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71" r:id="rId5"/>
  </p:sldMasterIdLst>
  <p:notesMasterIdLst>
    <p:notesMasterId r:id="rId60"/>
  </p:notesMasterIdLst>
  <p:handoutMasterIdLst>
    <p:handoutMasterId r:id="rId61"/>
  </p:handoutMasterIdLst>
  <p:sldIdLst>
    <p:sldId id="931" r:id="rId6"/>
    <p:sldId id="1192" r:id="rId7"/>
    <p:sldId id="1361" r:id="rId8"/>
    <p:sldId id="1213" r:id="rId9"/>
    <p:sldId id="1368" r:id="rId10"/>
    <p:sldId id="1407" r:id="rId11"/>
    <p:sldId id="1408" r:id="rId12"/>
    <p:sldId id="1246" r:id="rId13"/>
    <p:sldId id="1222" r:id="rId14"/>
    <p:sldId id="1394" r:id="rId15"/>
    <p:sldId id="1308" r:id="rId16"/>
    <p:sldId id="1400" r:id="rId17"/>
    <p:sldId id="1324" r:id="rId18"/>
    <p:sldId id="1405" r:id="rId19"/>
    <p:sldId id="1396" r:id="rId20"/>
    <p:sldId id="1406" r:id="rId21"/>
    <p:sldId id="1413" r:id="rId22"/>
    <p:sldId id="1229" r:id="rId23"/>
    <p:sldId id="1398" r:id="rId24"/>
    <p:sldId id="1372" r:id="rId25"/>
    <p:sldId id="1363" r:id="rId26"/>
    <p:sldId id="1228" r:id="rId27"/>
    <p:sldId id="1255" r:id="rId28"/>
    <p:sldId id="1254" r:id="rId29"/>
    <p:sldId id="1409" r:id="rId30"/>
    <p:sldId id="1410" r:id="rId31"/>
    <p:sldId id="1374" r:id="rId32"/>
    <p:sldId id="1243" r:id="rId33"/>
    <p:sldId id="1245" r:id="rId34"/>
    <p:sldId id="1244" r:id="rId35"/>
    <p:sldId id="1234" r:id="rId36"/>
    <p:sldId id="1412" r:id="rId37"/>
    <p:sldId id="1411" r:id="rId38"/>
    <p:sldId id="1235" r:id="rId39"/>
    <p:sldId id="1365" r:id="rId40"/>
    <p:sldId id="1366" r:id="rId41"/>
    <p:sldId id="1403" r:id="rId42"/>
    <p:sldId id="1309" r:id="rId43"/>
    <p:sldId id="1310" r:id="rId44"/>
    <p:sldId id="1311" r:id="rId45"/>
    <p:sldId id="1312" r:id="rId46"/>
    <p:sldId id="1313" r:id="rId47"/>
    <p:sldId id="1314" r:id="rId48"/>
    <p:sldId id="1315" r:id="rId49"/>
    <p:sldId id="1316" r:id="rId50"/>
    <p:sldId id="1317" r:id="rId51"/>
    <p:sldId id="1318" r:id="rId52"/>
    <p:sldId id="1401" r:id="rId53"/>
    <p:sldId id="1206" r:id="rId54"/>
    <p:sldId id="1207" r:id="rId55"/>
    <p:sldId id="1208" r:id="rId56"/>
    <p:sldId id="1209" r:id="rId57"/>
    <p:sldId id="1210" r:id="rId58"/>
    <p:sldId id="679" r:id="rId59"/>
  </p:sldIdLst>
  <p:sldSz cx="9144000" cy="5143500" type="screen16x9"/>
  <p:notesSz cx="6797675" cy="9874250"/>
  <p:custDataLst>
    <p:tags r:id="rId62"/>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441" userDrawn="1">
          <p15:clr>
            <a:srgbClr val="A4A3A4"/>
          </p15:clr>
        </p15:guide>
        <p15:guide id="3" orient="horz" pos="940">
          <p15:clr>
            <a:srgbClr val="A4A3A4"/>
          </p15:clr>
        </p15:guide>
        <p15:guide id="4" orient="horz" pos="3060">
          <p15:clr>
            <a:srgbClr val="A4A3A4"/>
          </p15:clr>
        </p15:guide>
        <p15:guide id="5" orient="horz" pos="2913" userDrawn="1">
          <p15:clr>
            <a:srgbClr val="A4A3A4"/>
          </p15:clr>
        </p15:guide>
        <p15:guide id="6" orient="horz" pos="758">
          <p15:clr>
            <a:srgbClr val="A4A3A4"/>
          </p15:clr>
        </p15:guide>
        <p15:guide id="7" pos="2880">
          <p15:clr>
            <a:srgbClr val="A4A3A4"/>
          </p15:clr>
        </p15:guide>
        <p15:guide id="8" pos="249">
          <p15:clr>
            <a:srgbClr val="A4A3A4"/>
          </p15:clr>
        </p15:guide>
        <p15:guide id="9" pos="5602">
          <p15:clr>
            <a:srgbClr val="A4A3A4"/>
          </p15:clr>
        </p15:guide>
        <p15:guide id="10" pos="2018">
          <p15:clr>
            <a:srgbClr val="A4A3A4"/>
          </p15:clr>
        </p15:guide>
        <p15:guide id="11" pos="1927">
          <p15:clr>
            <a:srgbClr val="A4A3A4"/>
          </p15:clr>
        </p15:guide>
        <p15:guide id="12" pos="3765" userDrawn="1">
          <p15:clr>
            <a:srgbClr val="A4A3A4"/>
          </p15:clr>
        </p15:guide>
        <p15:guide id="13" pos="3855"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4381A3-73D8-7203-DF8E-8D2DF23CA308}" name="Rob van Hilten" initials="RvH" userId="ca00e200c5f4889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00064"/>
    <a:srgbClr val="D92B85"/>
    <a:srgbClr val="641C68"/>
    <a:srgbClr val="E2007A"/>
    <a:srgbClr val="D22C10"/>
    <a:srgbClr val="FF1900"/>
    <a:srgbClr val="06AA2D"/>
    <a:srgbClr val="F68C44"/>
    <a:srgbClr val="0B9F86"/>
    <a:srgbClr val="EF4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33" autoAdjust="0"/>
  </p:normalViewPr>
  <p:slideViewPr>
    <p:cSldViewPr snapToGrid="0">
      <p:cViewPr varScale="1">
        <p:scale>
          <a:sx n="117" d="100"/>
          <a:sy n="117" d="100"/>
        </p:scale>
        <p:origin x="1356" y="108"/>
      </p:cViewPr>
      <p:guideLst>
        <p:guide orient="horz" pos="1620"/>
        <p:guide orient="horz" pos="441"/>
        <p:guide orient="horz" pos="940"/>
        <p:guide orient="horz" pos="3060"/>
        <p:guide orient="horz" pos="2913"/>
        <p:guide orient="horz" pos="758"/>
        <p:guide pos="2880"/>
        <p:guide pos="249"/>
        <p:guide pos="5602"/>
        <p:guide pos="2018"/>
        <p:guide pos="1927"/>
        <p:guide pos="3765"/>
        <p:guide pos="3855"/>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a:defRPr sz="1200">
                <a:latin typeface="Gill Sans MT" charset="0"/>
                <a:ea typeface="ＭＳ Ｐゴシック" charset="0"/>
                <a:cs typeface="ＭＳ Ｐゴシック" charset="0"/>
              </a:defRPr>
            </a:lvl1pPr>
          </a:lstStyle>
          <a:p>
            <a:pPr>
              <a:defRPr/>
            </a:pPr>
            <a:endParaRPr lang="nl-NL"/>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Gill Sans MT" charset="0"/>
                <a:ea typeface="ＭＳ Ｐゴシック" charset="0"/>
                <a:cs typeface="ＭＳ Ｐゴシック" charset="0"/>
              </a:defRPr>
            </a:lvl1pPr>
          </a:lstStyle>
          <a:p>
            <a:pPr>
              <a:defRPr/>
            </a:pPr>
            <a:fld id="{AD122A62-0940-4903-A233-0C681C3F7A96}" type="datetimeFigureOut">
              <a:rPr lang="nl-NL"/>
              <a:pPr>
                <a:defRPr/>
              </a:pPr>
              <a:t>1-3-2022</a:t>
            </a:fld>
            <a:endParaRPr lang="nl-NL"/>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1440" tIns="45720" rIns="91440" bIns="45720" numCol="1" anchor="b" anchorCtr="0" compatLnSpc="1">
            <a:prstTxWarp prst="textNoShape">
              <a:avLst/>
            </a:prstTxWarp>
          </a:bodyPr>
          <a:lstStyle>
            <a:lvl1pPr>
              <a:defRPr sz="1200">
                <a:latin typeface="Gill Sans MT" charset="0"/>
                <a:ea typeface="ＭＳ Ｐゴシック" charset="0"/>
                <a:cs typeface="ＭＳ Ｐゴシック" charset="0"/>
              </a:defRPr>
            </a:lvl1pPr>
          </a:lstStyle>
          <a:p>
            <a:pPr>
              <a:defRPr/>
            </a:pPr>
            <a:endParaRPr lang="nl-NL"/>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Gill Sans MT" charset="0"/>
                <a:ea typeface="ＭＳ Ｐゴシック" charset="0"/>
                <a:cs typeface="ＭＳ Ｐゴシック" charset="0"/>
              </a:defRPr>
            </a:lvl1pPr>
          </a:lstStyle>
          <a:p>
            <a:pPr>
              <a:defRPr/>
            </a:pPr>
            <a:fld id="{C7D7FD7E-478F-4938-B27A-F3D015984B31}" type="slidenum">
              <a:rPr lang="nl-NL"/>
              <a:pPr>
                <a:defRPr/>
              </a:pPr>
              <a:t>‹nr.›</a:t>
            </a:fld>
            <a:endParaRPr lang="nl-NL"/>
          </a:p>
        </p:txBody>
      </p:sp>
    </p:spTree>
    <p:extLst>
      <p:ext uri="{BB962C8B-B14F-4D97-AF65-F5344CB8AC3E}">
        <p14:creationId xmlns:p14="http://schemas.microsoft.com/office/powerpoint/2010/main" val="223571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a:defRPr sz="1200">
                <a:latin typeface="Gill Sans MT" charset="0"/>
                <a:ea typeface="ＭＳ Ｐゴシック" charset="0"/>
                <a:cs typeface="ＭＳ Ｐゴシック" charset="0"/>
              </a:defRPr>
            </a:lvl1pPr>
          </a:lstStyle>
          <a:p>
            <a:pPr>
              <a:defRPr/>
            </a:pPr>
            <a:endParaRPr lang="nl-NL"/>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Gill Sans MT" charset="0"/>
                <a:ea typeface="ＭＳ Ｐゴシック" charset="0"/>
                <a:cs typeface="ＭＳ Ｐゴシック" charset="0"/>
              </a:defRPr>
            </a:lvl1pPr>
          </a:lstStyle>
          <a:p>
            <a:pPr>
              <a:defRPr/>
            </a:pPr>
            <a:fld id="{D67940AD-D4E1-4658-826A-8B3B7F66997A}" type="datetimeFigureOut">
              <a:rPr lang="nl-NL"/>
              <a:pPr>
                <a:defRPr/>
              </a:pPr>
              <a:t>1-3-2022</a:t>
            </a:fld>
            <a:endParaRPr lang="nl-NL"/>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6" name="Footer Placeholder 5"/>
          <p:cNvSpPr>
            <a:spLocks noGrp="1"/>
          </p:cNvSpPr>
          <p:nvPr>
            <p:ph type="ftr" sz="quarter" idx="4"/>
          </p:nvPr>
        </p:nvSpPr>
        <p:spPr>
          <a:xfrm>
            <a:off x="0" y="9378950"/>
            <a:ext cx="2946400" cy="493713"/>
          </a:xfrm>
          <a:prstGeom prst="rect">
            <a:avLst/>
          </a:prstGeom>
        </p:spPr>
        <p:txBody>
          <a:bodyPr vert="horz" wrap="square" lIns="91440" tIns="45720" rIns="91440" bIns="45720" numCol="1" anchor="b" anchorCtr="0" compatLnSpc="1">
            <a:prstTxWarp prst="textNoShape">
              <a:avLst/>
            </a:prstTxWarp>
          </a:bodyPr>
          <a:lstStyle>
            <a:lvl1pPr>
              <a:defRPr sz="1200">
                <a:latin typeface="Gill Sans MT" charset="0"/>
                <a:ea typeface="ＭＳ Ｐゴシック" charset="0"/>
                <a:cs typeface="ＭＳ Ｐゴシック" charset="0"/>
              </a:defRPr>
            </a:lvl1pPr>
          </a:lstStyle>
          <a:p>
            <a:pPr>
              <a:defRPr/>
            </a:pPr>
            <a:endParaRPr lang="nl-NL"/>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Gill Sans MT" charset="0"/>
                <a:ea typeface="ＭＳ Ｐゴシック" charset="0"/>
                <a:cs typeface="ＭＳ Ｐゴシック" charset="0"/>
              </a:defRPr>
            </a:lvl1pPr>
          </a:lstStyle>
          <a:p>
            <a:pPr>
              <a:defRPr/>
            </a:pPr>
            <a:fld id="{11BC4325-B253-4EC6-B886-BF29086F31CD}" type="slidenum">
              <a:rPr lang="nl-NL"/>
              <a:pPr>
                <a:defRPr/>
              </a:pPr>
              <a:t>‹nr.›</a:t>
            </a:fld>
            <a:endParaRPr lang="nl-NL"/>
          </a:p>
        </p:txBody>
      </p:sp>
    </p:spTree>
    <p:extLst>
      <p:ext uri="{BB962C8B-B14F-4D97-AF65-F5344CB8AC3E}">
        <p14:creationId xmlns:p14="http://schemas.microsoft.com/office/powerpoint/2010/main" val="2683368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178"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355"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532"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709"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106363" y="739775"/>
            <a:ext cx="6584950" cy="3705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z="1200" b="0" kern="1200" baseline="0" dirty="0">
              <a:solidFill>
                <a:schemeClr val="tx1"/>
              </a:solidFill>
              <a:effectLst/>
              <a:latin typeface="+mn-lt"/>
              <a:ea typeface="+mn-ea"/>
              <a:cs typeface="+mn-cs"/>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B75C179-71F3-494E-A755-B03050DC0C3E}" type="slidenum">
              <a:rPr lang="nl-NL" sz="1200">
                <a:latin typeface="Gill Sans MT" pitchFamily="34" charset="0"/>
              </a:rPr>
              <a:pPr eaLnBrk="1" hangingPunct="1"/>
              <a:t>1</a:t>
            </a:fld>
            <a:endParaRPr lang="nl-NL" sz="1200" dirty="0">
              <a:latin typeface="Gill Sans MT"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8 x 12</a:t>
            </a:r>
          </a:p>
          <a:p>
            <a:r>
              <a:rPr lang="nl-NL" dirty="0">
                <a:solidFill>
                  <a:srgbClr val="FF0000"/>
                </a:solidFill>
              </a:rPr>
              <a:t>Opleidingsniveau</a:t>
            </a:r>
          </a:p>
          <a:p>
            <a:endParaRPr lang="nl-NL" dirty="0">
              <a:solidFill>
                <a:srgbClr val="FF0000"/>
              </a:solidFill>
            </a:endParaRP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15</a:t>
            </a:fld>
            <a:endParaRPr lang="nl-NL" dirty="0"/>
          </a:p>
        </p:txBody>
      </p:sp>
    </p:spTree>
    <p:extLst>
      <p:ext uri="{BB962C8B-B14F-4D97-AF65-F5344CB8AC3E}">
        <p14:creationId xmlns:p14="http://schemas.microsoft.com/office/powerpoint/2010/main" val="230570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8 x 12</a:t>
            </a:r>
          </a:p>
          <a:p>
            <a:endParaRPr lang="nl-NL" dirty="0">
              <a:solidFill>
                <a:srgbClr val="FF0000"/>
              </a:solidFill>
            </a:endParaRP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16</a:t>
            </a:fld>
            <a:endParaRPr lang="nl-NL" dirty="0"/>
          </a:p>
        </p:txBody>
      </p:sp>
    </p:spTree>
    <p:extLst>
      <p:ext uri="{BB962C8B-B14F-4D97-AF65-F5344CB8AC3E}">
        <p14:creationId xmlns:p14="http://schemas.microsoft.com/office/powerpoint/2010/main" val="191713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Overige industrie: productie en vervaardigen van meubels, overige goederen en reparatie van machines en apparaten. </a:t>
            </a:r>
          </a:p>
          <a:p>
            <a:pPr marL="171450" indent="-171450">
              <a:buFont typeface="Arial" panose="020B0604020202020204" pitchFamily="34" charset="0"/>
              <a:buChar char="•"/>
            </a:pPr>
            <a:r>
              <a:rPr lang="nl-NL" dirty="0"/>
              <a:t>Twee versie (met kader en zonder paars)</a:t>
            </a:r>
            <a:br>
              <a:rPr lang="nl-NL" dirty="0"/>
            </a:br>
            <a:r>
              <a:rPr lang="nl-NL" dirty="0"/>
              <a:t>Kader toevoegen</a:t>
            </a:r>
          </a:p>
          <a:p>
            <a:r>
              <a:rPr lang="nl-NL" dirty="0"/>
              <a:t>10,5 x 12</a:t>
            </a: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17</a:t>
            </a:fld>
            <a:endParaRPr lang="nl-NL" dirty="0"/>
          </a:p>
        </p:txBody>
      </p:sp>
    </p:spTree>
    <p:extLst>
      <p:ext uri="{BB962C8B-B14F-4D97-AF65-F5344CB8AC3E}">
        <p14:creationId xmlns:p14="http://schemas.microsoft.com/office/powerpoint/2010/main" val="325669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19</a:t>
            </a:fld>
            <a:endParaRPr lang="nl-NL" dirty="0"/>
          </a:p>
        </p:txBody>
      </p:sp>
    </p:spTree>
    <p:extLst>
      <p:ext uri="{BB962C8B-B14F-4D97-AF65-F5344CB8AC3E}">
        <p14:creationId xmlns:p14="http://schemas.microsoft.com/office/powerpoint/2010/main" val="95798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20</a:t>
            </a:fld>
            <a:endParaRPr lang="nl-NL"/>
          </a:p>
        </p:txBody>
      </p:sp>
    </p:spTree>
    <p:extLst>
      <p:ext uri="{BB962C8B-B14F-4D97-AF65-F5344CB8AC3E}">
        <p14:creationId xmlns:p14="http://schemas.microsoft.com/office/powerpoint/2010/main" val="1973851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21</a:t>
            </a:fld>
            <a:endParaRPr lang="nl-NL"/>
          </a:p>
        </p:txBody>
      </p:sp>
    </p:spTree>
    <p:extLst>
      <p:ext uri="{BB962C8B-B14F-4D97-AF65-F5344CB8AC3E}">
        <p14:creationId xmlns:p14="http://schemas.microsoft.com/office/powerpoint/2010/main" val="98878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23</a:t>
            </a:fld>
            <a:endParaRPr lang="nl-NL"/>
          </a:p>
        </p:txBody>
      </p:sp>
    </p:spTree>
    <p:extLst>
      <p:ext uri="{BB962C8B-B14F-4D97-AF65-F5344CB8AC3E}">
        <p14:creationId xmlns:p14="http://schemas.microsoft.com/office/powerpoint/2010/main" val="8840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Vet op items</a:t>
            </a: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24</a:t>
            </a:fld>
            <a:endParaRPr lang="nl-NL" dirty="0"/>
          </a:p>
        </p:txBody>
      </p:sp>
    </p:spTree>
    <p:extLst>
      <p:ext uri="{BB962C8B-B14F-4D97-AF65-F5344CB8AC3E}">
        <p14:creationId xmlns:p14="http://schemas.microsoft.com/office/powerpoint/2010/main" val="347584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Vet op items</a:t>
            </a: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25</a:t>
            </a:fld>
            <a:endParaRPr lang="nl-NL" dirty="0"/>
          </a:p>
        </p:txBody>
      </p:sp>
    </p:spTree>
    <p:extLst>
      <p:ext uri="{BB962C8B-B14F-4D97-AF65-F5344CB8AC3E}">
        <p14:creationId xmlns:p14="http://schemas.microsoft.com/office/powerpoint/2010/main" val="1786577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26</a:t>
            </a:fld>
            <a:endParaRPr lang="nl-NL" dirty="0"/>
          </a:p>
        </p:txBody>
      </p:sp>
    </p:spTree>
    <p:extLst>
      <p:ext uri="{BB962C8B-B14F-4D97-AF65-F5344CB8AC3E}">
        <p14:creationId xmlns:p14="http://schemas.microsoft.com/office/powerpoint/2010/main" val="142886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Leeswijzer</a:t>
            </a: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2</a:t>
            </a:fld>
            <a:endParaRPr lang="nl-NL" dirty="0"/>
          </a:p>
        </p:txBody>
      </p:sp>
    </p:spTree>
    <p:extLst>
      <p:ext uri="{BB962C8B-B14F-4D97-AF65-F5344CB8AC3E}">
        <p14:creationId xmlns:p14="http://schemas.microsoft.com/office/powerpoint/2010/main" val="3903285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29</a:t>
            </a:fld>
            <a:endParaRPr lang="nl-NL" dirty="0"/>
          </a:p>
        </p:txBody>
      </p:sp>
    </p:spTree>
    <p:extLst>
      <p:ext uri="{BB962C8B-B14F-4D97-AF65-F5344CB8AC3E}">
        <p14:creationId xmlns:p14="http://schemas.microsoft.com/office/powerpoint/2010/main" val="171424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Top weghalen </a:t>
            </a: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30</a:t>
            </a:fld>
            <a:endParaRPr lang="nl-NL"/>
          </a:p>
        </p:txBody>
      </p:sp>
    </p:spTree>
    <p:extLst>
      <p:ext uri="{BB962C8B-B14F-4D97-AF65-F5344CB8AC3E}">
        <p14:creationId xmlns:p14="http://schemas.microsoft.com/office/powerpoint/2010/main" val="872350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31</a:t>
            </a:fld>
            <a:endParaRPr lang="nl-NL"/>
          </a:p>
        </p:txBody>
      </p:sp>
    </p:spTree>
    <p:extLst>
      <p:ext uri="{BB962C8B-B14F-4D97-AF65-F5344CB8AC3E}">
        <p14:creationId xmlns:p14="http://schemas.microsoft.com/office/powerpoint/2010/main" val="3248949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32</a:t>
            </a:fld>
            <a:endParaRPr lang="nl-NL" dirty="0"/>
          </a:p>
        </p:txBody>
      </p:sp>
    </p:spTree>
    <p:extLst>
      <p:ext uri="{BB962C8B-B14F-4D97-AF65-F5344CB8AC3E}">
        <p14:creationId xmlns:p14="http://schemas.microsoft.com/office/powerpoint/2010/main" val="2491867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Top 19</a:t>
            </a: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33</a:t>
            </a:fld>
            <a:endParaRPr lang="nl-NL"/>
          </a:p>
        </p:txBody>
      </p:sp>
    </p:spTree>
    <p:extLst>
      <p:ext uri="{BB962C8B-B14F-4D97-AF65-F5344CB8AC3E}">
        <p14:creationId xmlns:p14="http://schemas.microsoft.com/office/powerpoint/2010/main" val="2495238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Tabel sluitend maken</a:t>
            </a: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34</a:t>
            </a:fld>
            <a:endParaRPr lang="nl-NL" dirty="0"/>
          </a:p>
        </p:txBody>
      </p:sp>
    </p:spTree>
    <p:extLst>
      <p:ext uri="{BB962C8B-B14F-4D97-AF65-F5344CB8AC3E}">
        <p14:creationId xmlns:p14="http://schemas.microsoft.com/office/powerpoint/2010/main" val="3331048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39</a:t>
            </a:fld>
            <a:endParaRPr lang="nl-NL"/>
          </a:p>
        </p:txBody>
      </p:sp>
    </p:spTree>
    <p:extLst>
      <p:ext uri="{BB962C8B-B14F-4D97-AF65-F5344CB8AC3E}">
        <p14:creationId xmlns:p14="http://schemas.microsoft.com/office/powerpoint/2010/main" val="1565063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00000"/>
              </a:lnSpc>
              <a:buNone/>
            </a:pPr>
            <a:r>
              <a:rPr lang="nl-NL" sz="1200" dirty="0">
                <a:latin typeface="+mn-lt"/>
              </a:rPr>
              <a:t>De industrie bestaat uit 4 segmenten:</a:t>
            </a:r>
          </a:p>
          <a:p>
            <a:pPr marL="228600" indent="-228600">
              <a:lnSpc>
                <a:spcPct val="100000"/>
              </a:lnSpc>
              <a:buFont typeface="+mj-lt"/>
              <a:buAutoNum type="arabicPeriod"/>
            </a:pPr>
            <a:r>
              <a:rPr lang="nl-NL" sz="1200" dirty="0">
                <a:latin typeface="+mn-lt"/>
              </a:rPr>
              <a:t>De levensmiddelenindustrie bewerkt grondstoffen tot voedingsmiddelen.</a:t>
            </a:r>
          </a:p>
          <a:p>
            <a:pPr marL="228600" indent="-228600">
              <a:lnSpc>
                <a:spcPct val="100000"/>
              </a:lnSpc>
              <a:buFont typeface="+mj-lt"/>
              <a:buAutoNum type="arabicPeriod"/>
            </a:pPr>
            <a:r>
              <a:rPr lang="nl-NL" sz="1200" dirty="0">
                <a:latin typeface="+mn-lt"/>
              </a:rPr>
              <a:t>De chemische industrie produceert en bewerkt grondstoffen en producten door middel van chemische veranderingen aan deze stoffen; denk aan aardgas, olie, verf, maar ook cosmetica en medicijnen.</a:t>
            </a:r>
          </a:p>
          <a:p>
            <a:pPr marL="228600" indent="-228600">
              <a:lnSpc>
                <a:spcPct val="100000"/>
              </a:lnSpc>
              <a:buFont typeface="+mj-lt"/>
              <a:buAutoNum type="arabicPeriod"/>
            </a:pPr>
            <a:r>
              <a:rPr lang="nl-NL" sz="1200" dirty="0">
                <a:latin typeface="+mn-lt"/>
              </a:rPr>
              <a:t>De metaal- en technologische industrie produceert metaal uit erts en verwerkt dit tot halffabricaten en/of eindproducten zoals machines, apparaten en vervoersmiddelen.</a:t>
            </a:r>
          </a:p>
          <a:p>
            <a:pPr marL="228600" indent="-228600">
              <a:lnSpc>
                <a:spcPct val="100000"/>
              </a:lnSpc>
              <a:buFont typeface="+mj-lt"/>
              <a:buAutoNum type="arabicPeriod"/>
            </a:pPr>
            <a:r>
              <a:rPr lang="nl-NL" sz="1200" dirty="0">
                <a:latin typeface="+mn-lt"/>
              </a:rPr>
              <a:t>De overige industrie. Deze bestaat uit verschillende soorten bedrijven zoals textiel-, kleding- en lederindustrie, hout- en meubelindustrie en reparatie en installatie van machines.</a:t>
            </a:r>
            <a:endParaRPr lang="nl-NL" sz="900" dirty="0">
              <a:latin typeface="+mj-lt"/>
            </a:endParaRPr>
          </a:p>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41</a:t>
            </a:fld>
            <a:endParaRPr lang="nl-NL"/>
          </a:p>
        </p:txBody>
      </p:sp>
    </p:spTree>
    <p:extLst>
      <p:ext uri="{BB962C8B-B14F-4D97-AF65-F5344CB8AC3E}">
        <p14:creationId xmlns:p14="http://schemas.microsoft.com/office/powerpoint/2010/main" val="266905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4</a:t>
            </a:fld>
            <a:endParaRPr lang="nl-NL" dirty="0"/>
          </a:p>
        </p:txBody>
      </p:sp>
    </p:spTree>
    <p:extLst>
      <p:ext uri="{BB962C8B-B14F-4D97-AF65-F5344CB8AC3E}">
        <p14:creationId xmlns:p14="http://schemas.microsoft.com/office/powerpoint/2010/main" val="136969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5</a:t>
            </a:fld>
            <a:endParaRPr lang="nl-NL" dirty="0"/>
          </a:p>
        </p:txBody>
      </p:sp>
    </p:spTree>
    <p:extLst>
      <p:ext uri="{BB962C8B-B14F-4D97-AF65-F5344CB8AC3E}">
        <p14:creationId xmlns:p14="http://schemas.microsoft.com/office/powerpoint/2010/main" val="192245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6</a:t>
            </a:fld>
            <a:endParaRPr lang="nl-NL" dirty="0"/>
          </a:p>
        </p:txBody>
      </p:sp>
    </p:spTree>
    <p:extLst>
      <p:ext uri="{BB962C8B-B14F-4D97-AF65-F5344CB8AC3E}">
        <p14:creationId xmlns:p14="http://schemas.microsoft.com/office/powerpoint/2010/main" val="123185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7</a:t>
            </a:fld>
            <a:endParaRPr lang="nl-NL" dirty="0"/>
          </a:p>
        </p:txBody>
      </p:sp>
    </p:spTree>
    <p:extLst>
      <p:ext uri="{BB962C8B-B14F-4D97-AF65-F5344CB8AC3E}">
        <p14:creationId xmlns:p14="http://schemas.microsoft.com/office/powerpoint/2010/main" val="424866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8</a:t>
            </a:fld>
            <a:endParaRPr lang="nl-NL" dirty="0"/>
          </a:p>
        </p:txBody>
      </p:sp>
    </p:spTree>
    <p:extLst>
      <p:ext uri="{BB962C8B-B14F-4D97-AF65-F5344CB8AC3E}">
        <p14:creationId xmlns:p14="http://schemas.microsoft.com/office/powerpoint/2010/main" val="4762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9</a:t>
            </a:fld>
            <a:endParaRPr lang="nl-NL" dirty="0"/>
          </a:p>
        </p:txBody>
      </p:sp>
    </p:spTree>
    <p:extLst>
      <p:ext uri="{BB962C8B-B14F-4D97-AF65-F5344CB8AC3E}">
        <p14:creationId xmlns:p14="http://schemas.microsoft.com/office/powerpoint/2010/main" val="55035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Hoog 7,5</a:t>
            </a:r>
          </a:p>
        </p:txBody>
      </p:sp>
      <p:sp>
        <p:nvSpPr>
          <p:cNvPr id="4" name="Tijdelijke aanduiding voor dianummer 3"/>
          <p:cNvSpPr>
            <a:spLocks noGrp="1"/>
          </p:cNvSpPr>
          <p:nvPr>
            <p:ph type="sldNum" sz="quarter" idx="5"/>
          </p:nvPr>
        </p:nvSpPr>
        <p:spPr/>
        <p:txBody>
          <a:bodyPr/>
          <a:lstStyle/>
          <a:p>
            <a:pPr>
              <a:defRPr/>
            </a:pPr>
            <a:fld id="{11BC4325-B253-4EC6-B886-BF29086F31CD}" type="slidenum">
              <a:rPr lang="nl-NL" smtClean="0"/>
              <a:pPr>
                <a:defRPr/>
              </a:pPr>
              <a:t>12</a:t>
            </a:fld>
            <a:endParaRPr lang="nl-NL" dirty="0"/>
          </a:p>
        </p:txBody>
      </p:sp>
    </p:spTree>
    <p:extLst>
      <p:ext uri="{BB962C8B-B14F-4D97-AF65-F5344CB8AC3E}">
        <p14:creationId xmlns:p14="http://schemas.microsoft.com/office/powerpoint/2010/main" val="743401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oorbla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35999" y="2159999"/>
            <a:ext cx="7704000" cy="817200"/>
          </a:xfrm>
          <a:prstGeom prst="rect">
            <a:avLst/>
          </a:prstGeom>
        </p:spPr>
        <p:txBody>
          <a:bodyPr vert="horz" lIns="0" tIns="0" rIns="0" bIns="0"/>
          <a:lstStyle>
            <a:lvl1pPr>
              <a:defRPr sz="5000" b="1" i="0" baseline="0">
                <a:solidFill>
                  <a:srgbClr val="FFFFFF"/>
                </a:solidFill>
                <a:latin typeface="Arial"/>
                <a:cs typeface="Arial"/>
              </a:defRPr>
            </a:lvl1pPr>
          </a:lstStyle>
          <a:p>
            <a:r>
              <a:rPr lang="nl-NL"/>
              <a:t>Klik om stijl te bewerken</a:t>
            </a:r>
          </a:p>
        </p:txBody>
      </p:sp>
      <p:sp>
        <p:nvSpPr>
          <p:cNvPr id="6" name="Tijdelijke aanduiding voor tekst 5"/>
          <p:cNvSpPr>
            <a:spLocks noGrp="1"/>
          </p:cNvSpPr>
          <p:nvPr>
            <p:ph type="body" sz="quarter" idx="10"/>
          </p:nvPr>
        </p:nvSpPr>
        <p:spPr>
          <a:xfrm>
            <a:off x="935999" y="2977199"/>
            <a:ext cx="7704000" cy="882000"/>
          </a:xfrm>
          <a:prstGeom prst="rect">
            <a:avLst/>
          </a:prstGeom>
        </p:spPr>
        <p:txBody>
          <a:bodyPr vert="horz" lIns="0" tIns="0" rIns="0" bIns="0"/>
          <a:lstStyle>
            <a:lvl1pPr marL="0" indent="0">
              <a:buFont typeface="Arial"/>
              <a:buNone/>
              <a:defRPr sz="3400" baseline="0">
                <a:solidFill>
                  <a:srgbClr val="FFFFFF"/>
                </a:solidFill>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nl-NL"/>
              <a:t>Klikken om de tekststijl van het model te bewerken</a:t>
            </a:r>
          </a:p>
        </p:txBody>
      </p:sp>
      <p:sp>
        <p:nvSpPr>
          <p:cNvPr id="4" name="Tijdelijke aanduiding voor datum 13">
            <a:extLst>
              <a:ext uri="{FF2B5EF4-FFF2-40B4-BE49-F238E27FC236}">
                <a16:creationId xmlns:a16="http://schemas.microsoft.com/office/drawing/2014/main" id="{96962C89-39F5-1B41-8A4D-5B4521FF5038}"/>
              </a:ext>
            </a:extLst>
          </p:cNvPr>
          <p:cNvSpPr>
            <a:spLocks noGrp="1"/>
          </p:cNvSpPr>
          <p:nvPr>
            <p:ph type="dt" sz="half" idx="11"/>
          </p:nvPr>
        </p:nvSpPr>
        <p:spPr>
          <a:xfrm>
            <a:off x="720541" y="4802188"/>
            <a:ext cx="1579747" cy="341312"/>
          </a:xfrm>
        </p:spPr>
        <p:txBody>
          <a:bodyPr lIns="0" tIns="0" rIns="0" bIns="0" anchor="ctr" anchorCtr="0"/>
          <a:lstStyle>
            <a:lvl1pPr>
              <a:defRPr sz="800">
                <a:solidFill>
                  <a:srgbClr val="FFFFFF"/>
                </a:solidFill>
                <a:latin typeface="+mn-lt"/>
              </a:defRPr>
            </a:lvl1pPr>
          </a:lstStyle>
          <a:p>
            <a:pPr fontAlgn="auto">
              <a:spcBef>
                <a:spcPts val="0"/>
              </a:spcBef>
              <a:spcAft>
                <a:spcPts val="0"/>
              </a:spcAft>
            </a:pPr>
            <a:r>
              <a:rPr lang="nl-NL">
                <a:solidFill>
                  <a:prstClr val="black">
                    <a:tint val="75000"/>
                  </a:prstClr>
                </a:solidFill>
              </a:rPr>
              <a:t>Februari 2022</a:t>
            </a:r>
            <a:endParaRPr lang="nl-NL" sz="800" dirty="0">
              <a:solidFill>
                <a:prstClr val="black">
                  <a:tint val="75000"/>
                </a:prstClr>
              </a:solidFill>
            </a:endParaRPr>
          </a:p>
        </p:txBody>
      </p:sp>
      <p:sp>
        <p:nvSpPr>
          <p:cNvPr id="5" name="Tijdelijke aanduiding voor voettekst 14">
            <a:extLst>
              <a:ext uri="{FF2B5EF4-FFF2-40B4-BE49-F238E27FC236}">
                <a16:creationId xmlns:a16="http://schemas.microsoft.com/office/drawing/2014/main" id="{1B7E79FC-A9EC-1243-B4B1-17BB88A59E4C}"/>
              </a:ext>
            </a:extLst>
          </p:cNvPr>
          <p:cNvSpPr>
            <a:spLocks noGrp="1"/>
          </p:cNvSpPr>
          <p:nvPr>
            <p:ph type="ftr" sz="quarter" idx="12"/>
          </p:nvPr>
        </p:nvSpPr>
        <p:spPr>
          <a:xfrm>
            <a:off x="5796136" y="4802188"/>
            <a:ext cx="2844627" cy="341312"/>
          </a:xfrm>
        </p:spPr>
        <p:txBody>
          <a:bodyPr lIns="0" tIns="0" rIns="0" bIns="0" anchor="ctr" anchorCtr="0"/>
          <a:lstStyle>
            <a:lvl1pPr algn="r">
              <a:defRPr sz="800">
                <a:solidFill>
                  <a:srgbClr val="FFFFFF"/>
                </a:solidFill>
                <a:latin typeface="+mn-lt"/>
              </a:defRPr>
            </a:lvl1p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spTree>
    <p:extLst>
      <p:ext uri="{BB962C8B-B14F-4D97-AF65-F5344CB8AC3E}">
        <p14:creationId xmlns:p14="http://schemas.microsoft.com/office/powerpoint/2010/main" val="13450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blad 1 zonder foto">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5ECA7CE-A178-4813-B65C-056227DFFE83}"/>
              </a:ext>
            </a:extLst>
          </p:cNvPr>
          <p:cNvPicPr>
            <a:picLocks noChangeAspect="1"/>
          </p:cNvPicPr>
          <p:nvPr userDrawn="1"/>
        </p:nvPicPr>
        <p:blipFill>
          <a:blip r:embed="rId2"/>
          <a:stretch>
            <a:fillRect/>
          </a:stretch>
        </p:blipFill>
        <p:spPr>
          <a:xfrm>
            <a:off x="0" y="-8515"/>
            <a:ext cx="9144000" cy="790956"/>
          </a:xfrm>
          <a:prstGeom prst="rect">
            <a:avLst/>
          </a:prstGeom>
        </p:spPr>
      </p:pic>
      <p:sp>
        <p:nvSpPr>
          <p:cNvPr id="27" name="Tijdelijke aanduiding voor tekst 10"/>
          <p:cNvSpPr>
            <a:spLocks noGrp="1"/>
          </p:cNvSpPr>
          <p:nvPr>
            <p:ph type="body" sz="quarter" idx="13"/>
          </p:nvPr>
        </p:nvSpPr>
        <p:spPr>
          <a:xfrm>
            <a:off x="539552" y="1419622"/>
            <a:ext cx="8100447" cy="3251598"/>
          </a:xfrm>
          <a:prstGeom prst="rect">
            <a:avLst/>
          </a:prstGeom>
        </p:spPr>
        <p:txBody>
          <a:bodyPr vert="horz" lIns="0" tIns="0" rIns="0" bIns="0"/>
          <a:lstStyle>
            <a:lvl1pPr marL="180000" indent="-180000">
              <a:lnSpc>
                <a:spcPct val="150000"/>
              </a:lnSpc>
              <a:spcBef>
                <a:spcPts val="0"/>
              </a:spcBef>
              <a:spcAft>
                <a:spcPts val="0"/>
              </a:spcAft>
              <a:buFont typeface="Arial"/>
              <a:buChar char="•"/>
              <a:defRPr sz="1600">
                <a:solidFill>
                  <a:srgbClr val="000000"/>
                </a:solidFill>
              </a:defRPr>
            </a:lvl1pPr>
            <a:lvl2pPr marL="360000" indent="-180000">
              <a:lnSpc>
                <a:spcPts val="3000"/>
              </a:lnSpc>
              <a:spcBef>
                <a:spcPts val="0"/>
              </a:spcBef>
              <a:spcAft>
                <a:spcPts val="0"/>
              </a:spcAft>
              <a:buFont typeface="Arial"/>
              <a:buChar char="•"/>
              <a:defRPr sz="1600">
                <a:solidFill>
                  <a:srgbClr val="000000"/>
                </a:solidFill>
              </a:defRPr>
            </a:lvl2pPr>
            <a:lvl3pPr marL="540000" indent="-180000">
              <a:lnSpc>
                <a:spcPts val="3000"/>
              </a:lnSpc>
              <a:spcBef>
                <a:spcPts val="0"/>
              </a:spcBef>
              <a:spcAft>
                <a:spcPts val="0"/>
              </a:spcAft>
              <a:buFont typeface="Arial"/>
              <a:buChar char="•"/>
              <a:defRPr sz="1600">
                <a:solidFill>
                  <a:srgbClr val="000000"/>
                </a:solidFill>
              </a:defRPr>
            </a:lvl3pPr>
            <a:lvl4pPr marL="720000" indent="-180000">
              <a:lnSpc>
                <a:spcPts val="3000"/>
              </a:lnSpc>
              <a:spcBef>
                <a:spcPts val="0"/>
              </a:spcBef>
              <a:spcAft>
                <a:spcPts val="0"/>
              </a:spcAft>
              <a:buFont typeface="Arial"/>
              <a:buChar char="•"/>
              <a:defRPr sz="1600">
                <a:solidFill>
                  <a:srgbClr val="000000"/>
                </a:solidFill>
              </a:defRPr>
            </a:lvl4pPr>
            <a:lvl5pPr marL="900000" indent="-180000">
              <a:lnSpc>
                <a:spcPts val="3000"/>
              </a:lnSpc>
              <a:spcBef>
                <a:spcPts val="0"/>
              </a:spcBef>
              <a:spcAft>
                <a:spcPts val="0"/>
              </a:spcAft>
              <a:buFont typeface="Arial"/>
              <a:buChar char="•"/>
              <a:defRPr sz="16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13">
            <a:extLst>
              <a:ext uri="{FF2B5EF4-FFF2-40B4-BE49-F238E27FC236}">
                <a16:creationId xmlns:a16="http://schemas.microsoft.com/office/drawing/2014/main" id="{42C57E59-79D5-004E-8DC2-CDEDCABB8846}"/>
              </a:ext>
            </a:extLst>
          </p:cNvPr>
          <p:cNvSpPr>
            <a:spLocks noGrp="1"/>
          </p:cNvSpPr>
          <p:nvPr>
            <p:ph type="dt" sz="half" idx="14"/>
          </p:nvPr>
        </p:nvSpPr>
        <p:spPr>
          <a:xfrm>
            <a:off x="936625" y="4802188"/>
            <a:ext cx="1363663" cy="341312"/>
          </a:xfrm>
        </p:spPr>
        <p:txBody>
          <a:bodyPr lIns="0" tIns="0" rIns="0" bIns="0" anchor="ctr" anchorCtr="0"/>
          <a:lstStyle>
            <a:lvl1pPr>
              <a:defRPr sz="800">
                <a:solidFill>
                  <a:schemeClr val="tx1"/>
                </a:solidFill>
                <a:latin typeface="+mn-lt"/>
              </a:defRPr>
            </a:lvl1pPr>
          </a:lstStyle>
          <a:p>
            <a:pPr fontAlgn="auto">
              <a:spcBef>
                <a:spcPts val="0"/>
              </a:spcBef>
              <a:spcAft>
                <a:spcPts val="0"/>
              </a:spcAft>
            </a:pPr>
            <a:r>
              <a:rPr lang="nl-NL">
                <a:solidFill>
                  <a:prstClr val="black">
                    <a:tint val="75000"/>
                  </a:prstClr>
                </a:solidFill>
              </a:rPr>
              <a:t>Februari 2022</a:t>
            </a:r>
            <a:endParaRPr lang="nl-NL" sz="800" dirty="0">
              <a:solidFill>
                <a:prstClr val="black">
                  <a:tint val="75000"/>
                </a:prstClr>
              </a:solidFill>
            </a:endParaRPr>
          </a:p>
        </p:txBody>
      </p:sp>
      <p:sp>
        <p:nvSpPr>
          <p:cNvPr id="6" name="Tijdelijke aanduiding voor voettekst 14">
            <a:extLst>
              <a:ext uri="{FF2B5EF4-FFF2-40B4-BE49-F238E27FC236}">
                <a16:creationId xmlns:a16="http://schemas.microsoft.com/office/drawing/2014/main" id="{9A692436-3DCD-E047-A21A-99C4D0550177}"/>
              </a:ext>
            </a:extLst>
          </p:cNvPr>
          <p:cNvSpPr>
            <a:spLocks noGrp="1"/>
          </p:cNvSpPr>
          <p:nvPr>
            <p:ph type="ftr" sz="quarter" idx="15"/>
          </p:nvPr>
        </p:nvSpPr>
        <p:spPr>
          <a:xfrm>
            <a:off x="5508104" y="4802188"/>
            <a:ext cx="3132659" cy="341312"/>
          </a:xfrm>
        </p:spPr>
        <p:txBody>
          <a:bodyPr lIns="0" tIns="0" rIns="0" bIns="0" anchor="ctr" anchorCtr="0"/>
          <a:lstStyle>
            <a:lvl1pPr algn="r">
              <a:defRPr sz="800">
                <a:solidFill>
                  <a:srgbClr val="000000"/>
                </a:solidFill>
                <a:latin typeface="+mn-lt"/>
              </a:defRPr>
            </a:lvl1p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sp>
        <p:nvSpPr>
          <p:cNvPr id="7" name="Tijdelijke aanduiding voor dianummer 3">
            <a:extLst>
              <a:ext uri="{FF2B5EF4-FFF2-40B4-BE49-F238E27FC236}">
                <a16:creationId xmlns:a16="http://schemas.microsoft.com/office/drawing/2014/main" id="{DEA26A4D-5825-674A-84E2-EF356B55E4BC}"/>
              </a:ext>
            </a:extLst>
          </p:cNvPr>
          <p:cNvSpPr>
            <a:spLocks noGrp="1"/>
          </p:cNvSpPr>
          <p:nvPr>
            <p:ph type="sldNum" sz="quarter" idx="16"/>
          </p:nvPr>
        </p:nvSpPr>
        <p:spPr>
          <a:xfrm>
            <a:off x="0" y="4802188"/>
            <a:ext cx="763588" cy="341312"/>
          </a:xfrm>
        </p:spPr>
        <p:txBody>
          <a:bodyPr lIns="288000" tIns="0" rIns="0" bIns="0" anchor="ctr"/>
          <a:lstStyle>
            <a:lvl1pPr algn="l">
              <a:defRPr sz="800">
                <a:solidFill>
                  <a:schemeClr val="tx1"/>
                </a:solidFill>
                <a:latin typeface="+mn-lt"/>
              </a:defRPr>
            </a:lvl1pPr>
          </a:lstStyle>
          <a:p>
            <a:pPr fontAlgn="auto">
              <a:spcBef>
                <a:spcPts val="0"/>
              </a:spcBef>
              <a:spcAft>
                <a:spcPts val="0"/>
              </a:spcAft>
            </a:pPr>
            <a:fld id="{8E5379DD-790A-4F52-BF5A-C6AEE848EAC1}" type="slidenum">
              <a:rPr lang="nl-NL" smtClean="0">
                <a:solidFill>
                  <a:prstClr val="black">
                    <a:tint val="75000"/>
                  </a:prstClr>
                </a:solidFill>
                <a:ea typeface="+mn-ea"/>
              </a:rPr>
              <a:pPr fontAlgn="auto">
                <a:spcBef>
                  <a:spcPts val="0"/>
                </a:spcBef>
                <a:spcAft>
                  <a:spcPts val="0"/>
                </a:spcAft>
              </a:pPr>
              <a:t>‹nr.›</a:t>
            </a:fld>
            <a:endParaRPr lang="nl-NL" sz="800">
              <a:solidFill>
                <a:prstClr val="black">
                  <a:tint val="75000"/>
                </a:prstClr>
              </a:solidFill>
              <a:ea typeface="+mn-ea"/>
            </a:endParaRPr>
          </a:p>
        </p:txBody>
      </p:sp>
      <p:pic>
        <p:nvPicPr>
          <p:cNvPr id="8" name="Afbeelding 7">
            <a:extLst>
              <a:ext uri="{FF2B5EF4-FFF2-40B4-BE49-F238E27FC236}">
                <a16:creationId xmlns:a16="http://schemas.microsoft.com/office/drawing/2014/main" id="{8F2BF758-6E8C-4C16-9B02-A80F192DA0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0750" y="4821594"/>
            <a:ext cx="302500" cy="302500"/>
          </a:xfrm>
          <a:prstGeom prst="rect">
            <a:avLst/>
          </a:prstGeom>
        </p:spPr>
      </p:pic>
      <p:sp>
        <p:nvSpPr>
          <p:cNvPr id="12" name="Titel 1">
            <a:extLst>
              <a:ext uri="{FF2B5EF4-FFF2-40B4-BE49-F238E27FC236}">
                <a16:creationId xmlns:a16="http://schemas.microsoft.com/office/drawing/2014/main" id="{F99ECDBF-3CC4-4B03-827C-DEB47FB1E527}"/>
              </a:ext>
            </a:extLst>
          </p:cNvPr>
          <p:cNvSpPr>
            <a:spLocks noGrp="1"/>
          </p:cNvSpPr>
          <p:nvPr>
            <p:ph type="title"/>
          </p:nvPr>
        </p:nvSpPr>
        <p:spPr>
          <a:xfrm>
            <a:off x="539552" y="-11677"/>
            <a:ext cx="7704000" cy="699542"/>
          </a:xfrm>
          <a:prstGeom prst="rect">
            <a:avLst/>
          </a:prstGeom>
        </p:spPr>
        <p:txBody>
          <a:bodyPr vert="horz" lIns="0" tIns="0" rIns="0" bIns="0"/>
          <a:lstStyle>
            <a:lvl1pPr>
              <a:defRPr sz="3600" b="1" i="0" baseline="0">
                <a:solidFill>
                  <a:srgbClr val="FFFFFF"/>
                </a:solidFill>
                <a:latin typeface="Arial"/>
                <a:cs typeface="Arial"/>
              </a:defRPr>
            </a:lvl1pPr>
          </a:lstStyle>
          <a:p>
            <a:r>
              <a:rPr lang="nl-NL"/>
              <a:t>Klik om stijl te bewerken</a:t>
            </a:r>
          </a:p>
        </p:txBody>
      </p:sp>
    </p:spTree>
    <p:extLst>
      <p:ext uri="{BB962C8B-B14F-4D97-AF65-F5344CB8AC3E}">
        <p14:creationId xmlns:p14="http://schemas.microsoft.com/office/powerpoint/2010/main" val="135479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volgblad 1 met foto">
    <p:spTree>
      <p:nvGrpSpPr>
        <p:cNvPr id="1" name=""/>
        <p:cNvGrpSpPr/>
        <p:nvPr/>
      </p:nvGrpSpPr>
      <p:grpSpPr>
        <a:xfrm>
          <a:off x="0" y="0"/>
          <a:ext cx="0" cy="0"/>
          <a:chOff x="0" y="0"/>
          <a:chExt cx="0" cy="0"/>
        </a:xfrm>
      </p:grpSpPr>
      <p:sp>
        <p:nvSpPr>
          <p:cNvPr id="22" name="Tijdelijke aanduiding voor tekst 10"/>
          <p:cNvSpPr>
            <a:spLocks noGrp="1"/>
          </p:cNvSpPr>
          <p:nvPr>
            <p:ph type="body" sz="quarter" idx="13"/>
          </p:nvPr>
        </p:nvSpPr>
        <p:spPr>
          <a:xfrm>
            <a:off x="395537" y="1611221"/>
            <a:ext cx="4634422" cy="3060000"/>
          </a:xfrm>
          <a:prstGeom prst="rect">
            <a:avLst/>
          </a:prstGeom>
        </p:spPr>
        <p:txBody>
          <a:bodyPr vert="horz" lIns="0" tIns="0" rIns="0" bIns="0"/>
          <a:lstStyle>
            <a:lvl1pPr marL="180000" indent="-180000">
              <a:lnSpc>
                <a:spcPct val="150000"/>
              </a:lnSpc>
              <a:spcBef>
                <a:spcPts val="0"/>
              </a:spcBef>
              <a:spcAft>
                <a:spcPts val="0"/>
              </a:spcAft>
              <a:buFont typeface="Arial"/>
              <a:buChar char="•"/>
              <a:defRPr sz="1600">
                <a:solidFill>
                  <a:srgbClr val="000000"/>
                </a:solidFill>
              </a:defRPr>
            </a:lvl1pPr>
            <a:lvl2pPr marL="360000" indent="-180000">
              <a:lnSpc>
                <a:spcPct val="150000"/>
              </a:lnSpc>
              <a:spcBef>
                <a:spcPts val="0"/>
              </a:spcBef>
              <a:spcAft>
                <a:spcPts val="0"/>
              </a:spcAft>
              <a:buFont typeface="Arial"/>
              <a:buChar char="•"/>
              <a:defRPr sz="1600">
                <a:solidFill>
                  <a:srgbClr val="000000"/>
                </a:solidFill>
              </a:defRPr>
            </a:lvl2pPr>
            <a:lvl3pPr marL="540000" indent="-180000">
              <a:lnSpc>
                <a:spcPct val="150000"/>
              </a:lnSpc>
              <a:spcBef>
                <a:spcPts val="0"/>
              </a:spcBef>
              <a:spcAft>
                <a:spcPts val="0"/>
              </a:spcAft>
              <a:buFont typeface="Arial"/>
              <a:buChar char="•"/>
              <a:defRPr sz="1600">
                <a:solidFill>
                  <a:srgbClr val="000000"/>
                </a:solidFill>
              </a:defRPr>
            </a:lvl3pPr>
            <a:lvl4pPr marL="720000" indent="-180000">
              <a:lnSpc>
                <a:spcPct val="150000"/>
              </a:lnSpc>
              <a:spcBef>
                <a:spcPts val="0"/>
              </a:spcBef>
              <a:spcAft>
                <a:spcPts val="0"/>
              </a:spcAft>
              <a:buFont typeface="Arial"/>
              <a:buChar char="•"/>
              <a:defRPr sz="1600">
                <a:solidFill>
                  <a:srgbClr val="000000"/>
                </a:solidFill>
              </a:defRPr>
            </a:lvl4pPr>
            <a:lvl5pPr marL="900000" indent="-180000">
              <a:lnSpc>
                <a:spcPct val="150000"/>
              </a:lnSpc>
              <a:spcBef>
                <a:spcPts val="0"/>
              </a:spcBef>
              <a:spcAft>
                <a:spcPts val="0"/>
              </a:spcAft>
              <a:buFont typeface="Arial"/>
              <a:buChar char="•"/>
              <a:defRPr sz="16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3" name="Tijdelijke aanduiding voor afbeelding 3"/>
          <p:cNvSpPr>
            <a:spLocks noGrp="1"/>
          </p:cNvSpPr>
          <p:nvPr>
            <p:ph type="pic" sz="quarter" idx="14"/>
          </p:nvPr>
        </p:nvSpPr>
        <p:spPr>
          <a:xfrm>
            <a:off x="5292080" y="1611221"/>
            <a:ext cx="3384376" cy="3060000"/>
          </a:xfrm>
          <a:prstGeom prst="rect">
            <a:avLst/>
          </a:prstGeom>
        </p:spPr>
        <p:txBody>
          <a:bodyPr vert="horz"/>
          <a:lstStyle>
            <a:lvl1pPr marL="0" indent="0">
              <a:buFont typeface="Arial"/>
              <a:buNone/>
              <a:defRPr sz="1800">
                <a:solidFill>
                  <a:srgbClr val="7F7F7F"/>
                </a:solidFill>
              </a:defRPr>
            </a:lvl1pPr>
          </a:lstStyle>
          <a:p>
            <a:pPr lvl="0"/>
            <a:r>
              <a:rPr lang="nl-NL" noProof="0"/>
              <a:t>Klik op het pictogram als u een afbeelding wilt toevoegen</a:t>
            </a:r>
          </a:p>
        </p:txBody>
      </p:sp>
      <p:sp>
        <p:nvSpPr>
          <p:cNvPr id="6" name="Tijdelijke aanduiding voor datum 13">
            <a:extLst>
              <a:ext uri="{FF2B5EF4-FFF2-40B4-BE49-F238E27FC236}">
                <a16:creationId xmlns:a16="http://schemas.microsoft.com/office/drawing/2014/main" id="{EAB1DB76-4831-8E4B-B054-91743E9A9C76}"/>
              </a:ext>
            </a:extLst>
          </p:cNvPr>
          <p:cNvSpPr>
            <a:spLocks noGrp="1"/>
          </p:cNvSpPr>
          <p:nvPr>
            <p:ph type="dt" sz="half" idx="15"/>
          </p:nvPr>
        </p:nvSpPr>
        <p:spPr>
          <a:xfrm>
            <a:off x="936625" y="4802188"/>
            <a:ext cx="1363663" cy="341312"/>
          </a:xfrm>
        </p:spPr>
        <p:txBody>
          <a:bodyPr lIns="0" tIns="0" rIns="0" bIns="0" anchor="ctr" anchorCtr="0"/>
          <a:lstStyle>
            <a:lvl1pPr>
              <a:defRPr sz="800">
                <a:solidFill>
                  <a:schemeClr val="tx1"/>
                </a:solidFill>
                <a:latin typeface="+mn-lt"/>
              </a:defRPr>
            </a:lvl1pPr>
          </a:lstStyle>
          <a:p>
            <a:pPr fontAlgn="auto">
              <a:spcBef>
                <a:spcPts val="0"/>
              </a:spcBef>
              <a:spcAft>
                <a:spcPts val="0"/>
              </a:spcAft>
            </a:pPr>
            <a:r>
              <a:rPr lang="nl-NL">
                <a:solidFill>
                  <a:prstClr val="black">
                    <a:tint val="75000"/>
                  </a:prstClr>
                </a:solidFill>
              </a:rPr>
              <a:t>Februari 2022</a:t>
            </a:r>
            <a:endParaRPr lang="nl-NL" sz="800" dirty="0">
              <a:solidFill>
                <a:prstClr val="black">
                  <a:tint val="75000"/>
                </a:prstClr>
              </a:solidFill>
            </a:endParaRPr>
          </a:p>
        </p:txBody>
      </p:sp>
      <p:sp>
        <p:nvSpPr>
          <p:cNvPr id="7" name="Tijdelijke aanduiding voor voettekst 14">
            <a:extLst>
              <a:ext uri="{FF2B5EF4-FFF2-40B4-BE49-F238E27FC236}">
                <a16:creationId xmlns:a16="http://schemas.microsoft.com/office/drawing/2014/main" id="{AE9F9C0B-EF50-5F43-8DFB-70C63B57D405}"/>
              </a:ext>
            </a:extLst>
          </p:cNvPr>
          <p:cNvSpPr>
            <a:spLocks noGrp="1"/>
          </p:cNvSpPr>
          <p:nvPr>
            <p:ph type="ftr" sz="quarter" idx="16"/>
          </p:nvPr>
        </p:nvSpPr>
        <p:spPr>
          <a:xfrm>
            <a:off x="6346262" y="4802188"/>
            <a:ext cx="2294501" cy="341312"/>
          </a:xfrm>
        </p:spPr>
        <p:txBody>
          <a:bodyPr lIns="0" tIns="0" rIns="0" bIns="0" anchor="ctr" anchorCtr="0"/>
          <a:lstStyle>
            <a:lvl1pPr algn="r">
              <a:defRPr sz="800">
                <a:solidFill>
                  <a:srgbClr val="000000"/>
                </a:solidFill>
                <a:latin typeface="+mn-lt"/>
              </a:defRPr>
            </a:lvl1p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sp>
        <p:nvSpPr>
          <p:cNvPr id="8" name="Tijdelijke aanduiding voor dianummer 3">
            <a:extLst>
              <a:ext uri="{FF2B5EF4-FFF2-40B4-BE49-F238E27FC236}">
                <a16:creationId xmlns:a16="http://schemas.microsoft.com/office/drawing/2014/main" id="{93759C23-F6C4-514F-B1A4-95B1EDBFED77}"/>
              </a:ext>
            </a:extLst>
          </p:cNvPr>
          <p:cNvSpPr>
            <a:spLocks noGrp="1"/>
          </p:cNvSpPr>
          <p:nvPr>
            <p:ph type="sldNum" sz="quarter" idx="17"/>
          </p:nvPr>
        </p:nvSpPr>
        <p:spPr>
          <a:xfrm>
            <a:off x="0" y="4802188"/>
            <a:ext cx="763588" cy="341312"/>
          </a:xfrm>
        </p:spPr>
        <p:txBody>
          <a:bodyPr lIns="288000" tIns="0" rIns="0" bIns="0" anchor="ctr"/>
          <a:lstStyle>
            <a:lvl1pPr algn="l">
              <a:defRPr sz="800">
                <a:solidFill>
                  <a:schemeClr val="tx1"/>
                </a:solidFill>
                <a:latin typeface="+mn-lt"/>
              </a:defRPr>
            </a:lvl1pPr>
          </a:lstStyle>
          <a:p>
            <a:pPr fontAlgn="auto">
              <a:spcBef>
                <a:spcPts val="0"/>
              </a:spcBef>
              <a:spcAft>
                <a:spcPts val="0"/>
              </a:spcAft>
            </a:pPr>
            <a:fld id="{8E5379DD-790A-4F52-BF5A-C6AEE848EAC1}" type="slidenum">
              <a:rPr lang="nl-NL" smtClean="0">
                <a:solidFill>
                  <a:prstClr val="black">
                    <a:tint val="75000"/>
                  </a:prstClr>
                </a:solidFill>
                <a:ea typeface="+mn-ea"/>
              </a:rPr>
              <a:pPr fontAlgn="auto">
                <a:spcBef>
                  <a:spcPts val="0"/>
                </a:spcBef>
                <a:spcAft>
                  <a:spcPts val="0"/>
                </a:spcAft>
              </a:pPr>
              <a:t>‹nr.›</a:t>
            </a:fld>
            <a:endParaRPr lang="nl-NL" sz="800">
              <a:solidFill>
                <a:prstClr val="black">
                  <a:tint val="75000"/>
                </a:prstClr>
              </a:solidFill>
              <a:ea typeface="+mn-ea"/>
            </a:endParaRPr>
          </a:p>
        </p:txBody>
      </p:sp>
      <p:pic>
        <p:nvPicPr>
          <p:cNvPr id="9" name="Afbeelding 8">
            <a:extLst>
              <a:ext uri="{FF2B5EF4-FFF2-40B4-BE49-F238E27FC236}">
                <a16:creationId xmlns:a16="http://schemas.microsoft.com/office/drawing/2014/main" id="{18859730-AD05-4DB4-B759-2159C80BB7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82812" y="4802188"/>
            <a:ext cx="302500" cy="302500"/>
          </a:xfrm>
          <a:prstGeom prst="rect">
            <a:avLst/>
          </a:prstGeom>
        </p:spPr>
      </p:pic>
      <p:pic>
        <p:nvPicPr>
          <p:cNvPr id="10" name="Afbeelding 9">
            <a:extLst>
              <a:ext uri="{FF2B5EF4-FFF2-40B4-BE49-F238E27FC236}">
                <a16:creationId xmlns:a16="http://schemas.microsoft.com/office/drawing/2014/main" id="{BEFD315D-FCA6-43D7-8500-38CD0AEEA112}"/>
              </a:ext>
            </a:extLst>
          </p:cNvPr>
          <p:cNvPicPr>
            <a:picLocks noChangeAspect="1"/>
          </p:cNvPicPr>
          <p:nvPr userDrawn="1"/>
        </p:nvPicPr>
        <p:blipFill>
          <a:blip r:embed="rId3"/>
          <a:stretch>
            <a:fillRect/>
          </a:stretch>
        </p:blipFill>
        <p:spPr>
          <a:xfrm>
            <a:off x="0" y="0"/>
            <a:ext cx="9144000" cy="790956"/>
          </a:xfrm>
          <a:prstGeom prst="rect">
            <a:avLst/>
          </a:prstGeom>
        </p:spPr>
      </p:pic>
      <p:sp>
        <p:nvSpPr>
          <p:cNvPr id="11" name="Titel 1">
            <a:extLst>
              <a:ext uri="{FF2B5EF4-FFF2-40B4-BE49-F238E27FC236}">
                <a16:creationId xmlns:a16="http://schemas.microsoft.com/office/drawing/2014/main" id="{6777CFC8-2AC9-44B7-AFFB-F7D0130061CF}"/>
              </a:ext>
            </a:extLst>
          </p:cNvPr>
          <p:cNvSpPr>
            <a:spLocks noGrp="1"/>
          </p:cNvSpPr>
          <p:nvPr>
            <p:ph type="title"/>
          </p:nvPr>
        </p:nvSpPr>
        <p:spPr>
          <a:xfrm>
            <a:off x="395537" y="0"/>
            <a:ext cx="7704000" cy="699542"/>
          </a:xfrm>
          <a:prstGeom prst="rect">
            <a:avLst/>
          </a:prstGeom>
        </p:spPr>
        <p:txBody>
          <a:bodyPr vert="horz" lIns="0" tIns="0" rIns="0" bIns="0"/>
          <a:lstStyle>
            <a:lvl1pPr>
              <a:defRPr sz="3600" b="1" i="0" baseline="0">
                <a:solidFill>
                  <a:srgbClr val="FFFFFF"/>
                </a:solidFill>
                <a:latin typeface="Arial"/>
                <a:cs typeface="Arial"/>
              </a:defRPr>
            </a:lvl1pPr>
          </a:lstStyle>
          <a:p>
            <a:r>
              <a:rPr lang="nl-NL"/>
              <a:t>Klik om stijl te bewerken</a:t>
            </a:r>
          </a:p>
        </p:txBody>
      </p:sp>
    </p:spTree>
    <p:extLst>
      <p:ext uri="{BB962C8B-B14F-4D97-AF65-F5344CB8AC3E}">
        <p14:creationId xmlns:p14="http://schemas.microsoft.com/office/powerpoint/2010/main" val="25268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volgblad 2 zonder foto">
    <p:spTree>
      <p:nvGrpSpPr>
        <p:cNvPr id="1" name=""/>
        <p:cNvGrpSpPr/>
        <p:nvPr/>
      </p:nvGrpSpPr>
      <p:grpSpPr>
        <a:xfrm>
          <a:off x="0" y="0"/>
          <a:ext cx="0" cy="0"/>
          <a:chOff x="0" y="0"/>
          <a:chExt cx="0" cy="0"/>
        </a:xfrm>
      </p:grpSpPr>
      <p:sp>
        <p:nvSpPr>
          <p:cNvPr id="13" name="Titel 1"/>
          <p:cNvSpPr>
            <a:spLocks noGrp="1"/>
          </p:cNvSpPr>
          <p:nvPr>
            <p:ph type="title"/>
          </p:nvPr>
        </p:nvSpPr>
        <p:spPr>
          <a:xfrm>
            <a:off x="466780" y="828148"/>
            <a:ext cx="8173219" cy="645962"/>
          </a:xfrm>
          <a:prstGeom prst="rect">
            <a:avLst/>
          </a:prstGeom>
        </p:spPr>
        <p:txBody>
          <a:bodyPr vert="horz" lIns="0" tIns="0" rIns="0" bIns="0"/>
          <a:lstStyle>
            <a:lvl1pPr>
              <a:defRPr sz="2400" b="1" i="0" baseline="0">
                <a:solidFill>
                  <a:schemeClr val="tx1"/>
                </a:solidFill>
                <a:latin typeface="Arial"/>
                <a:cs typeface="Arial"/>
              </a:defRPr>
            </a:lvl1pPr>
          </a:lstStyle>
          <a:p>
            <a:r>
              <a:rPr lang="nl-NL"/>
              <a:t>Klik om stijl te bewerken</a:t>
            </a:r>
          </a:p>
        </p:txBody>
      </p:sp>
      <p:sp>
        <p:nvSpPr>
          <p:cNvPr id="16" name="Tijdelijke aanduiding voor tekst 10"/>
          <p:cNvSpPr>
            <a:spLocks noGrp="1"/>
          </p:cNvSpPr>
          <p:nvPr>
            <p:ph type="body" sz="quarter" idx="13"/>
          </p:nvPr>
        </p:nvSpPr>
        <p:spPr>
          <a:xfrm>
            <a:off x="467544" y="1563638"/>
            <a:ext cx="8173219" cy="3107583"/>
          </a:xfrm>
          <a:prstGeom prst="rect">
            <a:avLst/>
          </a:prstGeom>
        </p:spPr>
        <p:txBody>
          <a:bodyPr vert="horz" lIns="0" tIns="0" rIns="0" bIns="0"/>
          <a:lstStyle>
            <a:lvl1pPr marL="180000" indent="-180000">
              <a:lnSpc>
                <a:spcPct val="150000"/>
              </a:lnSpc>
              <a:spcBef>
                <a:spcPts val="0"/>
              </a:spcBef>
              <a:spcAft>
                <a:spcPts val="0"/>
              </a:spcAft>
              <a:buFont typeface="Arial"/>
              <a:buChar char="•"/>
              <a:defRPr sz="1600">
                <a:solidFill>
                  <a:srgbClr val="000000"/>
                </a:solidFill>
              </a:defRPr>
            </a:lvl1pPr>
            <a:lvl2pPr marL="360000" indent="-180000">
              <a:lnSpc>
                <a:spcPct val="150000"/>
              </a:lnSpc>
              <a:spcBef>
                <a:spcPts val="0"/>
              </a:spcBef>
              <a:spcAft>
                <a:spcPts val="0"/>
              </a:spcAft>
              <a:buFont typeface="Arial"/>
              <a:buChar char="•"/>
              <a:defRPr sz="1600">
                <a:solidFill>
                  <a:srgbClr val="000000"/>
                </a:solidFill>
              </a:defRPr>
            </a:lvl2pPr>
            <a:lvl3pPr marL="540000" indent="-180000">
              <a:lnSpc>
                <a:spcPct val="150000"/>
              </a:lnSpc>
              <a:spcBef>
                <a:spcPts val="0"/>
              </a:spcBef>
              <a:spcAft>
                <a:spcPts val="0"/>
              </a:spcAft>
              <a:buFont typeface="Arial"/>
              <a:buChar char="•"/>
              <a:defRPr sz="1600">
                <a:solidFill>
                  <a:srgbClr val="000000"/>
                </a:solidFill>
              </a:defRPr>
            </a:lvl3pPr>
            <a:lvl4pPr marL="720000" indent="-180000">
              <a:lnSpc>
                <a:spcPct val="150000"/>
              </a:lnSpc>
              <a:spcBef>
                <a:spcPts val="0"/>
              </a:spcBef>
              <a:spcAft>
                <a:spcPts val="0"/>
              </a:spcAft>
              <a:buFont typeface="Arial"/>
              <a:buChar char="•"/>
              <a:defRPr sz="1600">
                <a:solidFill>
                  <a:srgbClr val="000000"/>
                </a:solidFill>
              </a:defRPr>
            </a:lvl4pPr>
            <a:lvl5pPr marL="900000" indent="-180000">
              <a:lnSpc>
                <a:spcPct val="150000"/>
              </a:lnSpc>
              <a:spcBef>
                <a:spcPts val="0"/>
              </a:spcBef>
              <a:spcAft>
                <a:spcPts val="0"/>
              </a:spcAft>
              <a:buFont typeface="Arial"/>
              <a:buChar char="•"/>
              <a:defRPr sz="16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13">
            <a:extLst>
              <a:ext uri="{FF2B5EF4-FFF2-40B4-BE49-F238E27FC236}">
                <a16:creationId xmlns:a16="http://schemas.microsoft.com/office/drawing/2014/main" id="{66C28580-F912-0C44-9588-0872000576C7}"/>
              </a:ext>
            </a:extLst>
          </p:cNvPr>
          <p:cNvSpPr>
            <a:spLocks noGrp="1"/>
          </p:cNvSpPr>
          <p:nvPr>
            <p:ph type="dt" sz="half" idx="14"/>
          </p:nvPr>
        </p:nvSpPr>
        <p:spPr>
          <a:xfrm>
            <a:off x="936625" y="4802188"/>
            <a:ext cx="1363663" cy="341312"/>
          </a:xfrm>
        </p:spPr>
        <p:txBody>
          <a:bodyPr lIns="0" tIns="0" rIns="0" bIns="0" anchor="ctr" anchorCtr="0"/>
          <a:lstStyle>
            <a:lvl1pPr>
              <a:defRPr sz="800">
                <a:solidFill>
                  <a:schemeClr val="tx1"/>
                </a:solidFill>
                <a:latin typeface="+mn-lt"/>
              </a:defRPr>
            </a:lvl1pPr>
          </a:lstStyle>
          <a:p>
            <a:pPr fontAlgn="auto">
              <a:spcBef>
                <a:spcPts val="0"/>
              </a:spcBef>
              <a:spcAft>
                <a:spcPts val="0"/>
              </a:spcAft>
            </a:pPr>
            <a:r>
              <a:rPr lang="nl-NL">
                <a:solidFill>
                  <a:prstClr val="black">
                    <a:tint val="75000"/>
                  </a:prstClr>
                </a:solidFill>
              </a:rPr>
              <a:t>Februari 2022</a:t>
            </a:r>
            <a:endParaRPr lang="nl-NL" sz="800" dirty="0">
              <a:solidFill>
                <a:prstClr val="black">
                  <a:tint val="75000"/>
                </a:prstClr>
              </a:solidFill>
            </a:endParaRPr>
          </a:p>
        </p:txBody>
      </p:sp>
      <p:sp>
        <p:nvSpPr>
          <p:cNvPr id="6" name="Tijdelijke aanduiding voor voettekst 14">
            <a:extLst>
              <a:ext uri="{FF2B5EF4-FFF2-40B4-BE49-F238E27FC236}">
                <a16:creationId xmlns:a16="http://schemas.microsoft.com/office/drawing/2014/main" id="{C64FD6CF-68AC-E940-A449-8C81F432B8E5}"/>
              </a:ext>
            </a:extLst>
          </p:cNvPr>
          <p:cNvSpPr>
            <a:spLocks noGrp="1"/>
          </p:cNvSpPr>
          <p:nvPr>
            <p:ph type="ftr" sz="quarter" idx="15"/>
          </p:nvPr>
        </p:nvSpPr>
        <p:spPr>
          <a:xfrm>
            <a:off x="7304088" y="4802188"/>
            <a:ext cx="1336675" cy="341312"/>
          </a:xfrm>
        </p:spPr>
        <p:txBody>
          <a:bodyPr lIns="0" tIns="0" rIns="0" bIns="0" anchor="t" anchorCtr="0"/>
          <a:lstStyle>
            <a:lvl1pPr algn="r">
              <a:defRPr sz="800">
                <a:solidFill>
                  <a:srgbClr val="000000"/>
                </a:solidFill>
                <a:latin typeface="+mn-lt"/>
              </a:defRPr>
            </a:lvl1p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sp>
        <p:nvSpPr>
          <p:cNvPr id="7" name="Tijdelijke aanduiding voor dianummer 3">
            <a:extLst>
              <a:ext uri="{FF2B5EF4-FFF2-40B4-BE49-F238E27FC236}">
                <a16:creationId xmlns:a16="http://schemas.microsoft.com/office/drawing/2014/main" id="{2DB1F33A-0115-2644-BFA3-7037BD42FE45}"/>
              </a:ext>
            </a:extLst>
          </p:cNvPr>
          <p:cNvSpPr>
            <a:spLocks noGrp="1"/>
          </p:cNvSpPr>
          <p:nvPr>
            <p:ph type="sldNum" sz="quarter" idx="16"/>
          </p:nvPr>
        </p:nvSpPr>
        <p:spPr>
          <a:xfrm>
            <a:off x="0" y="4802188"/>
            <a:ext cx="763588" cy="341312"/>
          </a:xfrm>
        </p:spPr>
        <p:txBody>
          <a:bodyPr lIns="288000" tIns="0" rIns="0" bIns="0" anchor="ctr"/>
          <a:lstStyle>
            <a:lvl1pPr algn="l">
              <a:defRPr sz="800">
                <a:solidFill>
                  <a:schemeClr val="tx1"/>
                </a:solidFill>
                <a:latin typeface="+mn-lt"/>
              </a:defRPr>
            </a:lvl1pPr>
          </a:lstStyle>
          <a:p>
            <a:pPr fontAlgn="auto">
              <a:spcBef>
                <a:spcPts val="0"/>
              </a:spcBef>
              <a:spcAft>
                <a:spcPts val="0"/>
              </a:spcAft>
            </a:pPr>
            <a:fld id="{8E5379DD-790A-4F52-BF5A-C6AEE848EAC1}" type="slidenum">
              <a:rPr lang="nl-NL" smtClean="0">
                <a:solidFill>
                  <a:prstClr val="black">
                    <a:tint val="75000"/>
                  </a:prstClr>
                </a:solidFill>
                <a:ea typeface="+mn-ea"/>
              </a:rPr>
              <a:pPr fontAlgn="auto">
                <a:spcBef>
                  <a:spcPts val="0"/>
                </a:spcBef>
                <a:spcAft>
                  <a:spcPts val="0"/>
                </a:spcAft>
              </a:pPr>
              <a:t>‹nr.›</a:t>
            </a:fld>
            <a:endParaRPr lang="nl-NL" sz="800">
              <a:solidFill>
                <a:prstClr val="black">
                  <a:tint val="75000"/>
                </a:prstClr>
              </a:solidFill>
              <a:ea typeface="+mn-ea"/>
            </a:endParaRPr>
          </a:p>
        </p:txBody>
      </p:sp>
      <p:pic>
        <p:nvPicPr>
          <p:cNvPr id="8" name="Afbeelding 7">
            <a:extLst>
              <a:ext uri="{FF2B5EF4-FFF2-40B4-BE49-F238E27FC236}">
                <a16:creationId xmlns:a16="http://schemas.microsoft.com/office/drawing/2014/main" id="{FE2B95E7-665B-4F46-80E7-E54C034F09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0750" y="4802188"/>
            <a:ext cx="302500" cy="302500"/>
          </a:xfrm>
          <a:prstGeom prst="rect">
            <a:avLst/>
          </a:prstGeom>
        </p:spPr>
      </p:pic>
      <p:pic>
        <p:nvPicPr>
          <p:cNvPr id="9" name="Afbeelding 8">
            <a:extLst>
              <a:ext uri="{FF2B5EF4-FFF2-40B4-BE49-F238E27FC236}">
                <a16:creationId xmlns:a16="http://schemas.microsoft.com/office/drawing/2014/main" id="{E4966DD2-1529-4C20-8250-517874B2321B}"/>
              </a:ext>
            </a:extLst>
          </p:cNvPr>
          <p:cNvPicPr>
            <a:picLocks noChangeAspect="1"/>
          </p:cNvPicPr>
          <p:nvPr userDrawn="1"/>
        </p:nvPicPr>
        <p:blipFill>
          <a:blip r:embed="rId3"/>
          <a:stretch>
            <a:fillRect/>
          </a:stretch>
        </p:blipFill>
        <p:spPr>
          <a:xfrm>
            <a:off x="0" y="-8515"/>
            <a:ext cx="9144000" cy="790956"/>
          </a:xfrm>
          <a:prstGeom prst="rect">
            <a:avLst/>
          </a:prstGeom>
        </p:spPr>
      </p:pic>
      <p:sp>
        <p:nvSpPr>
          <p:cNvPr id="10" name="Titel 1">
            <a:extLst>
              <a:ext uri="{FF2B5EF4-FFF2-40B4-BE49-F238E27FC236}">
                <a16:creationId xmlns:a16="http://schemas.microsoft.com/office/drawing/2014/main" id="{EDFD3684-12BD-4AA1-808C-8C680915A51C}"/>
              </a:ext>
            </a:extLst>
          </p:cNvPr>
          <p:cNvSpPr txBox="1">
            <a:spLocks/>
          </p:cNvSpPr>
          <p:nvPr userDrawn="1"/>
        </p:nvSpPr>
        <p:spPr>
          <a:xfrm>
            <a:off x="466780" y="-2361"/>
            <a:ext cx="7704000" cy="699542"/>
          </a:xfrm>
          <a:prstGeom prst="rect">
            <a:avLst/>
          </a:prstGeom>
        </p:spPr>
        <p:txBody>
          <a:bodyPr vert="horz" lIns="0" tIns="0" rIns="0" bIns="0"/>
          <a:lstStyle>
            <a:lvl1pPr algn="l" defTabSz="457200" rtl="0" eaLnBrk="1" fontAlgn="base" hangingPunct="1">
              <a:spcBef>
                <a:spcPct val="0"/>
              </a:spcBef>
              <a:spcAft>
                <a:spcPct val="0"/>
              </a:spcAft>
              <a:defRPr sz="3600" b="1" i="0" kern="1200" baseline="0">
                <a:solidFill>
                  <a:srgbClr val="FFFFFF"/>
                </a:solidFill>
                <a:latin typeface="Arial"/>
                <a:ea typeface="ＭＳ Ｐゴシック" charset="0"/>
                <a:cs typeface="Arial"/>
              </a:defRPr>
            </a:lvl1pPr>
            <a:lvl2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2pPr>
            <a:lvl3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3pPr>
            <a:lvl4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4pPr>
            <a:lvl5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74354"/>
                </a:solidFill>
                <a:latin typeface="Arial" charset="0"/>
                <a:cs typeface="Arial" charset="0"/>
              </a:defRPr>
            </a:lvl6pPr>
            <a:lvl7pPr marL="914400" algn="l" defTabSz="457200" rtl="0" eaLnBrk="1" fontAlgn="base" hangingPunct="1">
              <a:spcBef>
                <a:spcPct val="0"/>
              </a:spcBef>
              <a:spcAft>
                <a:spcPct val="0"/>
              </a:spcAft>
              <a:defRPr sz="4400">
                <a:solidFill>
                  <a:srgbClr val="074354"/>
                </a:solidFill>
                <a:latin typeface="Arial" charset="0"/>
                <a:cs typeface="Arial" charset="0"/>
              </a:defRPr>
            </a:lvl7pPr>
            <a:lvl8pPr marL="1371600" algn="l" defTabSz="457200" rtl="0" eaLnBrk="1" fontAlgn="base" hangingPunct="1">
              <a:spcBef>
                <a:spcPct val="0"/>
              </a:spcBef>
              <a:spcAft>
                <a:spcPct val="0"/>
              </a:spcAft>
              <a:defRPr sz="4400">
                <a:solidFill>
                  <a:srgbClr val="074354"/>
                </a:solidFill>
                <a:latin typeface="Arial" charset="0"/>
                <a:cs typeface="Arial" charset="0"/>
              </a:defRPr>
            </a:lvl8pPr>
            <a:lvl9pPr marL="1828800" algn="l" defTabSz="457200" rtl="0" eaLnBrk="1" fontAlgn="base" hangingPunct="1">
              <a:spcBef>
                <a:spcPct val="0"/>
              </a:spcBef>
              <a:spcAft>
                <a:spcPct val="0"/>
              </a:spcAft>
              <a:defRPr sz="4400">
                <a:solidFill>
                  <a:srgbClr val="074354"/>
                </a:solidFill>
                <a:latin typeface="Arial" charset="0"/>
                <a:cs typeface="Arial" charset="0"/>
              </a:defRPr>
            </a:lvl9pPr>
          </a:lstStyle>
          <a:p>
            <a:r>
              <a:rPr lang="nl-NL"/>
              <a:t>Klik om stijl te bewerken</a:t>
            </a:r>
          </a:p>
        </p:txBody>
      </p:sp>
    </p:spTree>
    <p:extLst>
      <p:ext uri="{BB962C8B-B14F-4D97-AF65-F5344CB8AC3E}">
        <p14:creationId xmlns:p14="http://schemas.microsoft.com/office/powerpoint/2010/main" val="2799264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volgblad 2 met foto">
    <p:spTree>
      <p:nvGrpSpPr>
        <p:cNvPr id="1" name=""/>
        <p:cNvGrpSpPr/>
        <p:nvPr/>
      </p:nvGrpSpPr>
      <p:grpSpPr>
        <a:xfrm>
          <a:off x="0" y="0"/>
          <a:ext cx="0" cy="0"/>
          <a:chOff x="0" y="0"/>
          <a:chExt cx="0" cy="0"/>
        </a:xfrm>
      </p:grpSpPr>
      <p:sp>
        <p:nvSpPr>
          <p:cNvPr id="19" name="Titel 1"/>
          <p:cNvSpPr>
            <a:spLocks noGrp="1"/>
          </p:cNvSpPr>
          <p:nvPr>
            <p:ph type="title"/>
          </p:nvPr>
        </p:nvSpPr>
        <p:spPr>
          <a:xfrm>
            <a:off x="395535" y="930755"/>
            <a:ext cx="8244463" cy="645962"/>
          </a:xfrm>
          <a:prstGeom prst="rect">
            <a:avLst/>
          </a:prstGeom>
        </p:spPr>
        <p:txBody>
          <a:bodyPr vert="horz" lIns="0" tIns="0" rIns="0" bIns="0"/>
          <a:lstStyle>
            <a:lvl1pPr>
              <a:defRPr sz="2400" b="1" i="0" baseline="0">
                <a:solidFill>
                  <a:schemeClr val="tx1"/>
                </a:solidFill>
                <a:latin typeface="Arial"/>
                <a:cs typeface="Arial"/>
              </a:defRPr>
            </a:lvl1pPr>
          </a:lstStyle>
          <a:p>
            <a:r>
              <a:rPr lang="nl-NL"/>
              <a:t>Klik om stijl te bewerken</a:t>
            </a:r>
          </a:p>
        </p:txBody>
      </p:sp>
      <p:sp>
        <p:nvSpPr>
          <p:cNvPr id="20" name="Tijdelijke aanduiding voor tekst 10"/>
          <p:cNvSpPr>
            <a:spLocks noGrp="1"/>
          </p:cNvSpPr>
          <p:nvPr>
            <p:ph type="body" sz="quarter" idx="13"/>
          </p:nvPr>
        </p:nvSpPr>
        <p:spPr>
          <a:xfrm>
            <a:off x="395536" y="1611221"/>
            <a:ext cx="4634289" cy="3060000"/>
          </a:xfrm>
          <a:prstGeom prst="rect">
            <a:avLst/>
          </a:prstGeom>
        </p:spPr>
        <p:txBody>
          <a:bodyPr vert="horz" lIns="0" tIns="0" rIns="0" bIns="0"/>
          <a:lstStyle>
            <a:lvl1pPr marL="180000" indent="-180000">
              <a:lnSpc>
                <a:spcPct val="150000"/>
              </a:lnSpc>
              <a:spcBef>
                <a:spcPts val="0"/>
              </a:spcBef>
              <a:spcAft>
                <a:spcPts val="0"/>
              </a:spcAft>
              <a:buFont typeface="Arial"/>
              <a:buChar char="•"/>
              <a:defRPr sz="1800">
                <a:solidFill>
                  <a:srgbClr val="000000"/>
                </a:solidFill>
              </a:defRPr>
            </a:lvl1pPr>
            <a:lvl2pPr marL="360000" indent="-180000">
              <a:lnSpc>
                <a:spcPct val="150000"/>
              </a:lnSpc>
              <a:spcBef>
                <a:spcPts val="0"/>
              </a:spcBef>
              <a:spcAft>
                <a:spcPts val="0"/>
              </a:spcAft>
              <a:buFont typeface="Arial"/>
              <a:buChar char="•"/>
              <a:defRPr sz="1800">
                <a:solidFill>
                  <a:srgbClr val="000000"/>
                </a:solidFill>
              </a:defRPr>
            </a:lvl2pPr>
            <a:lvl3pPr marL="540000" indent="-180000">
              <a:lnSpc>
                <a:spcPct val="150000"/>
              </a:lnSpc>
              <a:spcBef>
                <a:spcPts val="0"/>
              </a:spcBef>
              <a:spcAft>
                <a:spcPts val="0"/>
              </a:spcAft>
              <a:buFont typeface="Arial"/>
              <a:buChar char="•"/>
              <a:defRPr sz="1800">
                <a:solidFill>
                  <a:srgbClr val="000000"/>
                </a:solidFill>
              </a:defRPr>
            </a:lvl3pPr>
            <a:lvl4pPr marL="720000" indent="-180000">
              <a:lnSpc>
                <a:spcPct val="150000"/>
              </a:lnSpc>
              <a:spcBef>
                <a:spcPts val="0"/>
              </a:spcBef>
              <a:spcAft>
                <a:spcPts val="0"/>
              </a:spcAft>
              <a:buFont typeface="Arial"/>
              <a:buChar char="•"/>
              <a:defRPr sz="1800">
                <a:solidFill>
                  <a:srgbClr val="000000"/>
                </a:solidFill>
              </a:defRPr>
            </a:lvl4pPr>
            <a:lvl5pPr marL="900000" indent="-180000">
              <a:lnSpc>
                <a:spcPct val="150000"/>
              </a:lnSpc>
              <a:spcBef>
                <a:spcPts val="0"/>
              </a:spcBef>
              <a:spcAft>
                <a:spcPts val="0"/>
              </a:spcAft>
              <a:buFont typeface="Arial"/>
              <a:buChar char="•"/>
              <a:defRPr sz="1800">
                <a:solidFill>
                  <a:srgbClr val="000000"/>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1" name="Tijdelijke aanduiding voor afbeelding 3"/>
          <p:cNvSpPr>
            <a:spLocks noGrp="1"/>
          </p:cNvSpPr>
          <p:nvPr>
            <p:ph type="pic" sz="quarter" idx="14"/>
          </p:nvPr>
        </p:nvSpPr>
        <p:spPr>
          <a:xfrm>
            <a:off x="5400962" y="1611221"/>
            <a:ext cx="3239801" cy="3009019"/>
          </a:xfrm>
          <a:prstGeom prst="rect">
            <a:avLst/>
          </a:prstGeom>
        </p:spPr>
        <p:txBody>
          <a:bodyPr vert="horz"/>
          <a:lstStyle>
            <a:lvl1pPr marL="0" indent="0">
              <a:buFont typeface="Arial"/>
              <a:buNone/>
              <a:defRPr sz="1800">
                <a:solidFill>
                  <a:srgbClr val="7F7F7F"/>
                </a:solidFill>
              </a:defRPr>
            </a:lvl1pPr>
          </a:lstStyle>
          <a:p>
            <a:pPr lvl="0"/>
            <a:r>
              <a:rPr lang="nl-NL" noProof="0"/>
              <a:t>Klik op het pictogram als u een afbeelding wilt toevoegen</a:t>
            </a:r>
          </a:p>
        </p:txBody>
      </p:sp>
      <p:sp>
        <p:nvSpPr>
          <p:cNvPr id="6" name="Tijdelijke aanduiding voor datum 13">
            <a:extLst>
              <a:ext uri="{FF2B5EF4-FFF2-40B4-BE49-F238E27FC236}">
                <a16:creationId xmlns:a16="http://schemas.microsoft.com/office/drawing/2014/main" id="{92FA30A2-6178-0046-90FF-28C224CA24CC}"/>
              </a:ext>
            </a:extLst>
          </p:cNvPr>
          <p:cNvSpPr>
            <a:spLocks noGrp="1"/>
          </p:cNvSpPr>
          <p:nvPr>
            <p:ph type="dt" sz="half" idx="15"/>
          </p:nvPr>
        </p:nvSpPr>
        <p:spPr>
          <a:xfrm>
            <a:off x="936625" y="4802188"/>
            <a:ext cx="1363663" cy="341312"/>
          </a:xfrm>
        </p:spPr>
        <p:txBody>
          <a:bodyPr lIns="0" tIns="0" rIns="0" bIns="0" anchor="ctr" anchorCtr="0"/>
          <a:lstStyle>
            <a:lvl1pPr>
              <a:defRPr sz="800">
                <a:solidFill>
                  <a:schemeClr val="tx1"/>
                </a:solidFill>
                <a:latin typeface="+mn-lt"/>
              </a:defRPr>
            </a:lvl1pPr>
          </a:lstStyle>
          <a:p>
            <a:pPr fontAlgn="auto">
              <a:spcBef>
                <a:spcPts val="0"/>
              </a:spcBef>
              <a:spcAft>
                <a:spcPts val="0"/>
              </a:spcAft>
            </a:pPr>
            <a:r>
              <a:rPr lang="nl-NL">
                <a:solidFill>
                  <a:prstClr val="black">
                    <a:tint val="75000"/>
                  </a:prstClr>
                </a:solidFill>
              </a:rPr>
              <a:t>Februari 2022</a:t>
            </a:r>
            <a:endParaRPr lang="nl-NL" sz="800" dirty="0">
              <a:solidFill>
                <a:prstClr val="black">
                  <a:tint val="75000"/>
                </a:prstClr>
              </a:solidFill>
            </a:endParaRPr>
          </a:p>
        </p:txBody>
      </p:sp>
      <p:sp>
        <p:nvSpPr>
          <p:cNvPr id="7" name="Tijdelijke aanduiding voor voettekst 14">
            <a:extLst>
              <a:ext uri="{FF2B5EF4-FFF2-40B4-BE49-F238E27FC236}">
                <a16:creationId xmlns:a16="http://schemas.microsoft.com/office/drawing/2014/main" id="{22683D3E-0CA2-AA46-8808-9A2C117EBA9D}"/>
              </a:ext>
            </a:extLst>
          </p:cNvPr>
          <p:cNvSpPr>
            <a:spLocks noGrp="1"/>
          </p:cNvSpPr>
          <p:nvPr>
            <p:ph type="ftr" sz="quarter" idx="16"/>
          </p:nvPr>
        </p:nvSpPr>
        <p:spPr>
          <a:xfrm>
            <a:off x="7304088" y="4802188"/>
            <a:ext cx="1336675" cy="341312"/>
          </a:xfrm>
        </p:spPr>
        <p:txBody>
          <a:bodyPr lIns="0" tIns="0" rIns="0" bIns="0" anchor="t" anchorCtr="0"/>
          <a:lstStyle>
            <a:lvl1pPr algn="r">
              <a:defRPr sz="800">
                <a:solidFill>
                  <a:srgbClr val="000000"/>
                </a:solidFill>
                <a:latin typeface="+mn-lt"/>
              </a:defRPr>
            </a:lvl1p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sp>
        <p:nvSpPr>
          <p:cNvPr id="8" name="Tijdelijke aanduiding voor dianummer 3">
            <a:extLst>
              <a:ext uri="{FF2B5EF4-FFF2-40B4-BE49-F238E27FC236}">
                <a16:creationId xmlns:a16="http://schemas.microsoft.com/office/drawing/2014/main" id="{10632229-C0A4-A547-8BDC-0191571D313D}"/>
              </a:ext>
            </a:extLst>
          </p:cNvPr>
          <p:cNvSpPr>
            <a:spLocks noGrp="1"/>
          </p:cNvSpPr>
          <p:nvPr>
            <p:ph type="sldNum" sz="quarter" idx="17"/>
          </p:nvPr>
        </p:nvSpPr>
        <p:spPr>
          <a:xfrm>
            <a:off x="0" y="4802188"/>
            <a:ext cx="763588" cy="341312"/>
          </a:xfrm>
        </p:spPr>
        <p:txBody>
          <a:bodyPr lIns="288000" tIns="0" rIns="0" bIns="0" anchor="ctr"/>
          <a:lstStyle>
            <a:lvl1pPr algn="l">
              <a:defRPr sz="800">
                <a:solidFill>
                  <a:schemeClr val="tx1"/>
                </a:solidFill>
                <a:latin typeface="+mn-lt"/>
              </a:defRPr>
            </a:lvl1pPr>
          </a:lstStyle>
          <a:p>
            <a:pPr fontAlgn="auto">
              <a:spcBef>
                <a:spcPts val="0"/>
              </a:spcBef>
              <a:spcAft>
                <a:spcPts val="0"/>
              </a:spcAft>
            </a:pPr>
            <a:fld id="{8E5379DD-790A-4F52-BF5A-C6AEE848EAC1}" type="slidenum">
              <a:rPr lang="nl-NL" smtClean="0">
                <a:solidFill>
                  <a:prstClr val="black">
                    <a:tint val="75000"/>
                  </a:prstClr>
                </a:solidFill>
                <a:ea typeface="+mn-ea"/>
              </a:rPr>
              <a:pPr fontAlgn="auto">
                <a:spcBef>
                  <a:spcPts val="0"/>
                </a:spcBef>
                <a:spcAft>
                  <a:spcPts val="0"/>
                </a:spcAft>
              </a:pPr>
              <a:t>‹nr.›</a:t>
            </a:fld>
            <a:endParaRPr lang="nl-NL" sz="800">
              <a:solidFill>
                <a:prstClr val="black">
                  <a:tint val="75000"/>
                </a:prstClr>
              </a:solidFill>
              <a:ea typeface="+mn-ea"/>
            </a:endParaRPr>
          </a:p>
        </p:txBody>
      </p:sp>
      <p:pic>
        <p:nvPicPr>
          <p:cNvPr id="9" name="Afbeelding 8">
            <a:extLst>
              <a:ext uri="{FF2B5EF4-FFF2-40B4-BE49-F238E27FC236}">
                <a16:creationId xmlns:a16="http://schemas.microsoft.com/office/drawing/2014/main" id="{32DE3EC0-6050-4170-A54E-20870B67C0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0750" y="4802188"/>
            <a:ext cx="302500" cy="302500"/>
          </a:xfrm>
          <a:prstGeom prst="rect">
            <a:avLst/>
          </a:prstGeom>
        </p:spPr>
      </p:pic>
      <p:pic>
        <p:nvPicPr>
          <p:cNvPr id="10" name="Afbeelding 9">
            <a:extLst>
              <a:ext uri="{FF2B5EF4-FFF2-40B4-BE49-F238E27FC236}">
                <a16:creationId xmlns:a16="http://schemas.microsoft.com/office/drawing/2014/main" id="{CCEC5E5F-A80F-4EF7-B3E3-9CE53BCE9D8D}"/>
              </a:ext>
            </a:extLst>
          </p:cNvPr>
          <p:cNvPicPr>
            <a:picLocks noChangeAspect="1"/>
          </p:cNvPicPr>
          <p:nvPr userDrawn="1"/>
        </p:nvPicPr>
        <p:blipFill>
          <a:blip r:embed="rId3"/>
          <a:stretch>
            <a:fillRect/>
          </a:stretch>
        </p:blipFill>
        <p:spPr>
          <a:xfrm>
            <a:off x="0" y="-8515"/>
            <a:ext cx="9144000" cy="790956"/>
          </a:xfrm>
          <a:prstGeom prst="rect">
            <a:avLst/>
          </a:prstGeom>
        </p:spPr>
      </p:pic>
      <p:sp>
        <p:nvSpPr>
          <p:cNvPr id="11" name="Titel 1">
            <a:extLst>
              <a:ext uri="{FF2B5EF4-FFF2-40B4-BE49-F238E27FC236}">
                <a16:creationId xmlns:a16="http://schemas.microsoft.com/office/drawing/2014/main" id="{A869FD67-1604-4EC2-B11E-57CAF484D7B5}"/>
              </a:ext>
            </a:extLst>
          </p:cNvPr>
          <p:cNvSpPr txBox="1">
            <a:spLocks/>
          </p:cNvSpPr>
          <p:nvPr userDrawn="1"/>
        </p:nvSpPr>
        <p:spPr>
          <a:xfrm>
            <a:off x="935999" y="37192"/>
            <a:ext cx="7704000" cy="699542"/>
          </a:xfrm>
          <a:prstGeom prst="rect">
            <a:avLst/>
          </a:prstGeom>
        </p:spPr>
        <p:txBody>
          <a:bodyPr vert="horz" lIns="0" tIns="0" rIns="0" bIns="0"/>
          <a:lstStyle>
            <a:lvl1pPr algn="l" defTabSz="457200" rtl="0" eaLnBrk="1" fontAlgn="base" hangingPunct="1">
              <a:spcBef>
                <a:spcPct val="0"/>
              </a:spcBef>
              <a:spcAft>
                <a:spcPct val="0"/>
              </a:spcAft>
              <a:defRPr sz="3600" b="1" i="0" kern="1200" baseline="0">
                <a:solidFill>
                  <a:srgbClr val="FFFFFF"/>
                </a:solidFill>
                <a:latin typeface="Arial"/>
                <a:ea typeface="ＭＳ Ｐゴシック" charset="0"/>
                <a:cs typeface="Arial"/>
              </a:defRPr>
            </a:lvl1pPr>
            <a:lvl2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2pPr>
            <a:lvl3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3pPr>
            <a:lvl4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4pPr>
            <a:lvl5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74354"/>
                </a:solidFill>
                <a:latin typeface="Arial" charset="0"/>
                <a:cs typeface="Arial" charset="0"/>
              </a:defRPr>
            </a:lvl6pPr>
            <a:lvl7pPr marL="914400" algn="l" defTabSz="457200" rtl="0" eaLnBrk="1" fontAlgn="base" hangingPunct="1">
              <a:spcBef>
                <a:spcPct val="0"/>
              </a:spcBef>
              <a:spcAft>
                <a:spcPct val="0"/>
              </a:spcAft>
              <a:defRPr sz="4400">
                <a:solidFill>
                  <a:srgbClr val="074354"/>
                </a:solidFill>
                <a:latin typeface="Arial" charset="0"/>
                <a:cs typeface="Arial" charset="0"/>
              </a:defRPr>
            </a:lvl7pPr>
            <a:lvl8pPr marL="1371600" algn="l" defTabSz="457200" rtl="0" eaLnBrk="1" fontAlgn="base" hangingPunct="1">
              <a:spcBef>
                <a:spcPct val="0"/>
              </a:spcBef>
              <a:spcAft>
                <a:spcPct val="0"/>
              </a:spcAft>
              <a:defRPr sz="4400">
                <a:solidFill>
                  <a:srgbClr val="074354"/>
                </a:solidFill>
                <a:latin typeface="Arial" charset="0"/>
                <a:cs typeface="Arial" charset="0"/>
              </a:defRPr>
            </a:lvl8pPr>
            <a:lvl9pPr marL="1828800" algn="l" defTabSz="457200" rtl="0" eaLnBrk="1" fontAlgn="base" hangingPunct="1">
              <a:spcBef>
                <a:spcPct val="0"/>
              </a:spcBef>
              <a:spcAft>
                <a:spcPct val="0"/>
              </a:spcAft>
              <a:defRPr sz="4400">
                <a:solidFill>
                  <a:srgbClr val="074354"/>
                </a:solidFill>
                <a:latin typeface="Arial" charset="0"/>
                <a:cs typeface="Arial" charset="0"/>
              </a:defRPr>
            </a:lvl9pPr>
          </a:lstStyle>
          <a:p>
            <a:r>
              <a:rPr lang="nl-NL"/>
              <a:t>Klik om stijl te bewerken</a:t>
            </a:r>
          </a:p>
        </p:txBody>
      </p:sp>
    </p:spTree>
    <p:extLst>
      <p:ext uri="{BB962C8B-B14F-4D97-AF65-F5344CB8AC3E}">
        <p14:creationId xmlns:p14="http://schemas.microsoft.com/office/powerpoint/2010/main" val="364119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Vervolgblad 2 met foto">
    <p:spTree>
      <p:nvGrpSpPr>
        <p:cNvPr id="1" name=""/>
        <p:cNvGrpSpPr/>
        <p:nvPr/>
      </p:nvGrpSpPr>
      <p:grpSpPr>
        <a:xfrm>
          <a:off x="0" y="0"/>
          <a:ext cx="0" cy="0"/>
          <a:chOff x="0" y="0"/>
          <a:chExt cx="0" cy="0"/>
        </a:xfrm>
      </p:grpSpPr>
      <p:sp>
        <p:nvSpPr>
          <p:cNvPr id="6" name="Tijdelijke aanduiding voor datum 13">
            <a:extLst>
              <a:ext uri="{FF2B5EF4-FFF2-40B4-BE49-F238E27FC236}">
                <a16:creationId xmlns:a16="http://schemas.microsoft.com/office/drawing/2014/main" id="{92FA30A2-6178-0046-90FF-28C224CA24CC}"/>
              </a:ext>
            </a:extLst>
          </p:cNvPr>
          <p:cNvSpPr>
            <a:spLocks noGrp="1"/>
          </p:cNvSpPr>
          <p:nvPr>
            <p:ph type="dt" sz="half" idx="15"/>
          </p:nvPr>
        </p:nvSpPr>
        <p:spPr>
          <a:xfrm>
            <a:off x="936625" y="4802188"/>
            <a:ext cx="1363663" cy="341312"/>
          </a:xfrm>
        </p:spPr>
        <p:txBody>
          <a:bodyPr lIns="0" tIns="0" rIns="0" bIns="0" anchor="t" anchorCtr="0"/>
          <a:lstStyle>
            <a:lvl1pPr>
              <a:defRPr sz="800">
                <a:solidFill>
                  <a:schemeClr val="tx1"/>
                </a:solidFill>
                <a:latin typeface="+mn-lt"/>
              </a:defRPr>
            </a:lvl1pPr>
          </a:lstStyle>
          <a:p>
            <a:pPr fontAlgn="auto">
              <a:spcBef>
                <a:spcPts val="0"/>
              </a:spcBef>
              <a:spcAft>
                <a:spcPts val="0"/>
              </a:spcAft>
            </a:pPr>
            <a:r>
              <a:rPr lang="nl-NL">
                <a:solidFill>
                  <a:prstClr val="black">
                    <a:tint val="75000"/>
                  </a:prstClr>
                </a:solidFill>
              </a:rPr>
              <a:t>Februari 2022</a:t>
            </a:r>
            <a:endParaRPr lang="nl-NL" sz="800" dirty="0">
              <a:solidFill>
                <a:prstClr val="black">
                  <a:tint val="75000"/>
                </a:prstClr>
              </a:solidFill>
            </a:endParaRPr>
          </a:p>
        </p:txBody>
      </p:sp>
      <p:sp>
        <p:nvSpPr>
          <p:cNvPr id="7" name="Tijdelijke aanduiding voor voettekst 14">
            <a:extLst>
              <a:ext uri="{FF2B5EF4-FFF2-40B4-BE49-F238E27FC236}">
                <a16:creationId xmlns:a16="http://schemas.microsoft.com/office/drawing/2014/main" id="{22683D3E-0CA2-AA46-8808-9A2C117EBA9D}"/>
              </a:ext>
            </a:extLst>
          </p:cNvPr>
          <p:cNvSpPr>
            <a:spLocks noGrp="1"/>
          </p:cNvSpPr>
          <p:nvPr>
            <p:ph type="ftr" sz="quarter" idx="16"/>
          </p:nvPr>
        </p:nvSpPr>
        <p:spPr>
          <a:xfrm>
            <a:off x="7020272" y="4802188"/>
            <a:ext cx="1620491" cy="341312"/>
          </a:xfrm>
        </p:spPr>
        <p:txBody>
          <a:bodyPr lIns="0" tIns="0" rIns="0" bIns="0" anchor="t" anchorCtr="0"/>
          <a:lstStyle>
            <a:lvl1pPr algn="r">
              <a:defRPr sz="800">
                <a:solidFill>
                  <a:srgbClr val="000000"/>
                </a:solidFill>
                <a:latin typeface="+mn-lt"/>
              </a:defRPr>
            </a:lvl1p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sp>
        <p:nvSpPr>
          <p:cNvPr id="8" name="Tijdelijke aanduiding voor dianummer 3">
            <a:extLst>
              <a:ext uri="{FF2B5EF4-FFF2-40B4-BE49-F238E27FC236}">
                <a16:creationId xmlns:a16="http://schemas.microsoft.com/office/drawing/2014/main" id="{10632229-C0A4-A547-8BDC-0191571D313D}"/>
              </a:ext>
            </a:extLst>
          </p:cNvPr>
          <p:cNvSpPr>
            <a:spLocks noGrp="1"/>
          </p:cNvSpPr>
          <p:nvPr>
            <p:ph type="sldNum" sz="quarter" idx="17"/>
          </p:nvPr>
        </p:nvSpPr>
        <p:spPr>
          <a:xfrm>
            <a:off x="0" y="4802188"/>
            <a:ext cx="763588" cy="341312"/>
          </a:xfrm>
        </p:spPr>
        <p:txBody>
          <a:bodyPr lIns="288000" tIns="0" rIns="0" bIns="0" anchor="t"/>
          <a:lstStyle>
            <a:lvl1pPr algn="l">
              <a:defRPr sz="800">
                <a:solidFill>
                  <a:schemeClr val="tx1"/>
                </a:solidFill>
                <a:latin typeface="+mn-lt"/>
              </a:defRPr>
            </a:lvl1pPr>
          </a:lstStyle>
          <a:p>
            <a:pPr fontAlgn="auto">
              <a:spcBef>
                <a:spcPts val="0"/>
              </a:spcBef>
              <a:spcAft>
                <a:spcPts val="0"/>
              </a:spcAft>
            </a:pPr>
            <a:fld id="{8E5379DD-790A-4F52-BF5A-C6AEE848EAC1}" type="slidenum">
              <a:rPr lang="nl-NL" smtClean="0">
                <a:solidFill>
                  <a:prstClr val="black">
                    <a:tint val="75000"/>
                  </a:prstClr>
                </a:solidFill>
                <a:ea typeface="+mn-ea"/>
              </a:rPr>
              <a:pPr fontAlgn="auto">
                <a:spcBef>
                  <a:spcPts val="0"/>
                </a:spcBef>
                <a:spcAft>
                  <a:spcPts val="0"/>
                </a:spcAft>
              </a:pPr>
              <a:t>‹nr.›</a:t>
            </a:fld>
            <a:endParaRPr lang="nl-NL" sz="800">
              <a:solidFill>
                <a:prstClr val="black">
                  <a:tint val="75000"/>
                </a:prstClr>
              </a:solidFill>
              <a:ea typeface="+mn-ea"/>
            </a:endParaRPr>
          </a:p>
        </p:txBody>
      </p:sp>
      <p:pic>
        <p:nvPicPr>
          <p:cNvPr id="9" name="Afbeelding 8">
            <a:extLst>
              <a:ext uri="{FF2B5EF4-FFF2-40B4-BE49-F238E27FC236}">
                <a16:creationId xmlns:a16="http://schemas.microsoft.com/office/drawing/2014/main" id="{32DE3EC0-6050-4170-A54E-20870B67C0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20750" y="4802188"/>
            <a:ext cx="302500" cy="302500"/>
          </a:xfrm>
          <a:prstGeom prst="rect">
            <a:avLst/>
          </a:prstGeom>
        </p:spPr>
      </p:pic>
      <p:pic>
        <p:nvPicPr>
          <p:cNvPr id="10" name="Afbeelding 9">
            <a:extLst>
              <a:ext uri="{FF2B5EF4-FFF2-40B4-BE49-F238E27FC236}">
                <a16:creationId xmlns:a16="http://schemas.microsoft.com/office/drawing/2014/main" id="{CCEC5E5F-A80F-4EF7-B3E3-9CE53BCE9D8D}"/>
              </a:ext>
            </a:extLst>
          </p:cNvPr>
          <p:cNvPicPr>
            <a:picLocks noChangeAspect="1"/>
          </p:cNvPicPr>
          <p:nvPr userDrawn="1"/>
        </p:nvPicPr>
        <p:blipFill>
          <a:blip r:embed="rId3"/>
          <a:stretch>
            <a:fillRect/>
          </a:stretch>
        </p:blipFill>
        <p:spPr>
          <a:xfrm>
            <a:off x="0" y="-8515"/>
            <a:ext cx="9144000" cy="636049"/>
          </a:xfrm>
          <a:prstGeom prst="rect">
            <a:avLst/>
          </a:prstGeom>
        </p:spPr>
      </p:pic>
    </p:spTree>
    <p:extLst>
      <p:ext uri="{BB962C8B-B14F-4D97-AF65-F5344CB8AC3E}">
        <p14:creationId xmlns:p14="http://schemas.microsoft.com/office/powerpoint/2010/main" val="129472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sz="800">
                <a:solidFill>
                  <a:schemeClr val="tx1"/>
                </a:solidFill>
              </a:defRPr>
            </a:lvl1pPr>
          </a:lstStyle>
          <a:p>
            <a:pPr fontAlgn="auto">
              <a:spcBef>
                <a:spcPts val="0"/>
              </a:spcBef>
              <a:spcAft>
                <a:spcPts val="0"/>
              </a:spcAft>
            </a:pPr>
            <a:r>
              <a:rPr lang="nl-NL">
                <a:solidFill>
                  <a:prstClr val="black">
                    <a:tint val="75000"/>
                  </a:prstClr>
                </a:solidFill>
              </a:rPr>
              <a:t>Februari 2022</a:t>
            </a:r>
            <a:endParaRPr lang="nl-NL" sz="800" dirty="0">
              <a:solidFill>
                <a:prstClr val="black">
                  <a:tint val="75000"/>
                </a:prstClr>
              </a:solidFill>
            </a:endParaRPr>
          </a:p>
        </p:txBody>
      </p:sp>
      <p:sp>
        <p:nvSpPr>
          <p:cNvPr id="4" name="Tijdelijke aanduiding voor voettekst 3"/>
          <p:cNvSpPr>
            <a:spLocks noGrp="1"/>
          </p:cNvSpPr>
          <p:nvPr>
            <p:ph type="ftr" sz="quarter" idx="11"/>
          </p:nvPr>
        </p:nvSpPr>
        <p:spPr/>
        <p:txBody>
          <a:bodyPr/>
          <a:lstStyle>
            <a:lvl1pPr>
              <a:defRPr sz="800">
                <a:solidFill>
                  <a:schemeClr val="tx1"/>
                </a:solidFill>
              </a:defRPr>
            </a:lvl1pPr>
          </a:lstStyle>
          <a:p>
            <a:r>
              <a:rPr lang="nl-NL"/>
              <a:t>Arbeidsmarktanalyse Haaglanden en Den Haag</a:t>
            </a:r>
          </a:p>
        </p:txBody>
      </p:sp>
      <p:sp>
        <p:nvSpPr>
          <p:cNvPr id="5" name="Tijdelijke aanduiding voor dianummer 4"/>
          <p:cNvSpPr>
            <a:spLocks noGrp="1"/>
          </p:cNvSpPr>
          <p:nvPr>
            <p:ph type="sldNum" sz="quarter" idx="12"/>
          </p:nvPr>
        </p:nvSpPr>
        <p:spPr/>
        <p:txBody>
          <a:bodyPr/>
          <a:lstStyle>
            <a:lvl1pPr>
              <a:defRPr sz="800">
                <a:solidFill>
                  <a:schemeClr val="tx1"/>
                </a:solidFill>
              </a:defRPr>
            </a:lvl1pPr>
          </a:lstStyle>
          <a:p>
            <a:fld id="{8E5379DD-790A-4F52-BF5A-C6AEE848EAC1}" type="slidenum">
              <a:rPr lang="nl-NL" smtClean="0"/>
              <a:pPr/>
              <a:t>‹nr.›</a:t>
            </a:fld>
            <a:endParaRPr lang="nl-NL"/>
          </a:p>
        </p:txBody>
      </p:sp>
    </p:spTree>
    <p:extLst>
      <p:ext uri="{BB962C8B-B14F-4D97-AF65-F5344CB8AC3E}">
        <p14:creationId xmlns:p14="http://schemas.microsoft.com/office/powerpoint/2010/main" val="280048471"/>
      </p:ext>
    </p:extLst>
  </p:cSld>
  <p:clrMapOvr>
    <a:masterClrMapping/>
  </p:clrMapOvr>
  <mc:AlternateContent xmlns:mc="http://schemas.openxmlformats.org/markup-compatibility/2006" xmlns:p14="http://schemas.microsoft.com/office/powerpoint/2010/main">
    <mc:Choice Requires="p14">
      <p:transition spd="slow" p14:dur="1500" advClick="0" advTm="450">
        <p14:ferris dir="l"/>
      </p:transition>
    </mc:Choice>
    <mc:Fallback xmlns="">
      <p:transition spd="slow" advClick="0" advTm="45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D3DD9336-8B00-644E-817D-88492D6017E9}"/>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hangingPunct="1">
              <a:defRPr sz="800">
                <a:solidFill>
                  <a:schemeClr val="tx1">
                    <a:tint val="75000"/>
                  </a:schemeClr>
                </a:solidFill>
                <a:latin typeface="Arial" charset="0"/>
                <a:ea typeface="+mn-ea"/>
                <a:cs typeface="Arial" charset="0"/>
              </a:defRPr>
            </a:lvl1pPr>
          </a:lstStyle>
          <a:p>
            <a:pPr fontAlgn="auto">
              <a:spcBef>
                <a:spcPts val="0"/>
              </a:spcBef>
              <a:spcAft>
                <a:spcPts val="0"/>
              </a:spcAft>
            </a:pPr>
            <a:r>
              <a:rPr lang="nl-NL">
                <a:solidFill>
                  <a:prstClr val="black">
                    <a:tint val="75000"/>
                  </a:prstClr>
                </a:solidFill>
                <a:latin typeface="Calibri"/>
              </a:rPr>
              <a:t>Arbeidsmarktanalyse Haaglanden en Den Haag</a:t>
            </a:r>
            <a:endParaRPr lang="nl-NL" sz="800">
              <a:solidFill>
                <a:prstClr val="black">
                  <a:tint val="75000"/>
                </a:prstClr>
              </a:solidFill>
              <a:latin typeface="Calibri"/>
            </a:endParaRPr>
          </a:p>
        </p:txBody>
      </p:sp>
      <p:sp>
        <p:nvSpPr>
          <p:cNvPr id="3" name="Tijdelijke aanduiding voor datum 2">
            <a:extLst>
              <a:ext uri="{FF2B5EF4-FFF2-40B4-BE49-F238E27FC236}">
                <a16:creationId xmlns:a16="http://schemas.microsoft.com/office/drawing/2014/main" id="{08B2CA34-B2B7-8544-A4FB-32655243C149}"/>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hangingPunct="1">
              <a:defRPr sz="800">
                <a:solidFill>
                  <a:schemeClr val="tx1">
                    <a:tint val="75000"/>
                  </a:schemeClr>
                </a:solidFill>
                <a:latin typeface="Arial" charset="0"/>
                <a:ea typeface="+mn-ea"/>
                <a:cs typeface="Arial" charset="0"/>
              </a:defRPr>
            </a:lvl1pPr>
          </a:lstStyle>
          <a:p>
            <a:pPr fontAlgn="auto">
              <a:spcBef>
                <a:spcPts val="0"/>
              </a:spcBef>
              <a:spcAft>
                <a:spcPts val="0"/>
              </a:spcAft>
            </a:pPr>
            <a:r>
              <a:rPr lang="nl-NL">
                <a:solidFill>
                  <a:prstClr val="black">
                    <a:tint val="75000"/>
                  </a:prstClr>
                </a:solidFill>
              </a:rPr>
              <a:t>Februari 2022</a:t>
            </a:r>
            <a:endParaRPr lang="nl-NL" sz="800" dirty="0">
              <a:solidFill>
                <a:prstClr val="black">
                  <a:tint val="75000"/>
                </a:prstClr>
              </a:solidFill>
              <a:latin typeface="Calibri"/>
            </a:endParaRPr>
          </a:p>
        </p:txBody>
      </p:sp>
      <p:sp>
        <p:nvSpPr>
          <p:cNvPr id="4" name="Tijdelijke aanduiding voor dianummer 3">
            <a:extLst>
              <a:ext uri="{FF2B5EF4-FFF2-40B4-BE49-F238E27FC236}">
                <a16:creationId xmlns:a16="http://schemas.microsoft.com/office/drawing/2014/main" id="{B04AE4DC-8234-D345-AD27-BADA5DBF3CD2}"/>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rgbClr val="898989"/>
                </a:solidFill>
                <a:cs typeface="Arial" panose="020B0604020202020204" pitchFamily="34" charset="0"/>
              </a:defRPr>
            </a:lvl1pPr>
          </a:lstStyle>
          <a:p>
            <a:pPr fontAlgn="auto">
              <a:spcBef>
                <a:spcPts val="0"/>
              </a:spcBef>
              <a:spcAft>
                <a:spcPts val="0"/>
              </a:spcAft>
            </a:pPr>
            <a:fld id="{8E5379DD-790A-4F52-BF5A-C6AEE848EAC1}" type="slidenum">
              <a:rPr lang="nl-NL" smtClean="0">
                <a:solidFill>
                  <a:prstClr val="black">
                    <a:tint val="75000"/>
                  </a:prstClr>
                </a:solidFill>
                <a:latin typeface="Calibri"/>
                <a:ea typeface="+mn-ea"/>
              </a:rPr>
              <a:pPr fontAlgn="auto">
                <a:spcBef>
                  <a:spcPts val="0"/>
                </a:spcBef>
                <a:spcAft>
                  <a:spcPts val="0"/>
                </a:spcAft>
              </a:pPr>
              <a:t>‹nr.›</a:t>
            </a:fld>
            <a:endParaRPr lang="nl-NL" sz="800">
              <a:solidFill>
                <a:prstClr val="black">
                  <a:tint val="75000"/>
                </a:prstClr>
              </a:solidFill>
              <a:latin typeface="Calibri"/>
              <a:ea typeface="+mn-ea"/>
            </a:endParaRPr>
          </a:p>
        </p:txBody>
      </p:sp>
      <p:pic>
        <p:nvPicPr>
          <p:cNvPr id="5" name="Afbeelding 4">
            <a:extLst>
              <a:ext uri="{FF2B5EF4-FFF2-40B4-BE49-F238E27FC236}">
                <a16:creationId xmlns:a16="http://schemas.microsoft.com/office/drawing/2014/main" id="{2601C476-E051-4A59-B66C-6A69FDA3BE4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532440" y="103876"/>
            <a:ext cx="432048" cy="432048"/>
          </a:xfrm>
          <a:prstGeom prst="rect">
            <a:avLst/>
          </a:prstGeom>
        </p:spPr>
      </p:pic>
    </p:spTree>
    <p:extLst>
      <p:ext uri="{BB962C8B-B14F-4D97-AF65-F5344CB8AC3E}">
        <p14:creationId xmlns:p14="http://schemas.microsoft.com/office/powerpoint/2010/main" val="2670059722"/>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83" r:id="rId6"/>
    <p:sldLayoutId id="2147484182" r:id="rId7"/>
  </p:sldLayoutIdLst>
  <mc:AlternateContent xmlns:mc="http://schemas.openxmlformats.org/markup-compatibility/2006" xmlns:p14="http://schemas.microsoft.com/office/powerpoint/2010/main">
    <mc:Choice Requires="p14">
      <p:transition spd="slow" p14:dur="1500">
        <p14:ferris dir="l"/>
      </p:transition>
    </mc:Choice>
    <mc:Fallback xmlns="">
      <p:transition spd="slow">
        <p:fade/>
      </p:transition>
    </mc:Fallback>
  </mc:AlternateContent>
  <p:hf sldNum="0" hdr="0"/>
  <p:txStyles>
    <p:titleStyle>
      <a:lvl1pPr algn="l" defTabSz="457200" rtl="0" eaLnBrk="1" fontAlgn="base" hangingPunct="1">
        <a:spcBef>
          <a:spcPct val="0"/>
        </a:spcBef>
        <a:spcAft>
          <a:spcPct val="0"/>
        </a:spcAft>
        <a:defRPr sz="4400" kern="1200">
          <a:solidFill>
            <a:srgbClr val="074354"/>
          </a:solidFill>
          <a:latin typeface="Arial"/>
          <a:ea typeface="ＭＳ Ｐゴシック" charset="0"/>
          <a:cs typeface="Arial"/>
        </a:defRPr>
      </a:lvl1pPr>
      <a:lvl2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2pPr>
      <a:lvl3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3pPr>
      <a:lvl4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4pPr>
      <a:lvl5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74354"/>
          </a:solidFill>
          <a:latin typeface="Arial" charset="0"/>
          <a:cs typeface="Arial" charset="0"/>
        </a:defRPr>
      </a:lvl6pPr>
      <a:lvl7pPr marL="914400" algn="l" defTabSz="457200" rtl="0" eaLnBrk="1" fontAlgn="base" hangingPunct="1">
        <a:spcBef>
          <a:spcPct val="0"/>
        </a:spcBef>
        <a:spcAft>
          <a:spcPct val="0"/>
        </a:spcAft>
        <a:defRPr sz="4400">
          <a:solidFill>
            <a:srgbClr val="074354"/>
          </a:solidFill>
          <a:latin typeface="Arial" charset="0"/>
          <a:cs typeface="Arial" charset="0"/>
        </a:defRPr>
      </a:lvl7pPr>
      <a:lvl8pPr marL="1371600" algn="l" defTabSz="457200" rtl="0" eaLnBrk="1" fontAlgn="base" hangingPunct="1">
        <a:spcBef>
          <a:spcPct val="0"/>
        </a:spcBef>
        <a:spcAft>
          <a:spcPct val="0"/>
        </a:spcAft>
        <a:defRPr sz="4400">
          <a:solidFill>
            <a:srgbClr val="074354"/>
          </a:solidFill>
          <a:latin typeface="Arial" charset="0"/>
          <a:cs typeface="Arial" charset="0"/>
        </a:defRPr>
      </a:lvl8pPr>
      <a:lvl9pPr marL="1828800" algn="l" defTabSz="457200" rtl="0" eaLnBrk="1" fontAlgn="base" hangingPunct="1">
        <a:spcBef>
          <a:spcPct val="0"/>
        </a:spcBef>
        <a:spcAft>
          <a:spcPct val="0"/>
        </a:spcAft>
        <a:defRPr sz="4400">
          <a:solidFill>
            <a:srgbClr val="074354"/>
          </a:solidFill>
          <a:latin typeface="Arial" charset="0"/>
          <a:cs typeface="Arial" charset="0"/>
        </a:defRPr>
      </a:lvl9pPr>
    </p:titleStyle>
    <p:bodyStyle>
      <a:lvl1pPr marL="457200" indent="-457200" algn="l" defTabSz="457200" rtl="0" eaLnBrk="1" fontAlgn="base" hangingPunct="1">
        <a:spcBef>
          <a:spcPct val="20000"/>
        </a:spcBef>
        <a:spcAft>
          <a:spcPct val="0"/>
        </a:spcAft>
        <a:buBlip>
          <a:blip r:embed="rId10"/>
        </a:buBlip>
        <a:defRPr sz="3200" kern="1200">
          <a:solidFill>
            <a:srgbClr val="074354"/>
          </a:solidFill>
          <a:latin typeface="Arial"/>
          <a:ea typeface="ＭＳ Ｐゴシック" charset="0"/>
          <a:cs typeface="Arial"/>
        </a:defRPr>
      </a:lvl1pPr>
      <a:lvl2pPr marL="914400" indent="-457200" algn="l" defTabSz="457200" rtl="0" eaLnBrk="1" fontAlgn="base" hangingPunct="1">
        <a:spcBef>
          <a:spcPct val="20000"/>
        </a:spcBef>
        <a:spcAft>
          <a:spcPct val="0"/>
        </a:spcAft>
        <a:buBlip>
          <a:blip r:embed="rId10"/>
        </a:buBlip>
        <a:defRPr sz="2800" kern="1200">
          <a:solidFill>
            <a:srgbClr val="074354"/>
          </a:solidFill>
          <a:latin typeface="Arial"/>
          <a:ea typeface="Arial" charset="0"/>
          <a:cs typeface="Arial"/>
        </a:defRPr>
      </a:lvl2pPr>
      <a:lvl3pPr marL="1257300" indent="-342900" algn="l" defTabSz="457200" rtl="0" eaLnBrk="1" fontAlgn="base" hangingPunct="1">
        <a:spcBef>
          <a:spcPct val="20000"/>
        </a:spcBef>
        <a:spcAft>
          <a:spcPct val="0"/>
        </a:spcAft>
        <a:buBlip>
          <a:blip r:embed="rId10"/>
        </a:buBlip>
        <a:defRPr sz="2400" kern="1200">
          <a:solidFill>
            <a:srgbClr val="074354"/>
          </a:solidFill>
          <a:latin typeface="Arial"/>
          <a:ea typeface="Arial" charset="0"/>
          <a:cs typeface="Arial"/>
        </a:defRPr>
      </a:lvl3pPr>
      <a:lvl4pPr marL="1714500" indent="-342900" algn="l" defTabSz="457200" rtl="0" eaLnBrk="1" fontAlgn="base" hangingPunct="1">
        <a:spcBef>
          <a:spcPct val="20000"/>
        </a:spcBef>
        <a:spcAft>
          <a:spcPct val="0"/>
        </a:spcAft>
        <a:buBlip>
          <a:blip r:embed="rId10"/>
        </a:buBlip>
        <a:defRPr sz="2000" kern="1200">
          <a:solidFill>
            <a:srgbClr val="074354"/>
          </a:solidFill>
          <a:latin typeface="Arial"/>
          <a:ea typeface="Arial" charset="0"/>
          <a:cs typeface="Arial"/>
        </a:defRPr>
      </a:lvl4pPr>
      <a:lvl5pPr marL="2171700" indent="-342900" algn="l" defTabSz="457200" rtl="0" eaLnBrk="1" fontAlgn="base" hangingPunct="1">
        <a:spcBef>
          <a:spcPct val="20000"/>
        </a:spcBef>
        <a:spcAft>
          <a:spcPct val="0"/>
        </a:spcAft>
        <a:buBlip>
          <a:blip r:embed="rId10"/>
        </a:buBlip>
        <a:defRPr sz="2000" kern="1200">
          <a:solidFill>
            <a:srgbClr val="074354"/>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xml"/><Relationship Id="rId7" Type="http://schemas.openxmlformats.org/officeDocument/2006/relationships/slide" Target="slide3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2.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aad@mse-advies.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pPr algn="ctr"/>
            <a:r>
              <a:rPr lang="nl-NL" sz="4400" b="1" dirty="0">
                <a:solidFill>
                  <a:schemeClr val="bg1"/>
                </a:solidFill>
                <a:latin typeface="Calibri Light" panose="020F0302020204030204" pitchFamily="34" charset="0"/>
              </a:rPr>
              <a:t>Arbeidsmarktanalyse </a:t>
            </a:r>
            <a:br>
              <a:rPr lang="nl-NL" sz="4400" dirty="0">
                <a:solidFill>
                  <a:schemeClr val="bg1"/>
                </a:solidFill>
                <a:latin typeface="Calibri Light" panose="020F0302020204030204" pitchFamily="34" charset="0"/>
              </a:rPr>
            </a:br>
            <a:r>
              <a:rPr lang="nl-NL" sz="4400" dirty="0">
                <a:solidFill>
                  <a:schemeClr val="bg1"/>
                </a:solidFill>
                <a:latin typeface="Calibri Light" panose="020F0302020204030204" pitchFamily="34" charset="0"/>
              </a:rPr>
              <a:t>H</a:t>
            </a:r>
            <a:r>
              <a:rPr lang="nl-NL" sz="4400" b="1" dirty="0">
                <a:solidFill>
                  <a:schemeClr val="bg1"/>
                </a:solidFill>
                <a:latin typeface="Calibri Light" panose="020F0302020204030204" pitchFamily="34" charset="0"/>
              </a:rPr>
              <a:t>aaglanden en Den Haag</a:t>
            </a:r>
          </a:p>
        </p:txBody>
      </p:sp>
      <p:sp>
        <p:nvSpPr>
          <p:cNvPr id="7" name="Text Placeholder 6"/>
          <p:cNvSpPr>
            <a:spLocks noGrp="1"/>
          </p:cNvSpPr>
          <p:nvPr>
            <p:ph type="body" sz="quarter" idx="10"/>
          </p:nvPr>
        </p:nvSpPr>
        <p:spPr>
          <a:xfrm>
            <a:off x="323528" y="4011910"/>
            <a:ext cx="7704000" cy="882000"/>
          </a:xfrm>
        </p:spPr>
        <p:txBody>
          <a:bodyPr>
            <a:noAutofit/>
          </a:bodyPr>
          <a:lstStyle/>
          <a:p>
            <a:pPr marL="0" indent="0">
              <a:lnSpc>
                <a:spcPct val="150000"/>
              </a:lnSpc>
              <a:buNone/>
            </a:pPr>
            <a:r>
              <a:rPr lang="nl-NL" sz="1000" dirty="0"/>
              <a:t>Aad van der Werf, MSE Advies &amp; Strategie</a:t>
            </a:r>
          </a:p>
          <a:p>
            <a:pPr marL="0" indent="0">
              <a:lnSpc>
                <a:spcPct val="150000"/>
              </a:lnSpc>
              <a:buNone/>
            </a:pPr>
            <a:r>
              <a:rPr lang="nl-NL" sz="1000" dirty="0"/>
              <a:t>Februari 2022</a:t>
            </a:r>
          </a:p>
        </p:txBody>
      </p:sp>
    </p:spTree>
    <p:extLst>
      <p:ext uri="{BB962C8B-B14F-4D97-AF65-F5344CB8AC3E}">
        <p14:creationId xmlns:p14="http://schemas.microsoft.com/office/powerpoint/2010/main" val="89976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272B6EC9-970E-44A6-A272-AC16C3C761F9}"/>
              </a:ext>
            </a:extLst>
          </p:cNvPr>
          <p:cNvSpPr>
            <a:spLocks noGrp="1"/>
          </p:cNvSpPr>
          <p:nvPr>
            <p:ph type="body" sz="quarter" idx="13"/>
          </p:nvPr>
        </p:nvSpPr>
        <p:spPr>
          <a:xfrm>
            <a:off x="395288" y="995579"/>
            <a:ext cx="3857097" cy="3502079"/>
          </a:xfrm>
        </p:spPr>
        <p:txBody>
          <a:bodyPr>
            <a:noAutofit/>
          </a:bodyPr>
          <a:lstStyle/>
          <a:p>
            <a:pPr marL="0" indent="0">
              <a:lnSpc>
                <a:spcPct val="100000"/>
              </a:lnSpc>
              <a:buNone/>
            </a:pPr>
            <a:r>
              <a:rPr lang="nl-NL" sz="1100" b="1" dirty="0"/>
              <a:t>Arbeidsmarktspanning stijgt snel</a:t>
            </a:r>
          </a:p>
          <a:p>
            <a:pPr marL="0" indent="0">
              <a:lnSpc>
                <a:spcPct val="100000"/>
              </a:lnSpc>
              <a:buNone/>
            </a:pPr>
            <a:r>
              <a:rPr lang="nl-NL" sz="1100" dirty="0"/>
              <a:t>Na een voorzichtig herstel in het 1e kwartaal van 2021, is de arbeidsmarktspanning in het 2e en 3e kwartaal verder toegenomen. De arbeidsmarktspanning lijkt in het vierde kwartaal iets af te nemen, maar zal naar verwachting weer toenemen als de maatregelen verder worden versoepeld. </a:t>
            </a:r>
          </a:p>
          <a:p>
            <a:pPr marL="0" indent="0">
              <a:lnSpc>
                <a:spcPct val="100000"/>
              </a:lnSpc>
              <a:buNone/>
            </a:pPr>
            <a:endParaRPr lang="nl-NL" sz="1100" dirty="0"/>
          </a:p>
          <a:p>
            <a:pPr marL="0" indent="0">
              <a:lnSpc>
                <a:spcPct val="100000"/>
              </a:lnSpc>
              <a:buNone/>
            </a:pPr>
            <a:r>
              <a:rPr lang="nl-NL" sz="1100" dirty="0"/>
              <a:t>Een verdere daling van het aantal werkzoekenden en stijging van het aantal vacatures zorgen voor nog meer oplopende krapte en stijging van de spanningsindicatoren. Vooral ICT-beroepen zijn zeer krap. De krapte stijgt mede doordat het opleidingsniveau voor deze doelgroep steeds toeneemt. Hierdoor zijn er minder kansen voor mensen met een lager opleidingsniveau. </a:t>
            </a:r>
          </a:p>
          <a:p>
            <a:pPr marL="0" indent="0">
              <a:lnSpc>
                <a:spcPct val="100000"/>
              </a:lnSpc>
              <a:buNone/>
            </a:pPr>
            <a:endParaRPr lang="nl-NL" sz="1100" dirty="0"/>
          </a:p>
          <a:p>
            <a:pPr marL="0" indent="0">
              <a:lnSpc>
                <a:spcPct val="100000"/>
              </a:lnSpc>
              <a:buNone/>
            </a:pPr>
            <a:r>
              <a:rPr lang="nl-NL" sz="1100" dirty="0"/>
              <a:t>Daarnaast laat de groei van het aantal vacatures in commerciële beroepen zien dat de vraag sterk toeneemt en het aanbod afneemt. Hierdoor is de indicator voor deze beroepen ook krap. </a:t>
            </a:r>
          </a:p>
          <a:p>
            <a:pPr marL="0" indent="0">
              <a:buNone/>
            </a:pPr>
            <a:endParaRPr lang="nl-NL" sz="1100" dirty="0"/>
          </a:p>
        </p:txBody>
      </p:sp>
      <p:sp>
        <p:nvSpPr>
          <p:cNvPr id="4" name="Tijdelijke aanduiding voor datum 3">
            <a:extLst>
              <a:ext uri="{FF2B5EF4-FFF2-40B4-BE49-F238E27FC236}">
                <a16:creationId xmlns:a16="http://schemas.microsoft.com/office/drawing/2014/main" id="{9023F2D1-D93B-4718-954D-AC6C464C8725}"/>
              </a:ext>
            </a:extLst>
          </p:cNvPr>
          <p:cNvSpPr>
            <a:spLocks noGrp="1"/>
          </p:cNvSpPr>
          <p:nvPr>
            <p:ph type="dt" sz="half" idx="15"/>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2D5FA2F4-8D02-4B05-AB70-96DAFD3B89AA}"/>
              </a:ext>
            </a:extLst>
          </p:cNvPr>
          <p:cNvSpPr>
            <a:spLocks noGrp="1"/>
          </p:cNvSpPr>
          <p:nvPr>
            <p:ph type="ftr" sz="quarter" idx="16"/>
          </p:nvPr>
        </p:nvSpPr>
        <p:spPr/>
        <p:txBody>
          <a:bodyPr/>
          <a:lstStyle/>
          <a:p>
            <a:r>
              <a:rPr lang="nl-NL" dirty="0">
                <a:solidFill>
                  <a:prstClr val="black">
                    <a:tint val="75000"/>
                  </a:prstClr>
                </a:solidFill>
              </a:rPr>
              <a:t>Arbeidsmarktanalyse Haaglanden en Den Haag</a:t>
            </a:r>
          </a:p>
        </p:txBody>
      </p:sp>
      <p:sp>
        <p:nvSpPr>
          <p:cNvPr id="7" name="Titel 6">
            <a:extLst>
              <a:ext uri="{FF2B5EF4-FFF2-40B4-BE49-F238E27FC236}">
                <a16:creationId xmlns:a16="http://schemas.microsoft.com/office/drawing/2014/main" id="{CE0B9EC3-CF51-4729-9281-F701D25FE658}"/>
              </a:ext>
            </a:extLst>
          </p:cNvPr>
          <p:cNvSpPr>
            <a:spLocks noGrp="1"/>
          </p:cNvSpPr>
          <p:nvPr>
            <p:ph type="title"/>
          </p:nvPr>
        </p:nvSpPr>
        <p:spPr>
          <a:xfrm>
            <a:off x="683568" y="37192"/>
            <a:ext cx="7956431" cy="699542"/>
          </a:xfrm>
          <a:prstGeom prst="rect">
            <a:avLst/>
          </a:prstGeom>
        </p:spPr>
        <p:txBody>
          <a:bodyPr>
            <a:normAutofit/>
          </a:bodyPr>
          <a:lstStyle/>
          <a:p>
            <a:r>
              <a:rPr lang="nl-NL" dirty="0"/>
              <a:t>Kansrijke beroepsgroepen</a:t>
            </a:r>
          </a:p>
        </p:txBody>
      </p:sp>
      <p:pic>
        <p:nvPicPr>
          <p:cNvPr id="2" name="Afbeelding 1">
            <a:extLst>
              <a:ext uri="{FF2B5EF4-FFF2-40B4-BE49-F238E27FC236}">
                <a16:creationId xmlns:a16="http://schemas.microsoft.com/office/drawing/2014/main" id="{20BA7150-F076-455A-8E0D-22ED0CE47116}"/>
              </a:ext>
            </a:extLst>
          </p:cNvPr>
          <p:cNvPicPr>
            <a:picLocks noChangeAspect="1"/>
          </p:cNvPicPr>
          <p:nvPr/>
        </p:nvPicPr>
        <p:blipFill>
          <a:blip r:embed="rId2"/>
          <a:stretch>
            <a:fillRect/>
          </a:stretch>
        </p:blipFill>
        <p:spPr>
          <a:xfrm>
            <a:off x="4572000" y="1335870"/>
            <a:ext cx="4268183" cy="2976686"/>
          </a:xfrm>
          <a:prstGeom prst="rect">
            <a:avLst/>
          </a:prstGeom>
        </p:spPr>
      </p:pic>
      <p:sp>
        <p:nvSpPr>
          <p:cNvPr id="9" name="Tekstvak 8">
            <a:extLst>
              <a:ext uri="{FF2B5EF4-FFF2-40B4-BE49-F238E27FC236}">
                <a16:creationId xmlns:a16="http://schemas.microsoft.com/office/drawing/2014/main" id="{857EEBD8-528C-4395-8308-42DAAD4A22ED}"/>
              </a:ext>
            </a:extLst>
          </p:cNvPr>
          <p:cNvSpPr txBox="1"/>
          <p:nvPr/>
        </p:nvSpPr>
        <p:spPr>
          <a:xfrm>
            <a:off x="4514722" y="995580"/>
            <a:ext cx="4032448" cy="246221"/>
          </a:xfrm>
          <a:prstGeom prst="rect">
            <a:avLst/>
          </a:prstGeom>
          <a:noFill/>
        </p:spPr>
        <p:txBody>
          <a:bodyPr wrap="square" rtlCol="0">
            <a:spAutoFit/>
          </a:bodyPr>
          <a:lstStyle/>
          <a:p>
            <a:r>
              <a:rPr lang="nl-NL" sz="1000" b="1" dirty="0">
                <a:latin typeface="+mn-lt"/>
              </a:rPr>
              <a:t>Arbeidsmarktspanning Haaglanden</a:t>
            </a:r>
          </a:p>
        </p:txBody>
      </p:sp>
      <p:sp>
        <p:nvSpPr>
          <p:cNvPr id="10" name="Tekstvak 9">
            <a:extLst>
              <a:ext uri="{FF2B5EF4-FFF2-40B4-BE49-F238E27FC236}">
                <a16:creationId xmlns:a16="http://schemas.microsoft.com/office/drawing/2014/main" id="{7D3B18AB-45CA-4D27-993C-61BBEC565FB5}"/>
              </a:ext>
            </a:extLst>
          </p:cNvPr>
          <p:cNvSpPr txBox="1"/>
          <p:nvPr/>
        </p:nvSpPr>
        <p:spPr>
          <a:xfrm>
            <a:off x="4572000" y="4571403"/>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a:t>
            </a:r>
          </a:p>
        </p:txBody>
      </p:sp>
    </p:spTree>
    <p:extLst>
      <p:ext uri="{BB962C8B-B14F-4D97-AF65-F5344CB8AC3E}">
        <p14:creationId xmlns:p14="http://schemas.microsoft.com/office/powerpoint/2010/main" val="220418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1B7A4B9-3798-4425-8538-8121680CDE46}"/>
              </a:ext>
            </a:extLst>
          </p:cNvPr>
          <p:cNvSpPr>
            <a:spLocks noGrp="1"/>
          </p:cNvSpPr>
          <p:nvPr>
            <p:ph type="title"/>
          </p:nvPr>
        </p:nvSpPr>
        <p:spPr/>
        <p:txBody>
          <a:bodyPr/>
          <a:lstStyle/>
          <a:p>
            <a:r>
              <a:rPr lang="nl-NL" dirty="0"/>
              <a:t>Vacatureontwikkeling</a:t>
            </a:r>
          </a:p>
        </p:txBody>
      </p:sp>
      <p:sp>
        <p:nvSpPr>
          <p:cNvPr id="8" name="Tijdelijke aanduiding voor tekst 7">
            <a:extLst>
              <a:ext uri="{FF2B5EF4-FFF2-40B4-BE49-F238E27FC236}">
                <a16:creationId xmlns:a16="http://schemas.microsoft.com/office/drawing/2014/main" id="{7EAA17E5-1292-4761-87C7-79EDF9C94B17}"/>
              </a:ext>
            </a:extLst>
          </p:cNvPr>
          <p:cNvSpPr>
            <a:spLocks noGrp="1"/>
          </p:cNvSpPr>
          <p:nvPr>
            <p:ph type="body" sz="quarter" idx="10"/>
          </p:nvPr>
        </p:nvSpPr>
        <p:spPr/>
        <p:txBody>
          <a:bodyPr/>
          <a:lstStyle/>
          <a:p>
            <a:r>
              <a:rPr lang="nl-NL" dirty="0"/>
              <a:t>Hoofdstuk 2</a:t>
            </a:r>
          </a:p>
        </p:txBody>
      </p:sp>
    </p:spTree>
    <p:extLst>
      <p:ext uri="{BB962C8B-B14F-4D97-AF65-F5344CB8AC3E}">
        <p14:creationId xmlns:p14="http://schemas.microsoft.com/office/powerpoint/2010/main" val="45485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95288" y="0"/>
            <a:ext cx="7704000" cy="816260"/>
          </a:xfrm>
          <a:prstGeom prst="rect">
            <a:avLst/>
          </a:prstGeom>
        </p:spPr>
        <p:txBody>
          <a:bodyPr anchor="ctr">
            <a:normAutofit/>
          </a:bodyPr>
          <a:lstStyle/>
          <a:p>
            <a:pPr>
              <a:lnSpc>
                <a:spcPct val="90000"/>
              </a:lnSpc>
            </a:pPr>
            <a:r>
              <a:rPr lang="nl-NL" sz="3000" dirty="0"/>
              <a:t>Vacatureontwikkeling</a:t>
            </a:r>
          </a:p>
        </p:txBody>
      </p:sp>
      <p:sp>
        <p:nvSpPr>
          <p:cNvPr id="8" name="Tijdelijke aanduiding voor inhoud 7">
            <a:extLst>
              <a:ext uri="{FF2B5EF4-FFF2-40B4-BE49-F238E27FC236}">
                <a16:creationId xmlns:a16="http://schemas.microsoft.com/office/drawing/2014/main" id="{1E759BDD-E8C1-46FF-BFFE-24BA0D89702E}"/>
              </a:ext>
            </a:extLst>
          </p:cNvPr>
          <p:cNvSpPr>
            <a:spLocks noGrp="1"/>
          </p:cNvSpPr>
          <p:nvPr>
            <p:ph type="body" sz="quarter" idx="13"/>
          </p:nvPr>
        </p:nvSpPr>
        <p:spPr>
          <a:xfrm>
            <a:off x="395288" y="937469"/>
            <a:ext cx="2558543" cy="3414393"/>
          </a:xfrm>
        </p:spPr>
        <p:txBody>
          <a:bodyPr>
            <a:noAutofit/>
          </a:bodyPr>
          <a:lstStyle/>
          <a:p>
            <a:pPr marL="0" indent="0">
              <a:lnSpc>
                <a:spcPct val="100000"/>
              </a:lnSpc>
              <a:buNone/>
            </a:pPr>
            <a:r>
              <a:rPr lang="nl-NL" sz="1100" b="1" dirty="0"/>
              <a:t>Groei vacatures</a:t>
            </a:r>
          </a:p>
          <a:p>
            <a:pPr marL="0" indent="0">
              <a:lnSpc>
                <a:spcPct val="100000"/>
              </a:lnSpc>
              <a:buNone/>
            </a:pPr>
            <a:r>
              <a:rPr lang="nl-NL" sz="1100" dirty="0"/>
              <a:t>De groei van het aantal vacatures over de afgelopen drie jaar is positief voor de regio Haaglanden en Den Haag en blijft doorgroeien. Het aantal vacatures is in de afgelopen drie jaar nog niet zo groot geweest. </a:t>
            </a:r>
          </a:p>
          <a:p>
            <a:pPr marL="0" indent="0">
              <a:lnSpc>
                <a:spcPct val="100000"/>
              </a:lnSpc>
              <a:buNone/>
            </a:pPr>
            <a:endParaRPr lang="nl-NL" sz="1100" dirty="0"/>
          </a:p>
          <a:p>
            <a:pPr marL="0" indent="0">
              <a:lnSpc>
                <a:spcPct val="100000"/>
              </a:lnSpc>
              <a:buNone/>
            </a:pPr>
            <a:r>
              <a:rPr lang="nl-NL" sz="1100" dirty="0"/>
              <a:t>De trendlijn voor regio Haaglanden is positiever dan in Den Haag. Dit komt vooral door de samenstelling van de bedrijvigheid. In de regio Haaglanden is dit meer divers dan in de stad. De bedrijvigheid in de stad heeft ook meer last van de coronamaatregelen die een remmend effect heeft op het aantal vacatures. </a:t>
            </a:r>
          </a:p>
          <a:p>
            <a:pPr marL="0" indent="0">
              <a:lnSpc>
                <a:spcPct val="100000"/>
              </a:lnSpc>
              <a:buNone/>
            </a:pPr>
            <a:endParaRPr lang="nl-NL" sz="1100" dirty="0"/>
          </a:p>
          <a:p>
            <a:pPr marL="0" indent="0">
              <a:lnSpc>
                <a:spcPct val="100000"/>
              </a:lnSpc>
              <a:buNone/>
            </a:pPr>
            <a:r>
              <a:rPr lang="nl-NL" sz="1100" b="1" dirty="0"/>
              <a:t>Werkgevers hebben vertrouwen</a:t>
            </a:r>
          </a:p>
          <a:p>
            <a:pPr marL="0" indent="0">
              <a:lnSpc>
                <a:spcPct val="100000"/>
              </a:lnSpc>
              <a:buNone/>
            </a:pPr>
            <a:r>
              <a:rPr lang="nl-NL" sz="1100" dirty="0"/>
              <a:t>Directe werkgevers hebben steeds meer vertrouwen in de economie en dit zien we terug in de ontwikkeling van het aantal vacatures. </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2" name="Tekstvak 11">
            <a:extLst>
              <a:ext uri="{FF2B5EF4-FFF2-40B4-BE49-F238E27FC236}">
                <a16:creationId xmlns:a16="http://schemas.microsoft.com/office/drawing/2014/main" id="{7D08C3C1-ED60-451F-B7C1-A45450A28184}"/>
              </a:ext>
            </a:extLst>
          </p:cNvPr>
          <p:cNvSpPr txBox="1"/>
          <p:nvPr/>
        </p:nvSpPr>
        <p:spPr>
          <a:xfrm>
            <a:off x="3041985" y="886682"/>
            <a:ext cx="4032448" cy="246221"/>
          </a:xfrm>
          <a:prstGeom prst="rect">
            <a:avLst/>
          </a:prstGeom>
          <a:noFill/>
        </p:spPr>
        <p:txBody>
          <a:bodyPr wrap="square" rtlCol="0">
            <a:spAutoFit/>
          </a:bodyPr>
          <a:lstStyle/>
          <a:p>
            <a:r>
              <a:rPr lang="nl-NL" sz="1000" b="1" dirty="0">
                <a:latin typeface="+mn-lt"/>
              </a:rPr>
              <a:t>Vacatureontwikkeling 2019-2021</a:t>
            </a:r>
          </a:p>
        </p:txBody>
      </p:sp>
      <p:sp>
        <p:nvSpPr>
          <p:cNvPr id="14" name="Tekstvak 13">
            <a:extLst>
              <a:ext uri="{FF2B5EF4-FFF2-40B4-BE49-F238E27FC236}">
                <a16:creationId xmlns:a16="http://schemas.microsoft.com/office/drawing/2014/main" id="{27096453-A930-4FEB-B934-4F2AE33C748D}"/>
              </a:ext>
            </a:extLst>
          </p:cNvPr>
          <p:cNvSpPr txBox="1"/>
          <p:nvPr/>
        </p:nvSpPr>
        <p:spPr>
          <a:xfrm>
            <a:off x="4938756" y="4586744"/>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JobFeed, HaaglandenInZicht.nl, 2022</a:t>
            </a:r>
          </a:p>
        </p:txBody>
      </p:sp>
      <p:pic>
        <p:nvPicPr>
          <p:cNvPr id="2" name="Afbeelding 1">
            <a:extLst>
              <a:ext uri="{FF2B5EF4-FFF2-40B4-BE49-F238E27FC236}">
                <a16:creationId xmlns:a16="http://schemas.microsoft.com/office/drawing/2014/main" id="{B25AE12B-0C5F-4DED-9048-42E9A824950C}"/>
              </a:ext>
            </a:extLst>
          </p:cNvPr>
          <p:cNvPicPr>
            <a:picLocks noChangeAspect="1"/>
          </p:cNvPicPr>
          <p:nvPr/>
        </p:nvPicPr>
        <p:blipFill>
          <a:blip r:embed="rId3"/>
          <a:stretch>
            <a:fillRect/>
          </a:stretch>
        </p:blipFill>
        <p:spPr>
          <a:xfrm>
            <a:off x="3053810" y="1203325"/>
            <a:ext cx="5948941" cy="2550919"/>
          </a:xfrm>
          <a:prstGeom prst="rect">
            <a:avLst/>
          </a:prstGeom>
        </p:spPr>
      </p:pic>
    </p:spTree>
    <p:extLst>
      <p:ext uri="{BB962C8B-B14F-4D97-AF65-F5344CB8AC3E}">
        <p14:creationId xmlns:p14="http://schemas.microsoft.com/office/powerpoint/2010/main" val="155909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402423" y="-11716"/>
            <a:ext cx="7704000" cy="816260"/>
          </a:xfrm>
          <a:prstGeom prst="rect">
            <a:avLst/>
          </a:prstGeom>
        </p:spPr>
        <p:txBody>
          <a:bodyPr anchor="ctr">
            <a:normAutofit/>
          </a:bodyPr>
          <a:lstStyle/>
          <a:p>
            <a:pPr>
              <a:lnSpc>
                <a:spcPct val="90000"/>
              </a:lnSpc>
            </a:pPr>
            <a:r>
              <a:rPr lang="nl-NL" sz="3000" dirty="0"/>
              <a:t>Vacatureontwikkeling HBO/WO-niveau</a:t>
            </a:r>
          </a:p>
        </p:txBody>
      </p:sp>
      <p:sp>
        <p:nvSpPr>
          <p:cNvPr id="8" name="Tijdelijke aanduiding voor inhoud 7">
            <a:extLst>
              <a:ext uri="{FF2B5EF4-FFF2-40B4-BE49-F238E27FC236}">
                <a16:creationId xmlns:a16="http://schemas.microsoft.com/office/drawing/2014/main" id="{1E759BDD-E8C1-46FF-BFFE-24BA0D89702E}"/>
              </a:ext>
            </a:extLst>
          </p:cNvPr>
          <p:cNvSpPr>
            <a:spLocks noGrp="1"/>
          </p:cNvSpPr>
          <p:nvPr>
            <p:ph type="body" sz="quarter" idx="13"/>
          </p:nvPr>
        </p:nvSpPr>
        <p:spPr>
          <a:xfrm>
            <a:off x="402423" y="1038553"/>
            <a:ext cx="2372733" cy="3585835"/>
          </a:xfrm>
        </p:spPr>
        <p:txBody>
          <a:bodyPr>
            <a:normAutofit/>
          </a:bodyPr>
          <a:lstStyle/>
          <a:p>
            <a:pPr marL="0" indent="0">
              <a:lnSpc>
                <a:spcPct val="100000"/>
              </a:lnSpc>
              <a:buNone/>
            </a:pPr>
            <a:r>
              <a:rPr lang="nl-NL" sz="1100" dirty="0"/>
              <a:t>De ontwikkeling van het aantal HBO/WO-vacatures in de regio Haaglanden en Den Haag is positief. De ontwikkeling van het aantal vacatures in Haaglanden is het sterkst van alle opleidingsniveaus. </a:t>
            </a:r>
          </a:p>
          <a:p>
            <a:pPr marL="0" indent="0">
              <a:lnSpc>
                <a:spcPct val="100000"/>
              </a:lnSpc>
              <a:buNone/>
            </a:pPr>
            <a:endParaRPr lang="nl-NL" sz="1100" dirty="0"/>
          </a:p>
          <a:p>
            <a:pPr marL="0" indent="0">
              <a:lnSpc>
                <a:spcPct val="100000"/>
              </a:lnSpc>
              <a:buNone/>
            </a:pPr>
            <a:r>
              <a:rPr lang="nl-NL" sz="1100" dirty="0"/>
              <a:t>Een trend naar meer vraag voor hoger opgeleide werknemers is duidelijk zichtbaar. </a:t>
            </a:r>
          </a:p>
          <a:p>
            <a:pPr marL="0" indent="0">
              <a:lnSpc>
                <a:spcPct val="100000"/>
              </a:lnSpc>
              <a:buNone/>
            </a:pPr>
            <a:endParaRPr lang="nl-NL" sz="1100" dirty="0"/>
          </a:p>
          <a:p>
            <a:pPr marL="0" indent="0">
              <a:lnSpc>
                <a:spcPct val="100000"/>
              </a:lnSpc>
              <a:buNone/>
            </a:pPr>
            <a:r>
              <a:rPr lang="nl-NL" sz="1100" dirty="0"/>
              <a:t>In Den Haag zijn de meeste vacatures voor het niveau HBO/WO (7.200) en in totaal in Haaglanden (inclusief Den Haag) meer dan 11.000 in het vierde kwartaal van 2021.  </a:t>
            </a:r>
          </a:p>
          <a:p>
            <a:pPr marL="0" indent="0">
              <a:lnSpc>
                <a:spcPct val="100000"/>
              </a:lnSpc>
              <a:buNone/>
            </a:pPr>
            <a:endParaRPr lang="nl-NL" sz="1100" dirty="0"/>
          </a:p>
          <a:p>
            <a:pPr marL="0" indent="0">
              <a:lnSpc>
                <a:spcPct val="100000"/>
              </a:lnSpc>
              <a:buNone/>
            </a:pPr>
            <a:r>
              <a:rPr lang="nl-NL" sz="1100" dirty="0"/>
              <a:t>In Haaglanden is de groei in dit kwartaal 15% en in Den Haag 13% ten opzichte van het vorige kwartaal. </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2" name="Tekstvak 11">
            <a:extLst>
              <a:ext uri="{FF2B5EF4-FFF2-40B4-BE49-F238E27FC236}">
                <a16:creationId xmlns:a16="http://schemas.microsoft.com/office/drawing/2014/main" id="{7D08C3C1-ED60-451F-B7C1-A45450A28184}"/>
              </a:ext>
            </a:extLst>
          </p:cNvPr>
          <p:cNvSpPr txBox="1"/>
          <p:nvPr/>
        </p:nvSpPr>
        <p:spPr>
          <a:xfrm>
            <a:off x="3041985" y="1007810"/>
            <a:ext cx="4032448" cy="246221"/>
          </a:xfrm>
          <a:prstGeom prst="rect">
            <a:avLst/>
          </a:prstGeom>
          <a:noFill/>
        </p:spPr>
        <p:txBody>
          <a:bodyPr wrap="square" rtlCol="0">
            <a:spAutoFit/>
          </a:bodyPr>
          <a:lstStyle/>
          <a:p>
            <a:r>
              <a:rPr lang="nl-NL" sz="1000" b="1" dirty="0">
                <a:latin typeface="+mn-lt"/>
              </a:rPr>
              <a:t>Vacatureontwikkeling naar opleidingsniveau HBO/WO</a:t>
            </a:r>
          </a:p>
        </p:txBody>
      </p:sp>
      <p:sp>
        <p:nvSpPr>
          <p:cNvPr id="14" name="Tekstvak 13">
            <a:extLst>
              <a:ext uri="{FF2B5EF4-FFF2-40B4-BE49-F238E27FC236}">
                <a16:creationId xmlns:a16="http://schemas.microsoft.com/office/drawing/2014/main" id="{27096453-A930-4FEB-B934-4F2AE33C748D}"/>
              </a:ext>
            </a:extLst>
          </p:cNvPr>
          <p:cNvSpPr txBox="1"/>
          <p:nvPr/>
        </p:nvSpPr>
        <p:spPr>
          <a:xfrm>
            <a:off x="4874977" y="4440361"/>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JobFeed, HaaglandenInZicht.nl, 2022</a:t>
            </a:r>
          </a:p>
        </p:txBody>
      </p:sp>
      <p:pic>
        <p:nvPicPr>
          <p:cNvPr id="2" name="Afbeelding 1">
            <a:extLst>
              <a:ext uri="{FF2B5EF4-FFF2-40B4-BE49-F238E27FC236}">
                <a16:creationId xmlns:a16="http://schemas.microsoft.com/office/drawing/2014/main" id="{3728E844-DB6F-4871-A26B-9730693B18E0}"/>
              </a:ext>
            </a:extLst>
          </p:cNvPr>
          <p:cNvPicPr>
            <a:picLocks noChangeAspect="1"/>
          </p:cNvPicPr>
          <p:nvPr/>
        </p:nvPicPr>
        <p:blipFill>
          <a:blip r:embed="rId2"/>
          <a:stretch>
            <a:fillRect/>
          </a:stretch>
        </p:blipFill>
        <p:spPr>
          <a:xfrm>
            <a:off x="3059113" y="1390522"/>
            <a:ext cx="6010782" cy="2700000"/>
          </a:xfrm>
          <a:prstGeom prst="rect">
            <a:avLst/>
          </a:prstGeom>
        </p:spPr>
      </p:pic>
    </p:spTree>
    <p:extLst>
      <p:ext uri="{BB962C8B-B14F-4D97-AF65-F5344CB8AC3E}">
        <p14:creationId xmlns:p14="http://schemas.microsoft.com/office/powerpoint/2010/main" val="313554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402423" y="-11716"/>
            <a:ext cx="7704000" cy="816260"/>
          </a:xfrm>
          <a:prstGeom prst="rect">
            <a:avLst/>
          </a:prstGeom>
        </p:spPr>
        <p:txBody>
          <a:bodyPr anchor="ctr">
            <a:normAutofit fontScale="90000"/>
          </a:bodyPr>
          <a:lstStyle/>
          <a:p>
            <a:pPr>
              <a:lnSpc>
                <a:spcPct val="90000"/>
              </a:lnSpc>
            </a:pPr>
            <a:r>
              <a:rPr lang="nl-NL" sz="3000" dirty="0"/>
              <a:t>Vacatureontwikkeling voor niveau 1-2 en 3-4</a:t>
            </a:r>
          </a:p>
        </p:txBody>
      </p:sp>
      <p:sp>
        <p:nvSpPr>
          <p:cNvPr id="8" name="Tijdelijke aanduiding voor inhoud 7">
            <a:extLst>
              <a:ext uri="{FF2B5EF4-FFF2-40B4-BE49-F238E27FC236}">
                <a16:creationId xmlns:a16="http://schemas.microsoft.com/office/drawing/2014/main" id="{1E759BDD-E8C1-46FF-BFFE-24BA0D89702E}"/>
              </a:ext>
            </a:extLst>
          </p:cNvPr>
          <p:cNvSpPr>
            <a:spLocks noGrp="1"/>
          </p:cNvSpPr>
          <p:nvPr>
            <p:ph type="body" sz="quarter" idx="13"/>
          </p:nvPr>
        </p:nvSpPr>
        <p:spPr>
          <a:xfrm>
            <a:off x="395288" y="1043768"/>
            <a:ext cx="2335562" cy="3362810"/>
          </a:xfrm>
        </p:spPr>
        <p:txBody>
          <a:bodyPr>
            <a:normAutofit/>
          </a:bodyPr>
          <a:lstStyle/>
          <a:p>
            <a:pPr marL="0" indent="0">
              <a:lnSpc>
                <a:spcPct val="100000"/>
              </a:lnSpc>
              <a:buNone/>
            </a:pPr>
            <a:r>
              <a:rPr lang="nl-NL" sz="1100" dirty="0"/>
              <a:t>De trendontwikkeling van het aantal vacatures zet voor het niveau 3-4 sterk door. De trendontwikkeling is in Haaglanden sterker dan in Den Haag en ook ten opzichte van het HBO/WO-niveau in Den Haag. </a:t>
            </a:r>
          </a:p>
          <a:p>
            <a:pPr marL="0" indent="0">
              <a:lnSpc>
                <a:spcPct val="100000"/>
              </a:lnSpc>
              <a:buNone/>
            </a:pPr>
            <a:endParaRPr lang="nl-NL" sz="1100" dirty="0"/>
          </a:p>
          <a:p>
            <a:pPr marL="0" indent="0">
              <a:lnSpc>
                <a:spcPct val="100000"/>
              </a:lnSpc>
              <a:buNone/>
            </a:pPr>
            <a:r>
              <a:rPr lang="nl-NL" sz="1100" dirty="0"/>
              <a:t>Dit sluit aan bij de bedrijvigheid in Haaglanden en door de sterke positie van de detailhandel, groothandel en vervoer en transport. </a:t>
            </a:r>
          </a:p>
          <a:p>
            <a:pPr marL="0" indent="0">
              <a:lnSpc>
                <a:spcPct val="100000"/>
              </a:lnSpc>
              <a:buNone/>
            </a:pPr>
            <a:endParaRPr lang="nl-NL" sz="1100" dirty="0"/>
          </a:p>
          <a:p>
            <a:pPr marL="0" indent="0">
              <a:lnSpc>
                <a:spcPct val="100000"/>
              </a:lnSpc>
              <a:buNone/>
            </a:pPr>
            <a:r>
              <a:rPr lang="nl-NL" sz="1100" dirty="0"/>
              <a:t>De trendontwikkeling voor niveau 1-2 vlakt af. Dit is vooral zichtbaar in Den Haag. Veel van de vacatures voor dit niveau komen voor in sectoren die sterk zijn getroffen door de coronamaatregelen. Dit is duidelijk zichtbaar in Q4 van 2021. </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2" name="Tekstvak 11">
            <a:extLst>
              <a:ext uri="{FF2B5EF4-FFF2-40B4-BE49-F238E27FC236}">
                <a16:creationId xmlns:a16="http://schemas.microsoft.com/office/drawing/2014/main" id="{7D08C3C1-ED60-451F-B7C1-A45450A28184}"/>
              </a:ext>
            </a:extLst>
          </p:cNvPr>
          <p:cNvSpPr txBox="1"/>
          <p:nvPr/>
        </p:nvSpPr>
        <p:spPr>
          <a:xfrm>
            <a:off x="2899317" y="976392"/>
            <a:ext cx="4032448" cy="246221"/>
          </a:xfrm>
          <a:prstGeom prst="rect">
            <a:avLst/>
          </a:prstGeom>
          <a:noFill/>
        </p:spPr>
        <p:txBody>
          <a:bodyPr wrap="square" rtlCol="0">
            <a:spAutoFit/>
          </a:bodyPr>
          <a:lstStyle/>
          <a:p>
            <a:r>
              <a:rPr lang="nl-NL" sz="1000" b="1" dirty="0">
                <a:latin typeface="+mn-lt"/>
              </a:rPr>
              <a:t>Ontwikkeling vacatures naar opleidingsniveau 1-2 en 3-4</a:t>
            </a:r>
          </a:p>
        </p:txBody>
      </p:sp>
      <p:sp>
        <p:nvSpPr>
          <p:cNvPr id="14" name="Tekstvak 13">
            <a:extLst>
              <a:ext uri="{FF2B5EF4-FFF2-40B4-BE49-F238E27FC236}">
                <a16:creationId xmlns:a16="http://schemas.microsoft.com/office/drawing/2014/main" id="{27096453-A930-4FEB-B934-4F2AE33C748D}"/>
              </a:ext>
            </a:extLst>
          </p:cNvPr>
          <p:cNvSpPr txBox="1"/>
          <p:nvPr/>
        </p:nvSpPr>
        <p:spPr>
          <a:xfrm>
            <a:off x="4860727" y="4473954"/>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JobFeed, HaaglandenInZicht.nl, 2022</a:t>
            </a:r>
          </a:p>
        </p:txBody>
      </p:sp>
      <p:pic>
        <p:nvPicPr>
          <p:cNvPr id="2" name="Afbeelding 1">
            <a:extLst>
              <a:ext uri="{FF2B5EF4-FFF2-40B4-BE49-F238E27FC236}">
                <a16:creationId xmlns:a16="http://schemas.microsoft.com/office/drawing/2014/main" id="{F8004876-6A68-4DDC-9C77-D8764C6B7689}"/>
              </a:ext>
            </a:extLst>
          </p:cNvPr>
          <p:cNvPicPr>
            <a:picLocks noChangeAspect="1"/>
          </p:cNvPicPr>
          <p:nvPr/>
        </p:nvPicPr>
        <p:blipFill>
          <a:blip r:embed="rId2"/>
          <a:stretch>
            <a:fillRect/>
          </a:stretch>
        </p:blipFill>
        <p:spPr>
          <a:xfrm>
            <a:off x="2899317" y="1375173"/>
            <a:ext cx="6114813" cy="2700000"/>
          </a:xfrm>
          <a:prstGeom prst="rect">
            <a:avLst/>
          </a:prstGeom>
        </p:spPr>
      </p:pic>
    </p:spTree>
    <p:extLst>
      <p:ext uri="{BB962C8B-B14F-4D97-AF65-F5344CB8AC3E}">
        <p14:creationId xmlns:p14="http://schemas.microsoft.com/office/powerpoint/2010/main" val="3677855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87054" y="-20554"/>
            <a:ext cx="8067689" cy="816260"/>
          </a:xfrm>
          <a:prstGeom prst="rect">
            <a:avLst/>
          </a:prstGeom>
        </p:spPr>
        <p:txBody>
          <a:bodyPr anchor="ctr">
            <a:normAutofit fontScale="90000"/>
          </a:bodyPr>
          <a:lstStyle/>
          <a:p>
            <a:pPr>
              <a:lnSpc>
                <a:spcPct val="90000"/>
              </a:lnSpc>
            </a:pPr>
            <a:r>
              <a:rPr lang="nl-NL" sz="3000" dirty="0"/>
              <a:t>Vacatureontwikkeling niveau 1-2 (beroepsgroep)</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2" name="Tekstvak 11">
            <a:extLst>
              <a:ext uri="{FF2B5EF4-FFF2-40B4-BE49-F238E27FC236}">
                <a16:creationId xmlns:a16="http://schemas.microsoft.com/office/drawing/2014/main" id="{7D08C3C1-ED60-451F-B7C1-A45450A28184}"/>
              </a:ext>
            </a:extLst>
          </p:cNvPr>
          <p:cNvSpPr txBox="1"/>
          <p:nvPr/>
        </p:nvSpPr>
        <p:spPr>
          <a:xfrm>
            <a:off x="4679512" y="950007"/>
            <a:ext cx="4032448" cy="246221"/>
          </a:xfrm>
          <a:prstGeom prst="rect">
            <a:avLst/>
          </a:prstGeom>
          <a:noFill/>
        </p:spPr>
        <p:txBody>
          <a:bodyPr wrap="square" rtlCol="0">
            <a:spAutoFit/>
          </a:bodyPr>
          <a:lstStyle/>
          <a:p>
            <a:r>
              <a:rPr lang="nl-NL" sz="1000" b="1" dirty="0">
                <a:latin typeface="+mn-lt"/>
              </a:rPr>
              <a:t>Aantal vacatures niveau 1-2 Den Haag</a:t>
            </a:r>
          </a:p>
        </p:txBody>
      </p:sp>
      <p:sp>
        <p:nvSpPr>
          <p:cNvPr id="14" name="Tekstvak 13">
            <a:extLst>
              <a:ext uri="{FF2B5EF4-FFF2-40B4-BE49-F238E27FC236}">
                <a16:creationId xmlns:a16="http://schemas.microsoft.com/office/drawing/2014/main" id="{27096453-A930-4FEB-B934-4F2AE33C748D}"/>
              </a:ext>
            </a:extLst>
          </p:cNvPr>
          <p:cNvSpPr txBox="1"/>
          <p:nvPr/>
        </p:nvSpPr>
        <p:spPr>
          <a:xfrm>
            <a:off x="4925795" y="4688811"/>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JobFeed, HaaglandenInZicht.nl, 2022</a:t>
            </a:r>
          </a:p>
        </p:txBody>
      </p:sp>
      <p:sp>
        <p:nvSpPr>
          <p:cNvPr id="13" name="Tekstvak 12">
            <a:extLst>
              <a:ext uri="{FF2B5EF4-FFF2-40B4-BE49-F238E27FC236}">
                <a16:creationId xmlns:a16="http://schemas.microsoft.com/office/drawing/2014/main" id="{09F57984-2074-4422-8450-9F2035CAD874}"/>
              </a:ext>
            </a:extLst>
          </p:cNvPr>
          <p:cNvSpPr txBox="1"/>
          <p:nvPr/>
        </p:nvSpPr>
        <p:spPr>
          <a:xfrm>
            <a:off x="246930" y="956275"/>
            <a:ext cx="4032448" cy="246221"/>
          </a:xfrm>
          <a:prstGeom prst="rect">
            <a:avLst/>
          </a:prstGeom>
          <a:noFill/>
        </p:spPr>
        <p:txBody>
          <a:bodyPr wrap="square" rtlCol="0">
            <a:spAutoFit/>
          </a:bodyPr>
          <a:lstStyle/>
          <a:p>
            <a:r>
              <a:rPr lang="nl-NL" sz="1000" b="1" dirty="0">
                <a:latin typeface="+mn-lt"/>
              </a:rPr>
              <a:t>Aantal vacatures niveau 1-2 Haaglanden</a:t>
            </a:r>
            <a:r>
              <a:rPr lang="nl-NL" sz="1000" b="1" dirty="0">
                <a:solidFill>
                  <a:srgbClr val="FF0000"/>
                </a:solidFill>
                <a:latin typeface="+mn-lt"/>
              </a:rPr>
              <a:t>*</a:t>
            </a:r>
          </a:p>
        </p:txBody>
      </p:sp>
      <p:sp>
        <p:nvSpPr>
          <p:cNvPr id="15" name="Tekstvak 14">
            <a:extLst>
              <a:ext uri="{FF2B5EF4-FFF2-40B4-BE49-F238E27FC236}">
                <a16:creationId xmlns:a16="http://schemas.microsoft.com/office/drawing/2014/main" id="{30306C7D-1861-458B-90F9-C10CA32354B0}"/>
              </a:ext>
            </a:extLst>
          </p:cNvPr>
          <p:cNvSpPr txBox="1"/>
          <p:nvPr/>
        </p:nvSpPr>
        <p:spPr>
          <a:xfrm>
            <a:off x="107504" y="4194379"/>
            <a:ext cx="8928992" cy="507831"/>
          </a:xfrm>
          <a:prstGeom prst="rect">
            <a:avLst/>
          </a:prstGeom>
          <a:solidFill>
            <a:schemeClr val="bg1">
              <a:lumMod val="95000"/>
            </a:schemeClr>
          </a:solidFill>
          <a:ln>
            <a:solidFill>
              <a:srgbClr val="B00064"/>
            </a:solidFill>
          </a:ln>
        </p:spPr>
        <p:txBody>
          <a:bodyPr wrap="square">
            <a:spAutoFit/>
          </a:bodyPr>
          <a:lstStyle/>
          <a:p>
            <a:pPr marL="171450" indent="-171450">
              <a:buFont typeface="Arial" panose="020B0604020202020204" pitchFamily="34" charset="0"/>
              <a:buChar char="•"/>
            </a:pPr>
            <a:r>
              <a:rPr lang="nl-NL" sz="900" dirty="0"/>
              <a:t>Top 5 voor Haaglanden en Den Haag vrijwel gelijk!</a:t>
            </a:r>
          </a:p>
          <a:p>
            <a:pPr marL="171450" indent="-171450">
              <a:buFont typeface="Arial" panose="020B0604020202020204" pitchFamily="34" charset="0"/>
              <a:buChar char="•"/>
            </a:pPr>
            <a:r>
              <a:rPr lang="nl-NL" sz="900" dirty="0"/>
              <a:t>Voor niveau 1-2 stijgt alleen het aantal profielen voor schoonmaakmedewerkers, magazijnmedewerkers en vakkenvullers, hulpen en productiemedewerkers. De vraag voor medewerker bediening is nog steeds groot. De verwachting is dat dit in Q1-2022 verder gaat aantrekken als de coronamaatregelen worden versoepeld.</a:t>
            </a:r>
          </a:p>
        </p:txBody>
      </p:sp>
      <p:pic>
        <p:nvPicPr>
          <p:cNvPr id="2" name="Afbeelding 1">
            <a:extLst>
              <a:ext uri="{FF2B5EF4-FFF2-40B4-BE49-F238E27FC236}">
                <a16:creationId xmlns:a16="http://schemas.microsoft.com/office/drawing/2014/main" id="{5112D0C5-D900-48BB-9453-6EA4C22CCF1B}"/>
              </a:ext>
            </a:extLst>
          </p:cNvPr>
          <p:cNvPicPr>
            <a:picLocks noChangeAspect="1"/>
          </p:cNvPicPr>
          <p:nvPr/>
        </p:nvPicPr>
        <p:blipFill>
          <a:blip r:embed="rId3"/>
          <a:stretch>
            <a:fillRect/>
          </a:stretch>
        </p:blipFill>
        <p:spPr>
          <a:xfrm>
            <a:off x="203150" y="1196228"/>
            <a:ext cx="4299130" cy="2880000"/>
          </a:xfrm>
          <a:prstGeom prst="rect">
            <a:avLst/>
          </a:prstGeom>
        </p:spPr>
      </p:pic>
      <p:pic>
        <p:nvPicPr>
          <p:cNvPr id="3" name="Afbeelding 2">
            <a:extLst>
              <a:ext uri="{FF2B5EF4-FFF2-40B4-BE49-F238E27FC236}">
                <a16:creationId xmlns:a16="http://schemas.microsoft.com/office/drawing/2014/main" id="{A40BBC2C-AAA3-4F5E-AE47-28066699238B}"/>
              </a:ext>
            </a:extLst>
          </p:cNvPr>
          <p:cNvPicPr>
            <a:picLocks noChangeAspect="1"/>
          </p:cNvPicPr>
          <p:nvPr/>
        </p:nvPicPr>
        <p:blipFill>
          <a:blip r:embed="rId4"/>
          <a:stretch>
            <a:fillRect/>
          </a:stretch>
        </p:blipFill>
        <p:spPr>
          <a:xfrm>
            <a:off x="4664644" y="1196228"/>
            <a:ext cx="4316521" cy="2880000"/>
          </a:xfrm>
          <a:prstGeom prst="rect">
            <a:avLst/>
          </a:prstGeom>
        </p:spPr>
      </p:pic>
      <p:sp>
        <p:nvSpPr>
          <p:cNvPr id="8" name="Rechthoek 7">
            <a:extLst>
              <a:ext uri="{FF2B5EF4-FFF2-40B4-BE49-F238E27FC236}">
                <a16:creationId xmlns:a16="http://schemas.microsoft.com/office/drawing/2014/main" id="{380C9FD1-B0B4-47F9-8BCD-5BFFF623D200}"/>
              </a:ext>
            </a:extLst>
          </p:cNvPr>
          <p:cNvSpPr/>
          <p:nvPr/>
        </p:nvSpPr>
        <p:spPr>
          <a:xfrm>
            <a:off x="107504" y="1603847"/>
            <a:ext cx="8928992" cy="720080"/>
          </a:xfrm>
          <a:prstGeom prst="rect">
            <a:avLst/>
          </a:prstGeom>
          <a:noFill/>
          <a:ln>
            <a:solidFill>
              <a:srgbClr val="B0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61604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87054" y="-20554"/>
            <a:ext cx="8067689" cy="816260"/>
          </a:xfrm>
          <a:prstGeom prst="rect">
            <a:avLst/>
          </a:prstGeom>
        </p:spPr>
        <p:txBody>
          <a:bodyPr anchor="ctr">
            <a:normAutofit fontScale="90000"/>
          </a:bodyPr>
          <a:lstStyle/>
          <a:p>
            <a:pPr>
              <a:lnSpc>
                <a:spcPct val="90000"/>
              </a:lnSpc>
            </a:pPr>
            <a:r>
              <a:rPr lang="nl-NL" sz="3000" dirty="0"/>
              <a:t>Vacatureontwikkeling niveau 3-4 (beroepsgroep)</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2" name="Tekstvak 11">
            <a:extLst>
              <a:ext uri="{FF2B5EF4-FFF2-40B4-BE49-F238E27FC236}">
                <a16:creationId xmlns:a16="http://schemas.microsoft.com/office/drawing/2014/main" id="{7D08C3C1-ED60-451F-B7C1-A45450A28184}"/>
              </a:ext>
            </a:extLst>
          </p:cNvPr>
          <p:cNvSpPr txBox="1"/>
          <p:nvPr/>
        </p:nvSpPr>
        <p:spPr>
          <a:xfrm>
            <a:off x="4679512" y="950007"/>
            <a:ext cx="4032448" cy="246221"/>
          </a:xfrm>
          <a:prstGeom prst="rect">
            <a:avLst/>
          </a:prstGeom>
          <a:noFill/>
        </p:spPr>
        <p:txBody>
          <a:bodyPr wrap="square" rtlCol="0">
            <a:spAutoFit/>
          </a:bodyPr>
          <a:lstStyle/>
          <a:p>
            <a:r>
              <a:rPr lang="nl-NL" sz="1000" b="1" dirty="0">
                <a:latin typeface="+mn-lt"/>
              </a:rPr>
              <a:t>Aantal vacatures niveau 3-4 Den Haag</a:t>
            </a:r>
          </a:p>
        </p:txBody>
      </p:sp>
      <p:sp>
        <p:nvSpPr>
          <p:cNvPr id="14" name="Tekstvak 13">
            <a:extLst>
              <a:ext uri="{FF2B5EF4-FFF2-40B4-BE49-F238E27FC236}">
                <a16:creationId xmlns:a16="http://schemas.microsoft.com/office/drawing/2014/main" id="{27096453-A930-4FEB-B934-4F2AE33C748D}"/>
              </a:ext>
            </a:extLst>
          </p:cNvPr>
          <p:cNvSpPr txBox="1"/>
          <p:nvPr/>
        </p:nvSpPr>
        <p:spPr>
          <a:xfrm>
            <a:off x="4925795" y="4688811"/>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JobFeed, HaaglandenInZicht.nl, 2022</a:t>
            </a:r>
          </a:p>
        </p:txBody>
      </p:sp>
      <p:sp>
        <p:nvSpPr>
          <p:cNvPr id="13" name="Tekstvak 12">
            <a:extLst>
              <a:ext uri="{FF2B5EF4-FFF2-40B4-BE49-F238E27FC236}">
                <a16:creationId xmlns:a16="http://schemas.microsoft.com/office/drawing/2014/main" id="{09F57984-2074-4422-8450-9F2035CAD874}"/>
              </a:ext>
            </a:extLst>
          </p:cNvPr>
          <p:cNvSpPr txBox="1"/>
          <p:nvPr/>
        </p:nvSpPr>
        <p:spPr>
          <a:xfrm>
            <a:off x="246930" y="956275"/>
            <a:ext cx="4032448" cy="246221"/>
          </a:xfrm>
          <a:prstGeom prst="rect">
            <a:avLst/>
          </a:prstGeom>
          <a:noFill/>
        </p:spPr>
        <p:txBody>
          <a:bodyPr wrap="square" rtlCol="0">
            <a:spAutoFit/>
          </a:bodyPr>
          <a:lstStyle/>
          <a:p>
            <a:r>
              <a:rPr lang="nl-NL" sz="1000" b="1" dirty="0">
                <a:latin typeface="+mn-lt"/>
              </a:rPr>
              <a:t>Aantal vacatures niveau 3-4 Haaglanden</a:t>
            </a:r>
            <a:r>
              <a:rPr lang="nl-NL" sz="1000" b="1" dirty="0">
                <a:solidFill>
                  <a:srgbClr val="FF0000"/>
                </a:solidFill>
                <a:latin typeface="+mn-lt"/>
              </a:rPr>
              <a:t>*</a:t>
            </a:r>
          </a:p>
        </p:txBody>
      </p:sp>
      <p:sp>
        <p:nvSpPr>
          <p:cNvPr id="15" name="Tekstvak 14">
            <a:extLst>
              <a:ext uri="{FF2B5EF4-FFF2-40B4-BE49-F238E27FC236}">
                <a16:creationId xmlns:a16="http://schemas.microsoft.com/office/drawing/2014/main" id="{30306C7D-1861-458B-90F9-C10CA32354B0}"/>
              </a:ext>
            </a:extLst>
          </p:cNvPr>
          <p:cNvSpPr txBox="1"/>
          <p:nvPr/>
        </p:nvSpPr>
        <p:spPr>
          <a:xfrm>
            <a:off x="107504" y="4194379"/>
            <a:ext cx="8928992" cy="369332"/>
          </a:xfrm>
          <a:prstGeom prst="rect">
            <a:avLst/>
          </a:prstGeom>
          <a:solidFill>
            <a:schemeClr val="bg1">
              <a:lumMod val="95000"/>
            </a:schemeClr>
          </a:solidFill>
          <a:ln>
            <a:solidFill>
              <a:srgbClr val="B00064"/>
            </a:solidFill>
          </a:ln>
        </p:spPr>
        <p:txBody>
          <a:bodyPr wrap="square">
            <a:spAutoFit/>
          </a:bodyPr>
          <a:lstStyle/>
          <a:p>
            <a:pPr marL="171450" indent="-171450">
              <a:buFont typeface="Arial" panose="020B0604020202020204" pitchFamily="34" charset="0"/>
              <a:buChar char="•"/>
            </a:pPr>
            <a:r>
              <a:rPr lang="nl-NL" sz="900" dirty="0"/>
              <a:t>Top 5 voor Haaglanden en Den Haag vrijwel gelijk!. </a:t>
            </a:r>
          </a:p>
          <a:p>
            <a:pPr marL="171450" indent="-171450">
              <a:buFont typeface="Arial" panose="020B0604020202020204" pitchFamily="34" charset="0"/>
              <a:buChar char="•"/>
            </a:pPr>
            <a:r>
              <a:rPr lang="nl-NL" sz="900" dirty="0"/>
              <a:t>Voor niveau 3-4 stijgt het aantal profielen voor verkopen, sociaal maatschappelijk medewerkers, verzorgenden, administratief en klantenservice</a:t>
            </a:r>
          </a:p>
        </p:txBody>
      </p:sp>
      <p:pic>
        <p:nvPicPr>
          <p:cNvPr id="6" name="Afbeelding 5">
            <a:extLst>
              <a:ext uri="{FF2B5EF4-FFF2-40B4-BE49-F238E27FC236}">
                <a16:creationId xmlns:a16="http://schemas.microsoft.com/office/drawing/2014/main" id="{7E4A55DB-C048-4B3B-88AC-F10E16C18C41}"/>
              </a:ext>
            </a:extLst>
          </p:cNvPr>
          <p:cNvPicPr>
            <a:picLocks noChangeAspect="1"/>
          </p:cNvPicPr>
          <p:nvPr/>
        </p:nvPicPr>
        <p:blipFill>
          <a:blip r:embed="rId3"/>
          <a:stretch>
            <a:fillRect/>
          </a:stretch>
        </p:blipFill>
        <p:spPr>
          <a:xfrm>
            <a:off x="223995" y="1195141"/>
            <a:ext cx="4299130" cy="2880000"/>
          </a:xfrm>
          <a:prstGeom prst="rect">
            <a:avLst/>
          </a:prstGeom>
        </p:spPr>
      </p:pic>
      <p:pic>
        <p:nvPicPr>
          <p:cNvPr id="9" name="Afbeelding 8">
            <a:extLst>
              <a:ext uri="{FF2B5EF4-FFF2-40B4-BE49-F238E27FC236}">
                <a16:creationId xmlns:a16="http://schemas.microsoft.com/office/drawing/2014/main" id="{8E569501-0BB3-4C02-B1E0-DF9EDFCD04AB}"/>
              </a:ext>
            </a:extLst>
          </p:cNvPr>
          <p:cNvPicPr>
            <a:picLocks noChangeAspect="1"/>
          </p:cNvPicPr>
          <p:nvPr/>
        </p:nvPicPr>
        <p:blipFill>
          <a:blip r:embed="rId4"/>
          <a:stretch>
            <a:fillRect/>
          </a:stretch>
        </p:blipFill>
        <p:spPr>
          <a:xfrm>
            <a:off x="4639616" y="1202496"/>
            <a:ext cx="4316521" cy="2880000"/>
          </a:xfrm>
          <a:prstGeom prst="rect">
            <a:avLst/>
          </a:prstGeom>
        </p:spPr>
      </p:pic>
      <p:sp>
        <p:nvSpPr>
          <p:cNvPr id="8" name="Rechthoek 7">
            <a:extLst>
              <a:ext uri="{FF2B5EF4-FFF2-40B4-BE49-F238E27FC236}">
                <a16:creationId xmlns:a16="http://schemas.microsoft.com/office/drawing/2014/main" id="{380C9FD1-B0B4-47F9-8BCD-5BFFF623D200}"/>
              </a:ext>
            </a:extLst>
          </p:cNvPr>
          <p:cNvSpPr/>
          <p:nvPr/>
        </p:nvSpPr>
        <p:spPr>
          <a:xfrm>
            <a:off x="107504" y="1603847"/>
            <a:ext cx="8928992" cy="720080"/>
          </a:xfrm>
          <a:prstGeom prst="rect">
            <a:avLst/>
          </a:prstGeom>
          <a:noFill/>
          <a:ln>
            <a:solidFill>
              <a:srgbClr val="B0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0531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BB254BA-520B-4893-B42E-1045091420AA}"/>
              </a:ext>
            </a:extLst>
          </p:cNvPr>
          <p:cNvPicPr>
            <a:picLocks noChangeAspect="1"/>
          </p:cNvPicPr>
          <p:nvPr/>
        </p:nvPicPr>
        <p:blipFill>
          <a:blip r:embed="rId3"/>
          <a:stretch>
            <a:fillRect/>
          </a:stretch>
        </p:blipFill>
        <p:spPr>
          <a:xfrm>
            <a:off x="4637708" y="813077"/>
            <a:ext cx="4182218" cy="3779848"/>
          </a:xfrm>
          <a:prstGeom prst="rect">
            <a:avLst/>
          </a:prstGeom>
        </p:spPr>
      </p:pic>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407493" y="-12957"/>
            <a:ext cx="8460431" cy="816260"/>
          </a:xfrm>
          <a:prstGeom prst="rect">
            <a:avLst/>
          </a:prstGeom>
        </p:spPr>
        <p:txBody>
          <a:bodyPr anchor="ctr">
            <a:normAutofit/>
          </a:bodyPr>
          <a:lstStyle/>
          <a:p>
            <a:pPr>
              <a:lnSpc>
                <a:spcPct val="90000"/>
              </a:lnSpc>
            </a:pPr>
            <a:r>
              <a:rPr lang="nl-NL" sz="3000" dirty="0"/>
              <a:t>Kansrijke sectoren en vacatureontwikkeling </a:t>
            </a:r>
          </a:p>
        </p:txBody>
      </p:sp>
      <p:sp>
        <p:nvSpPr>
          <p:cNvPr id="8" name="Tijdelijke aanduiding voor inhoud 7">
            <a:extLst>
              <a:ext uri="{FF2B5EF4-FFF2-40B4-BE49-F238E27FC236}">
                <a16:creationId xmlns:a16="http://schemas.microsoft.com/office/drawing/2014/main" id="{1E759BDD-E8C1-46FF-BFFE-24BA0D89702E}"/>
              </a:ext>
            </a:extLst>
          </p:cNvPr>
          <p:cNvSpPr>
            <a:spLocks noGrp="1"/>
          </p:cNvSpPr>
          <p:nvPr>
            <p:ph type="body" sz="quarter" idx="13"/>
          </p:nvPr>
        </p:nvSpPr>
        <p:spPr>
          <a:xfrm>
            <a:off x="395288" y="963641"/>
            <a:ext cx="3922735" cy="3539630"/>
          </a:xfrm>
        </p:spPr>
        <p:txBody>
          <a:bodyPr>
            <a:normAutofit/>
          </a:bodyPr>
          <a:lstStyle/>
          <a:p>
            <a:pPr marL="0" indent="0">
              <a:lnSpc>
                <a:spcPct val="100000"/>
              </a:lnSpc>
              <a:buNone/>
            </a:pPr>
            <a:r>
              <a:rPr lang="nl-NL" sz="1100" dirty="0">
                <a:solidFill>
                  <a:schemeClr val="tx1"/>
                </a:solidFill>
              </a:rPr>
              <a:t>Op basis van de vacatureontwikkeling in het vierde kwartaal van 2021 en het aantal vacatures die passen bij de doelgroep van Den Haag Werkt, is een overzicht gemaakt. </a:t>
            </a:r>
            <a:r>
              <a:rPr lang="nl-NL" sz="1100" dirty="0"/>
              <a:t>In dit overzicht is het aantal vacatures in Haaglanden en Den Haag weergegeven en afgezet tegen het totale aantal vacatures in de sector. </a:t>
            </a:r>
          </a:p>
          <a:p>
            <a:pPr marL="0" indent="0">
              <a:lnSpc>
                <a:spcPct val="100000"/>
              </a:lnSpc>
              <a:buNone/>
            </a:pPr>
            <a:endParaRPr lang="nl-NL" sz="1100" dirty="0"/>
          </a:p>
          <a:p>
            <a:pPr marL="0" indent="0">
              <a:lnSpc>
                <a:spcPct val="100000"/>
              </a:lnSpc>
              <a:buNone/>
            </a:pPr>
            <a:r>
              <a:rPr lang="nl-NL" sz="1100" dirty="0"/>
              <a:t>Op basis van de vacature-inzichten zijn de volgende sectoren kansrijk: </a:t>
            </a:r>
          </a:p>
          <a:p>
            <a:pPr marL="0" indent="0">
              <a:lnSpc>
                <a:spcPct val="100000"/>
              </a:lnSpc>
              <a:buNone/>
            </a:pPr>
            <a:endParaRPr lang="nl-NL" sz="400" dirty="0"/>
          </a:p>
          <a:p>
            <a:pPr>
              <a:lnSpc>
                <a:spcPct val="100000"/>
              </a:lnSpc>
            </a:pPr>
            <a:r>
              <a:rPr lang="nl-NL" sz="1100" dirty="0"/>
              <a:t>bouwnijverheid;</a:t>
            </a:r>
          </a:p>
          <a:p>
            <a:pPr>
              <a:lnSpc>
                <a:spcPct val="100000"/>
              </a:lnSpc>
            </a:pPr>
            <a:r>
              <a:rPr lang="nl-NL" sz="1100" dirty="0"/>
              <a:t>detailhandel;</a:t>
            </a:r>
          </a:p>
          <a:p>
            <a:pPr>
              <a:lnSpc>
                <a:spcPct val="100000"/>
              </a:lnSpc>
            </a:pPr>
            <a:r>
              <a:rPr lang="nl-NL" sz="1100" dirty="0"/>
              <a:t>groothandel;</a:t>
            </a:r>
          </a:p>
          <a:p>
            <a:pPr>
              <a:lnSpc>
                <a:spcPct val="100000"/>
              </a:lnSpc>
            </a:pPr>
            <a:r>
              <a:rPr lang="nl-NL" sz="1100" dirty="0"/>
              <a:t>horeca;</a:t>
            </a:r>
          </a:p>
          <a:p>
            <a:pPr>
              <a:lnSpc>
                <a:spcPct val="100000"/>
              </a:lnSpc>
            </a:pPr>
            <a:r>
              <a:rPr lang="nl-NL" sz="1100" dirty="0"/>
              <a:t>overige industrie*;</a:t>
            </a:r>
          </a:p>
          <a:p>
            <a:pPr>
              <a:lnSpc>
                <a:spcPct val="100000"/>
              </a:lnSpc>
            </a:pPr>
            <a:r>
              <a:rPr lang="nl-NL" sz="1100" dirty="0"/>
              <a:t>vervoer en opslag;</a:t>
            </a:r>
          </a:p>
          <a:p>
            <a:pPr>
              <a:lnSpc>
                <a:spcPct val="100000"/>
              </a:lnSpc>
            </a:pPr>
            <a:r>
              <a:rPr lang="nl-NL" sz="1100" dirty="0"/>
              <a:t>voedingsmiddelen industrie; </a:t>
            </a:r>
          </a:p>
          <a:p>
            <a:pPr>
              <a:lnSpc>
                <a:spcPct val="100000"/>
              </a:lnSpc>
            </a:pPr>
            <a:r>
              <a:rPr lang="nl-NL" sz="1100" dirty="0"/>
              <a:t>welzijn en voor generieke functies ook de zorg. </a:t>
            </a:r>
          </a:p>
          <a:p>
            <a:pPr marL="0" indent="0">
              <a:lnSpc>
                <a:spcPct val="100000"/>
              </a:lnSpc>
              <a:buNone/>
            </a:pPr>
            <a:endParaRPr lang="nl-NL" sz="1100" dirty="0"/>
          </a:p>
          <a:p>
            <a:pPr marL="0" indent="0">
              <a:lnSpc>
                <a:spcPct val="100000"/>
              </a:lnSpc>
              <a:buNone/>
            </a:pPr>
            <a:r>
              <a:rPr lang="nl-NL" sz="1050" i="1" dirty="0"/>
              <a:t>Voor de regio Haaglanden kan de landbouw, bosbouw en visserij eventueel worden toegevoegd. </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0" name="Tekstvak 9">
            <a:extLst>
              <a:ext uri="{FF2B5EF4-FFF2-40B4-BE49-F238E27FC236}">
                <a16:creationId xmlns:a16="http://schemas.microsoft.com/office/drawing/2014/main" id="{9104895A-E5F9-4D91-AB8F-53F34FDC49F3}"/>
              </a:ext>
            </a:extLst>
          </p:cNvPr>
          <p:cNvSpPr txBox="1"/>
          <p:nvPr/>
        </p:nvSpPr>
        <p:spPr>
          <a:xfrm>
            <a:off x="2279705" y="4641850"/>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sp>
        <p:nvSpPr>
          <p:cNvPr id="3" name="Rechthoek 2">
            <a:extLst>
              <a:ext uri="{FF2B5EF4-FFF2-40B4-BE49-F238E27FC236}">
                <a16:creationId xmlns:a16="http://schemas.microsoft.com/office/drawing/2014/main" id="{2DE81F8C-D028-40FB-87A4-E08E73C0B64D}"/>
              </a:ext>
            </a:extLst>
          </p:cNvPr>
          <p:cNvSpPr/>
          <p:nvPr/>
        </p:nvSpPr>
        <p:spPr>
          <a:xfrm>
            <a:off x="8237764" y="744110"/>
            <a:ext cx="630159" cy="4051502"/>
          </a:xfrm>
          <a:prstGeom prst="rect">
            <a:avLst/>
          </a:prstGeom>
          <a:noFill/>
          <a:ln>
            <a:solidFill>
              <a:srgbClr val="B0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 name="Rechthoek 11">
            <a:extLst>
              <a:ext uri="{FF2B5EF4-FFF2-40B4-BE49-F238E27FC236}">
                <a16:creationId xmlns:a16="http://schemas.microsoft.com/office/drawing/2014/main" id="{A0E40266-533C-4811-B7DB-DB20F12F3B0D}"/>
              </a:ext>
            </a:extLst>
          </p:cNvPr>
          <p:cNvSpPr/>
          <p:nvPr/>
        </p:nvSpPr>
        <p:spPr>
          <a:xfrm>
            <a:off x="4572000" y="2173268"/>
            <a:ext cx="4495991" cy="360041"/>
          </a:xfrm>
          <a:prstGeom prst="rect">
            <a:avLst/>
          </a:prstGeom>
          <a:noFill/>
          <a:ln>
            <a:solidFill>
              <a:srgbClr val="B0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3" name="Rechthoek 12">
            <a:extLst>
              <a:ext uri="{FF2B5EF4-FFF2-40B4-BE49-F238E27FC236}">
                <a16:creationId xmlns:a16="http://schemas.microsoft.com/office/drawing/2014/main" id="{DA99A245-58AF-452C-B065-11AC66488AED}"/>
              </a:ext>
            </a:extLst>
          </p:cNvPr>
          <p:cNvSpPr/>
          <p:nvPr/>
        </p:nvSpPr>
        <p:spPr>
          <a:xfrm>
            <a:off x="4572000" y="1228113"/>
            <a:ext cx="4495991" cy="206677"/>
          </a:xfrm>
          <a:prstGeom prst="rect">
            <a:avLst/>
          </a:prstGeom>
          <a:noFill/>
          <a:ln>
            <a:solidFill>
              <a:srgbClr val="B0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4" name="Rechthoek 13">
            <a:extLst>
              <a:ext uri="{FF2B5EF4-FFF2-40B4-BE49-F238E27FC236}">
                <a16:creationId xmlns:a16="http://schemas.microsoft.com/office/drawing/2014/main" id="{1EB3963C-1BD8-4C24-8312-FED13E4B0769}"/>
              </a:ext>
            </a:extLst>
          </p:cNvPr>
          <p:cNvSpPr/>
          <p:nvPr/>
        </p:nvSpPr>
        <p:spPr>
          <a:xfrm>
            <a:off x="4571999" y="1706465"/>
            <a:ext cx="4495991" cy="206677"/>
          </a:xfrm>
          <a:prstGeom prst="rect">
            <a:avLst/>
          </a:prstGeom>
          <a:noFill/>
          <a:ln>
            <a:solidFill>
              <a:srgbClr val="B0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6" name="Rechthoek 15">
            <a:extLst>
              <a:ext uri="{FF2B5EF4-FFF2-40B4-BE49-F238E27FC236}">
                <a16:creationId xmlns:a16="http://schemas.microsoft.com/office/drawing/2014/main" id="{A8264B14-BB64-4244-A83B-9B5338383DE7}"/>
              </a:ext>
            </a:extLst>
          </p:cNvPr>
          <p:cNvSpPr/>
          <p:nvPr/>
        </p:nvSpPr>
        <p:spPr>
          <a:xfrm>
            <a:off x="4571998" y="3439992"/>
            <a:ext cx="4495991" cy="206677"/>
          </a:xfrm>
          <a:prstGeom prst="rect">
            <a:avLst/>
          </a:prstGeom>
          <a:noFill/>
          <a:ln>
            <a:solidFill>
              <a:srgbClr val="B0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 name="Rechthoek 16">
            <a:extLst>
              <a:ext uri="{FF2B5EF4-FFF2-40B4-BE49-F238E27FC236}">
                <a16:creationId xmlns:a16="http://schemas.microsoft.com/office/drawing/2014/main" id="{B94AD97C-9772-4851-8D7D-E68D9BA3C83A}"/>
              </a:ext>
            </a:extLst>
          </p:cNvPr>
          <p:cNvSpPr/>
          <p:nvPr/>
        </p:nvSpPr>
        <p:spPr>
          <a:xfrm>
            <a:off x="4572000" y="3946848"/>
            <a:ext cx="4495991" cy="491968"/>
          </a:xfrm>
          <a:prstGeom prst="rect">
            <a:avLst/>
          </a:prstGeom>
          <a:noFill/>
          <a:ln>
            <a:solidFill>
              <a:srgbClr val="B000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8997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1B7A4B9-3798-4425-8538-8121680CDE46}"/>
              </a:ext>
            </a:extLst>
          </p:cNvPr>
          <p:cNvSpPr>
            <a:spLocks noGrp="1"/>
          </p:cNvSpPr>
          <p:nvPr>
            <p:ph type="title"/>
          </p:nvPr>
        </p:nvSpPr>
        <p:spPr>
          <a:xfrm>
            <a:off x="935999" y="1476060"/>
            <a:ext cx="7704000" cy="817200"/>
          </a:xfrm>
        </p:spPr>
        <p:txBody>
          <a:bodyPr/>
          <a:lstStyle/>
          <a:p>
            <a:r>
              <a:rPr lang="nl-NL" dirty="0"/>
              <a:t>Doelgroepen Den Haag Werkt</a:t>
            </a:r>
          </a:p>
        </p:txBody>
      </p:sp>
      <p:sp>
        <p:nvSpPr>
          <p:cNvPr id="8" name="Tijdelijke aanduiding voor tekst 7">
            <a:extLst>
              <a:ext uri="{FF2B5EF4-FFF2-40B4-BE49-F238E27FC236}">
                <a16:creationId xmlns:a16="http://schemas.microsoft.com/office/drawing/2014/main" id="{7EAA17E5-1292-4761-87C7-79EDF9C94B17}"/>
              </a:ext>
            </a:extLst>
          </p:cNvPr>
          <p:cNvSpPr>
            <a:spLocks noGrp="1"/>
          </p:cNvSpPr>
          <p:nvPr>
            <p:ph type="body" sz="quarter" idx="10"/>
          </p:nvPr>
        </p:nvSpPr>
        <p:spPr>
          <a:xfrm>
            <a:off x="995472" y="4002958"/>
            <a:ext cx="7704000" cy="882000"/>
          </a:xfrm>
        </p:spPr>
        <p:txBody>
          <a:bodyPr/>
          <a:lstStyle/>
          <a:p>
            <a:r>
              <a:rPr lang="nl-NL" dirty="0"/>
              <a:t>Hoofdstuk 3</a:t>
            </a:r>
          </a:p>
        </p:txBody>
      </p:sp>
      <p:sp>
        <p:nvSpPr>
          <p:cNvPr id="5" name="Tijdelijke aanduiding voor tekst 7">
            <a:extLst>
              <a:ext uri="{FF2B5EF4-FFF2-40B4-BE49-F238E27FC236}">
                <a16:creationId xmlns:a16="http://schemas.microsoft.com/office/drawing/2014/main" id="{7D3B7D6C-7537-47F0-AB15-AAA0DA7A84C6}"/>
              </a:ext>
            </a:extLst>
          </p:cNvPr>
          <p:cNvSpPr txBox="1">
            <a:spLocks/>
          </p:cNvSpPr>
          <p:nvPr/>
        </p:nvSpPr>
        <p:spPr>
          <a:xfrm>
            <a:off x="935999" y="2977199"/>
            <a:ext cx="7704000" cy="882000"/>
          </a:xfrm>
          <a:prstGeom prst="rect">
            <a:avLst/>
          </a:prstGeom>
        </p:spPr>
        <p:txBody>
          <a:bodyPr vert="horz" lIns="0" tIns="0" rIns="0" bIns="0"/>
          <a:lstStyle>
            <a:lvl1pPr marL="0" indent="0" algn="l" defTabSz="457200" rtl="0" eaLnBrk="1" fontAlgn="base" hangingPunct="1">
              <a:spcBef>
                <a:spcPct val="20000"/>
              </a:spcBef>
              <a:spcAft>
                <a:spcPct val="0"/>
              </a:spcAft>
              <a:buFont typeface="Arial"/>
              <a:buNone/>
              <a:defRPr sz="3400" kern="1200" baseline="0">
                <a:solidFill>
                  <a:srgbClr val="FFFFFF"/>
                </a:solidFill>
                <a:latin typeface="Arial"/>
                <a:ea typeface="ＭＳ Ｐゴシック" charset="0"/>
                <a:cs typeface="Arial"/>
              </a:defRPr>
            </a:lvl1pPr>
            <a:lvl2pPr marL="457200" indent="0" algn="l" defTabSz="457200" rtl="0" eaLnBrk="1" fontAlgn="base" hangingPunct="1">
              <a:spcBef>
                <a:spcPct val="20000"/>
              </a:spcBef>
              <a:spcAft>
                <a:spcPct val="0"/>
              </a:spcAft>
              <a:buFont typeface="Arial"/>
              <a:buNone/>
              <a:defRPr sz="2800" kern="1200">
                <a:solidFill>
                  <a:srgbClr val="074354"/>
                </a:solidFill>
                <a:latin typeface="Arial"/>
                <a:ea typeface="Arial" charset="0"/>
                <a:cs typeface="Arial"/>
              </a:defRPr>
            </a:lvl2pPr>
            <a:lvl3pPr marL="914400" indent="0" algn="l" defTabSz="457200" rtl="0" eaLnBrk="1" fontAlgn="base" hangingPunct="1">
              <a:spcBef>
                <a:spcPct val="20000"/>
              </a:spcBef>
              <a:spcAft>
                <a:spcPct val="0"/>
              </a:spcAft>
              <a:buFont typeface="Arial"/>
              <a:buNone/>
              <a:defRPr sz="2400" kern="1200">
                <a:solidFill>
                  <a:srgbClr val="074354"/>
                </a:solidFill>
                <a:latin typeface="Arial"/>
                <a:ea typeface="Arial" charset="0"/>
                <a:cs typeface="Arial"/>
              </a:defRPr>
            </a:lvl3pPr>
            <a:lvl4pPr marL="1371600" indent="0" algn="l" defTabSz="457200" rtl="0" eaLnBrk="1" fontAlgn="base" hangingPunct="1">
              <a:spcBef>
                <a:spcPct val="20000"/>
              </a:spcBef>
              <a:spcAft>
                <a:spcPct val="0"/>
              </a:spcAft>
              <a:buFont typeface="Arial"/>
              <a:buNone/>
              <a:defRPr sz="2000" kern="1200">
                <a:solidFill>
                  <a:srgbClr val="074354"/>
                </a:solidFill>
                <a:latin typeface="Arial"/>
                <a:ea typeface="Arial" charset="0"/>
                <a:cs typeface="Arial"/>
              </a:defRPr>
            </a:lvl4pPr>
            <a:lvl5pPr marL="1828800" indent="0" algn="l" defTabSz="457200" rtl="0" eaLnBrk="1" fontAlgn="base" hangingPunct="1">
              <a:spcBef>
                <a:spcPct val="20000"/>
              </a:spcBef>
              <a:spcAft>
                <a:spcPct val="0"/>
              </a:spcAft>
              <a:buFont typeface="Arial"/>
              <a:buNone/>
              <a:defRPr sz="2000" kern="1200">
                <a:solidFill>
                  <a:srgbClr val="074354"/>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WW-uitkeringen, bijstand en HalloWerk</a:t>
            </a:r>
          </a:p>
        </p:txBody>
      </p:sp>
    </p:spTree>
    <p:extLst>
      <p:ext uri="{BB962C8B-B14F-4D97-AF65-F5344CB8AC3E}">
        <p14:creationId xmlns:p14="http://schemas.microsoft.com/office/powerpoint/2010/main" val="314293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p:txBody>
          <a:bodyPr anchor="ctr">
            <a:normAutofit/>
          </a:bodyPr>
          <a:lstStyle/>
          <a:p>
            <a:pPr>
              <a:lnSpc>
                <a:spcPct val="90000"/>
              </a:lnSpc>
            </a:pPr>
            <a:r>
              <a:rPr lang="nl-NL" sz="3000" dirty="0"/>
              <a:t>Algemeen beeld werkloosheid</a:t>
            </a:r>
          </a:p>
        </p:txBody>
      </p:sp>
      <p:sp>
        <p:nvSpPr>
          <p:cNvPr id="16" name="Tijdelijke aanduiding voor inhoud 7">
            <a:extLst>
              <a:ext uri="{FF2B5EF4-FFF2-40B4-BE49-F238E27FC236}">
                <a16:creationId xmlns:a16="http://schemas.microsoft.com/office/drawing/2014/main" id="{A3BBE105-468E-4E99-91A7-496488D80FC1}"/>
              </a:ext>
            </a:extLst>
          </p:cNvPr>
          <p:cNvSpPr>
            <a:spLocks noGrp="1"/>
          </p:cNvSpPr>
          <p:nvPr>
            <p:ph type="body" sz="quarter" idx="13"/>
          </p:nvPr>
        </p:nvSpPr>
        <p:spPr/>
        <p:txBody>
          <a:bodyPr>
            <a:noAutofit/>
          </a:bodyPr>
          <a:lstStyle/>
          <a:p>
            <a:pPr marL="0" indent="0">
              <a:lnSpc>
                <a:spcPct val="90000"/>
              </a:lnSpc>
              <a:buNone/>
            </a:pPr>
            <a:endParaRPr lang="nl-NL" sz="1300" dirty="0"/>
          </a:p>
          <a:p>
            <a:pPr marL="0" indent="0">
              <a:lnSpc>
                <a:spcPct val="90000"/>
              </a:lnSpc>
              <a:buNone/>
            </a:pPr>
            <a:endParaRPr lang="nl-NL" sz="1300" dirty="0"/>
          </a:p>
          <a:p>
            <a:pPr marL="0" indent="0">
              <a:lnSpc>
                <a:spcPct val="90000"/>
              </a:lnSpc>
              <a:buNone/>
            </a:pPr>
            <a:endParaRPr lang="nl-NL" sz="1300" dirty="0"/>
          </a:p>
          <a:p>
            <a:pPr marL="0" indent="0">
              <a:lnSpc>
                <a:spcPct val="90000"/>
              </a:lnSpc>
              <a:buNone/>
            </a:pPr>
            <a:endParaRPr lang="nl-NL" sz="1300" dirty="0"/>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1" name="Tekstvak 10">
            <a:extLst>
              <a:ext uri="{FF2B5EF4-FFF2-40B4-BE49-F238E27FC236}">
                <a16:creationId xmlns:a16="http://schemas.microsoft.com/office/drawing/2014/main" id="{205B655E-A396-44A4-B038-88234C40891F}"/>
              </a:ext>
            </a:extLst>
          </p:cNvPr>
          <p:cNvSpPr txBox="1"/>
          <p:nvPr/>
        </p:nvSpPr>
        <p:spPr>
          <a:xfrm>
            <a:off x="359408" y="916839"/>
            <a:ext cx="8425184" cy="2867452"/>
          </a:xfrm>
          <a:prstGeom prst="rect">
            <a:avLst/>
          </a:prstGeom>
          <a:noFill/>
        </p:spPr>
        <p:txBody>
          <a:bodyPr wrap="square">
            <a:spAutoFit/>
          </a:bodyPr>
          <a:lstStyle/>
          <a:p>
            <a:r>
              <a:rPr lang="nl-NL" sz="1100" b="1" dirty="0">
                <a:latin typeface="+mn-lt"/>
                <a:cs typeface="Calibri" panose="020F0502020204030204" pitchFamily="34" charset="0"/>
              </a:rPr>
              <a:t>Regionale daling WW</a:t>
            </a:r>
          </a:p>
          <a:p>
            <a:r>
              <a:rPr lang="nl-NL" sz="1100" dirty="0">
                <a:latin typeface="+mn-lt"/>
                <a:cs typeface="Calibri" panose="020F0502020204030204" pitchFamily="34" charset="0"/>
              </a:rPr>
              <a:t>Het aantal WW-uitkeringen in Haaglanden is in december 2021 met 2% gestegen. Na bijna een jaar van daling is er weer voor het eerst een stijging en dit komt volledig door de lockdown in december. In Den Haag stijgt het aantal met 2,3% naar 6.403. Het aantal bijstandsuitkeringen is in Den Haag marginaal gedaald naar 23.441 (-8). Het aantal jongeren met een WW-uitkering stijgt met 18,5%. </a:t>
            </a:r>
          </a:p>
          <a:p>
            <a:endParaRPr lang="nl-NL" sz="1100" dirty="0">
              <a:latin typeface="+mn-lt"/>
              <a:cs typeface="Calibri" panose="020F0502020204030204" pitchFamily="34" charset="0"/>
            </a:endParaRPr>
          </a:p>
          <a:p>
            <a:pPr marL="0" indent="0">
              <a:spcAft>
                <a:spcPts val="800"/>
              </a:spcAft>
              <a:buNone/>
            </a:pPr>
            <a:r>
              <a:rPr lang="nl-NL" sz="1100" dirty="0"/>
              <a:t>Over 2021 is het aantal WW-uitkeringen met 33% gedaald. De grootste bijdrage aan de regionale daling komt voor bij economisch-administratieve beroepen, de technische beroepen en dienstverlenende en administratieve beroepen. De grootste procentuele daling was te zien bij de creatieve &amp; taalkundige beroepen (-45%), dienstverlenende beroepen (-41%) en ICT-beroepen (-38%). </a:t>
            </a:r>
          </a:p>
          <a:p>
            <a:pPr marL="0" indent="0">
              <a:spcAft>
                <a:spcPts val="800"/>
              </a:spcAft>
              <a:buNone/>
            </a:pPr>
            <a:r>
              <a:rPr lang="nl-NL" sz="1100" dirty="0">
                <a:latin typeface="+mn-lt"/>
                <a:cs typeface="Calibri" panose="020F0502020204030204" pitchFamily="34" charset="0"/>
              </a:rPr>
              <a:t>In januari 2022 worden de coronamaatregelen afgebouwd en zal naar verwachting de werkloosheid verder gaan dalen. Dit zal naar verwachting voor alle beroepsgroepen gaan gelden. Op de </a:t>
            </a:r>
            <a:r>
              <a:rPr lang="nl-NL" sz="1100" b="1" dirty="0">
                <a:latin typeface="+mn-lt"/>
                <a:cs typeface="Calibri" panose="020F0502020204030204" pitchFamily="34" charset="0"/>
              </a:rPr>
              <a:t>langere termijn </a:t>
            </a:r>
            <a:r>
              <a:rPr lang="nl-NL" sz="1100" dirty="0">
                <a:latin typeface="+mn-lt"/>
                <a:cs typeface="Calibri" panose="020F0502020204030204" pitchFamily="34" charset="0"/>
              </a:rPr>
              <a:t>blijft</a:t>
            </a:r>
            <a:r>
              <a:rPr lang="nl-NL" sz="1100" b="1" dirty="0">
                <a:latin typeface="+mn-lt"/>
                <a:cs typeface="Calibri" panose="020F0502020204030204" pitchFamily="34" charset="0"/>
              </a:rPr>
              <a:t> </a:t>
            </a:r>
            <a:r>
              <a:rPr lang="nl-NL" sz="1100" dirty="0">
                <a:latin typeface="+mn-lt"/>
                <a:cs typeface="Calibri" panose="020F0502020204030204" pitchFamily="34" charset="0"/>
              </a:rPr>
              <a:t>het moeilijk om te voorspellen wat er gaat gebeuren. Indien er weer extra coronamaatregelen worden getroffen, bestaat de kans dat de werkloosheid weer oploopt. Daarnaast zijn er ook signalen dat het aantal faillissementen zal oplopen. Het CPB verwacht dat de totale werkloosheid licht zal oplopen naar 4,3% in 2025. </a:t>
            </a:r>
          </a:p>
          <a:p>
            <a:pPr marL="0" indent="0">
              <a:buNone/>
            </a:pPr>
            <a:endParaRPr lang="nl-NL" sz="1200" dirty="0"/>
          </a:p>
          <a:p>
            <a:endParaRPr lang="nl-NL" sz="1200" dirty="0">
              <a:latin typeface="+mn-lt"/>
              <a:cs typeface="Calibri" panose="020F0502020204030204" pitchFamily="34" charset="0"/>
            </a:endParaRPr>
          </a:p>
        </p:txBody>
      </p:sp>
      <p:pic>
        <p:nvPicPr>
          <p:cNvPr id="8" name="Afbeelding 7">
            <a:extLst>
              <a:ext uri="{FF2B5EF4-FFF2-40B4-BE49-F238E27FC236}">
                <a16:creationId xmlns:a16="http://schemas.microsoft.com/office/drawing/2014/main" id="{BD166592-B25B-4753-83CA-207F9589C9DC}"/>
              </a:ext>
            </a:extLst>
          </p:cNvPr>
          <p:cNvPicPr>
            <a:picLocks noChangeAspect="1"/>
          </p:cNvPicPr>
          <p:nvPr/>
        </p:nvPicPr>
        <p:blipFill>
          <a:blip r:embed="rId3"/>
          <a:stretch>
            <a:fillRect/>
          </a:stretch>
        </p:blipFill>
        <p:spPr>
          <a:xfrm>
            <a:off x="889814" y="3116704"/>
            <a:ext cx="3501738" cy="1620000"/>
          </a:xfrm>
          <a:prstGeom prst="rect">
            <a:avLst/>
          </a:prstGeom>
        </p:spPr>
      </p:pic>
      <p:pic>
        <p:nvPicPr>
          <p:cNvPr id="10" name="Afbeelding 9">
            <a:extLst>
              <a:ext uri="{FF2B5EF4-FFF2-40B4-BE49-F238E27FC236}">
                <a16:creationId xmlns:a16="http://schemas.microsoft.com/office/drawing/2014/main" id="{4B2E83B5-85C6-4241-BAF8-AAA538B1A219}"/>
              </a:ext>
            </a:extLst>
          </p:cNvPr>
          <p:cNvPicPr>
            <a:picLocks noChangeAspect="1"/>
          </p:cNvPicPr>
          <p:nvPr/>
        </p:nvPicPr>
        <p:blipFill>
          <a:blip r:embed="rId4"/>
          <a:stretch>
            <a:fillRect/>
          </a:stretch>
        </p:blipFill>
        <p:spPr>
          <a:xfrm>
            <a:off x="4708211" y="3116704"/>
            <a:ext cx="3896237" cy="1620000"/>
          </a:xfrm>
          <a:prstGeom prst="rect">
            <a:avLst/>
          </a:prstGeom>
        </p:spPr>
      </p:pic>
      <p:sp>
        <p:nvSpPr>
          <p:cNvPr id="14" name="Tekstvak 13">
            <a:extLst>
              <a:ext uri="{FF2B5EF4-FFF2-40B4-BE49-F238E27FC236}">
                <a16:creationId xmlns:a16="http://schemas.microsoft.com/office/drawing/2014/main" id="{EDC56A71-A7AF-492C-BC85-D6C48856AB55}"/>
              </a:ext>
            </a:extLst>
          </p:cNvPr>
          <p:cNvSpPr txBox="1"/>
          <p:nvPr/>
        </p:nvSpPr>
        <p:spPr>
          <a:xfrm>
            <a:off x="2012112" y="4867672"/>
            <a:ext cx="4032448" cy="21544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Gemeente Den Haag en UWV, januari 2022</a:t>
            </a:r>
          </a:p>
        </p:txBody>
      </p:sp>
    </p:spTree>
    <p:extLst>
      <p:ext uri="{BB962C8B-B14F-4D97-AF65-F5344CB8AC3E}">
        <p14:creationId xmlns:p14="http://schemas.microsoft.com/office/powerpoint/2010/main" val="42755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F4548-7E25-4614-82A2-CEA8A321BBD7}"/>
              </a:ext>
            </a:extLst>
          </p:cNvPr>
          <p:cNvSpPr>
            <a:spLocks noGrp="1"/>
          </p:cNvSpPr>
          <p:nvPr>
            <p:ph type="title"/>
          </p:nvPr>
        </p:nvSpPr>
        <p:spPr>
          <a:xfrm>
            <a:off x="936625" y="64150"/>
            <a:ext cx="7704000" cy="816260"/>
          </a:xfrm>
          <a:prstGeom prst="rect">
            <a:avLst/>
          </a:prstGeom>
        </p:spPr>
        <p:txBody>
          <a:bodyPr>
            <a:normAutofit/>
          </a:bodyPr>
          <a:lstStyle/>
          <a:p>
            <a:r>
              <a:rPr lang="nl-NL" dirty="0"/>
              <a:t>Inhoudsopgave</a:t>
            </a:r>
          </a:p>
        </p:txBody>
      </p:sp>
      <p:sp>
        <p:nvSpPr>
          <p:cNvPr id="3" name="Tijdelijke aanduiding voor inhoud 2">
            <a:extLst>
              <a:ext uri="{FF2B5EF4-FFF2-40B4-BE49-F238E27FC236}">
                <a16:creationId xmlns:a16="http://schemas.microsoft.com/office/drawing/2014/main" id="{4984DA0D-C88C-47F3-A4E1-5C40CAD9B510}"/>
              </a:ext>
            </a:extLst>
          </p:cNvPr>
          <p:cNvSpPr>
            <a:spLocks noGrp="1"/>
          </p:cNvSpPr>
          <p:nvPr>
            <p:ph type="body" sz="quarter" idx="13"/>
          </p:nvPr>
        </p:nvSpPr>
        <p:spPr>
          <a:xfrm>
            <a:off x="539552" y="1048215"/>
            <a:ext cx="8100447" cy="3623005"/>
          </a:xfrm>
        </p:spPr>
        <p:txBody>
          <a:bodyPr>
            <a:normAutofit/>
          </a:bodyPr>
          <a:lstStyle/>
          <a:p>
            <a:pPr marL="457200" indent="-457200">
              <a:buFont typeface="+mj-lt"/>
              <a:buAutoNum type="arabicPeriod"/>
            </a:pPr>
            <a:r>
              <a:rPr lang="nl-NL" sz="2000" dirty="0">
                <a:hlinkClick r:id="rId3" action="ppaction://hlinksldjump"/>
              </a:rPr>
              <a:t>Arbeidsmarktontwikkelingen</a:t>
            </a:r>
            <a:endParaRPr lang="nl-NL" sz="2000" dirty="0"/>
          </a:p>
          <a:p>
            <a:pPr marL="457200" indent="-457200">
              <a:buFont typeface="+mj-lt"/>
              <a:buAutoNum type="arabicPeriod"/>
            </a:pPr>
            <a:r>
              <a:rPr lang="nl-NL" sz="2000" dirty="0">
                <a:hlinkClick r:id="rId4" action="ppaction://hlinksldjump"/>
              </a:rPr>
              <a:t>Vacatureontwikkeling</a:t>
            </a:r>
            <a:endParaRPr lang="nl-NL" sz="2000" dirty="0"/>
          </a:p>
          <a:p>
            <a:pPr marL="457200" indent="-457200">
              <a:buFont typeface="+mj-lt"/>
              <a:buAutoNum type="arabicPeriod"/>
            </a:pPr>
            <a:r>
              <a:rPr lang="nl-NL" sz="2000" dirty="0">
                <a:hlinkClick r:id="rId5" action="ppaction://hlinksldjump"/>
              </a:rPr>
              <a:t>Doelgroepen Den Haag Werkt</a:t>
            </a:r>
            <a:endParaRPr lang="nl-NL" sz="2000" dirty="0"/>
          </a:p>
          <a:p>
            <a:pPr marL="457200" indent="-457200">
              <a:buFont typeface="+mj-lt"/>
              <a:buAutoNum type="arabicPeriod"/>
            </a:pPr>
            <a:r>
              <a:rPr lang="nl-NL" sz="2000" dirty="0">
                <a:hlinkClick r:id="rId5" action="ppaction://hlinksldjump"/>
              </a:rPr>
              <a:t>Sectorontwikkelingen</a:t>
            </a:r>
            <a:endParaRPr lang="nl-NL" sz="2000" dirty="0"/>
          </a:p>
          <a:p>
            <a:pPr marL="457200" indent="-457200">
              <a:buFont typeface="+mj-lt"/>
              <a:buAutoNum type="arabicPeriod"/>
            </a:pPr>
            <a:r>
              <a:rPr lang="nl-NL" sz="2000" dirty="0">
                <a:hlinkClick r:id="rId6" action="ppaction://hlinksldjump"/>
              </a:rPr>
              <a:t>Kansrijke verbindingen</a:t>
            </a:r>
            <a:endParaRPr lang="nl-NL" sz="2000" dirty="0"/>
          </a:p>
          <a:p>
            <a:pPr marL="457200" indent="-457200">
              <a:buFont typeface="+mj-lt"/>
              <a:buAutoNum type="arabicPeriod"/>
            </a:pPr>
            <a:r>
              <a:rPr lang="nl-NL" sz="2000" dirty="0">
                <a:hlinkClick r:id="rId7" action="ppaction://hlinksldjump"/>
              </a:rPr>
              <a:t>Verdieping sectorinzichten</a:t>
            </a:r>
            <a:endParaRPr lang="nl-NL" sz="2000" dirty="0"/>
          </a:p>
          <a:p>
            <a:pPr marL="457200" indent="-457200">
              <a:buFont typeface="+mj-lt"/>
              <a:buAutoNum type="arabicPeriod"/>
            </a:pPr>
            <a:r>
              <a:rPr lang="nl-NL" sz="2000" dirty="0">
                <a:hlinkClick r:id="rId8" action="ppaction://hlinksldjump"/>
              </a:rPr>
              <a:t>Bijlagen</a:t>
            </a:r>
            <a:endParaRPr lang="nl-NL" sz="2000" dirty="0"/>
          </a:p>
          <a:p>
            <a:pPr marL="457200" indent="-457200">
              <a:buFont typeface="+mj-lt"/>
              <a:buAutoNum type="arabicPeriod"/>
            </a:pPr>
            <a:endParaRPr lang="nl-NL" sz="2000" dirty="0"/>
          </a:p>
          <a:p>
            <a:pPr marL="457200" indent="-457200">
              <a:buFont typeface="+mj-lt"/>
              <a:buAutoNum type="arabicPeriod"/>
            </a:pPr>
            <a:endParaRPr lang="nl-NL" sz="2000" dirty="0"/>
          </a:p>
        </p:txBody>
      </p:sp>
      <p:sp>
        <p:nvSpPr>
          <p:cNvPr id="4" name="Tijdelijke aanduiding voor datum 3">
            <a:extLst>
              <a:ext uri="{FF2B5EF4-FFF2-40B4-BE49-F238E27FC236}">
                <a16:creationId xmlns:a16="http://schemas.microsoft.com/office/drawing/2014/main" id="{73616CC1-24E2-4E07-B148-E3717C3A2FB5}"/>
              </a:ext>
            </a:extLst>
          </p:cNvPr>
          <p:cNvSpPr>
            <a:spLocks noGrp="1"/>
          </p:cNvSpPr>
          <p:nvPr>
            <p:ph type="dt" sz="half" idx="14"/>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83B6466F-81C5-40D1-91D3-57BA79061561}"/>
              </a:ext>
            </a:extLst>
          </p:cNvPr>
          <p:cNvSpPr>
            <a:spLocks noGrp="1"/>
          </p:cNvSpPr>
          <p:nvPr>
            <p:ph type="ftr" sz="quarter" idx="15"/>
          </p:nvPr>
        </p:nvSpPr>
        <p:spPr/>
        <p:txBody>
          <a:bodyPr/>
          <a:lstStyle/>
          <a:p>
            <a:r>
              <a:rPr lang="nl-NL" dirty="0">
                <a:solidFill>
                  <a:prstClr val="black">
                    <a:tint val="75000"/>
                  </a:prstClr>
                </a:solidFill>
              </a:rPr>
              <a:t>Arbeidsmarktanalyse Haaglanden en Den Haag</a:t>
            </a:r>
          </a:p>
        </p:txBody>
      </p:sp>
    </p:spTree>
    <p:extLst>
      <p:ext uri="{BB962C8B-B14F-4D97-AF65-F5344CB8AC3E}">
        <p14:creationId xmlns:p14="http://schemas.microsoft.com/office/powerpoint/2010/main" val="212344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81794" y="0"/>
            <a:ext cx="7704000" cy="816260"/>
          </a:xfrm>
          <a:prstGeom prst="rect">
            <a:avLst/>
          </a:prstGeom>
        </p:spPr>
        <p:txBody>
          <a:bodyPr anchor="ctr">
            <a:normAutofit/>
          </a:bodyPr>
          <a:lstStyle/>
          <a:p>
            <a:pPr>
              <a:lnSpc>
                <a:spcPct val="90000"/>
              </a:lnSpc>
            </a:pPr>
            <a:r>
              <a:rPr lang="nl-NL" sz="3000" dirty="0"/>
              <a:t>Beschikbare kandidaten in Hallo Werk</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1" name="Tekstvak 10">
            <a:extLst>
              <a:ext uri="{FF2B5EF4-FFF2-40B4-BE49-F238E27FC236}">
                <a16:creationId xmlns:a16="http://schemas.microsoft.com/office/drawing/2014/main" id="{205B655E-A396-44A4-B038-88234C40891F}"/>
              </a:ext>
            </a:extLst>
          </p:cNvPr>
          <p:cNvSpPr txBox="1"/>
          <p:nvPr/>
        </p:nvSpPr>
        <p:spPr>
          <a:xfrm>
            <a:off x="302864" y="916066"/>
            <a:ext cx="3751493" cy="2123658"/>
          </a:xfrm>
          <a:prstGeom prst="rect">
            <a:avLst/>
          </a:prstGeom>
          <a:noFill/>
        </p:spPr>
        <p:txBody>
          <a:bodyPr wrap="square">
            <a:spAutoFit/>
          </a:bodyPr>
          <a:lstStyle/>
          <a:p>
            <a:r>
              <a:rPr lang="nl-NL" sz="1200" dirty="0">
                <a:latin typeface="Calibri" panose="020F0502020204030204" pitchFamily="34" charset="0"/>
                <a:cs typeface="Calibri" panose="020F0502020204030204" pitchFamily="34" charset="0"/>
              </a:rPr>
              <a:t>De kandidaten worden gekoppeld aan een profiel: Aanpakken, Helpen, Maken, Verkopen en Vervoeren. De grootste groep beschikbare kandidaten valt in het profiel Helpen. </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Het aantal kandidaten dat in Q4 van 2021 heeft aangegeven een voorkeur te hebben voor een bepaald beroep is hiernaast weergegeven. Vooral de beroepen verkoper, medewerker klantservice en receptionist-telefonist worden veel aangegeven als voorkeurberoep. </a:t>
            </a:r>
          </a:p>
          <a:p>
            <a:endParaRPr lang="nl-NL" sz="1200" dirty="0">
              <a:latin typeface="Calibri" panose="020F0502020204030204" pitchFamily="34" charset="0"/>
              <a:cs typeface="Calibri" panose="020F0502020204030204" pitchFamily="34" charset="0"/>
            </a:endParaRPr>
          </a:p>
        </p:txBody>
      </p:sp>
      <p:pic>
        <p:nvPicPr>
          <p:cNvPr id="6" name="Afbeelding 5">
            <a:extLst>
              <a:ext uri="{FF2B5EF4-FFF2-40B4-BE49-F238E27FC236}">
                <a16:creationId xmlns:a16="http://schemas.microsoft.com/office/drawing/2014/main" id="{B5273615-29D2-4883-A870-4FD56F493C75}"/>
              </a:ext>
            </a:extLst>
          </p:cNvPr>
          <p:cNvPicPr>
            <a:picLocks noChangeAspect="1"/>
          </p:cNvPicPr>
          <p:nvPr/>
        </p:nvPicPr>
        <p:blipFill>
          <a:blip r:embed="rId3"/>
          <a:stretch>
            <a:fillRect/>
          </a:stretch>
        </p:blipFill>
        <p:spPr>
          <a:xfrm>
            <a:off x="4054357" y="907799"/>
            <a:ext cx="4945643" cy="2767860"/>
          </a:xfrm>
          <a:prstGeom prst="rect">
            <a:avLst/>
          </a:prstGeom>
        </p:spPr>
      </p:pic>
      <p:graphicFrame>
        <p:nvGraphicFramePr>
          <p:cNvPr id="2" name="Tabel 11">
            <a:extLst>
              <a:ext uri="{FF2B5EF4-FFF2-40B4-BE49-F238E27FC236}">
                <a16:creationId xmlns:a16="http://schemas.microsoft.com/office/drawing/2014/main" id="{5ADB271D-5051-480C-88B7-9726E15B291B}"/>
              </a:ext>
            </a:extLst>
          </p:cNvPr>
          <p:cNvGraphicFramePr>
            <a:graphicFrameLocks noGrp="1"/>
          </p:cNvGraphicFramePr>
          <p:nvPr>
            <p:extLst>
              <p:ext uri="{D42A27DB-BD31-4B8C-83A1-F6EECF244321}">
                <p14:modId xmlns:p14="http://schemas.microsoft.com/office/powerpoint/2010/main" val="3512452960"/>
              </p:ext>
            </p:extLst>
          </p:nvPr>
        </p:nvGraphicFramePr>
        <p:xfrm>
          <a:off x="187492" y="3259965"/>
          <a:ext cx="3708000" cy="149838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1326726895"/>
                    </a:ext>
                  </a:extLst>
                </a:gridCol>
                <a:gridCol w="1404000">
                  <a:extLst>
                    <a:ext uri="{9D8B030D-6E8A-4147-A177-3AD203B41FA5}">
                      <a16:colId xmlns:a16="http://schemas.microsoft.com/office/drawing/2014/main" val="1227178466"/>
                    </a:ext>
                  </a:extLst>
                </a:gridCol>
                <a:gridCol w="1404000">
                  <a:extLst>
                    <a:ext uri="{9D8B030D-6E8A-4147-A177-3AD203B41FA5}">
                      <a16:colId xmlns:a16="http://schemas.microsoft.com/office/drawing/2014/main" val="930378207"/>
                    </a:ext>
                  </a:extLst>
                </a:gridCol>
              </a:tblGrid>
              <a:tr h="360000">
                <a:tc>
                  <a:txBody>
                    <a:bodyPr/>
                    <a:lstStyle/>
                    <a:p>
                      <a:pPr algn="l" fontAlgn="b"/>
                      <a:r>
                        <a:rPr lang="nl-NL" sz="1000" b="1" i="0" u="none" strike="noStrike" dirty="0">
                          <a:effectLst/>
                          <a:latin typeface="Calibri" panose="020F0502020204030204" pitchFamily="34" charset="0"/>
                          <a:cs typeface="Calibri" panose="020F0502020204030204" pitchFamily="34" charset="0"/>
                        </a:rPr>
                        <a:t>Werksoort</a:t>
                      </a:r>
                    </a:p>
                  </a:txBody>
                  <a:tcPr marL="7620" marR="7620" marT="7620" marB="0" anchor="ctr">
                    <a:solidFill>
                      <a:srgbClr val="D92B85"/>
                    </a:solidFill>
                  </a:tcPr>
                </a:tc>
                <a:tc>
                  <a:txBody>
                    <a:bodyPr/>
                    <a:lstStyle/>
                    <a:p>
                      <a:pPr algn="ctr" fontAlgn="b"/>
                      <a:r>
                        <a:rPr lang="nl-NL" sz="1000" b="1" i="0" u="none" strike="noStrike" dirty="0">
                          <a:effectLst/>
                          <a:latin typeface="Calibri" panose="020F0502020204030204" pitchFamily="34" charset="0"/>
                          <a:cs typeface="Calibri" panose="020F0502020204030204" pitchFamily="34" charset="0"/>
                        </a:rPr>
                        <a:t>Aantal kandidaten </a:t>
                      </a:r>
                    </a:p>
                    <a:p>
                      <a:pPr algn="ctr" fontAlgn="b"/>
                      <a:r>
                        <a:rPr lang="nl-NL" sz="1000" b="1" i="0" u="none" strike="noStrike" dirty="0">
                          <a:effectLst/>
                          <a:latin typeface="Calibri" panose="020F0502020204030204" pitchFamily="34" charset="0"/>
                          <a:cs typeface="Calibri" panose="020F0502020204030204" pitchFamily="34" charset="0"/>
                        </a:rPr>
                        <a:t>Haaglanden (dec. 2022)</a:t>
                      </a:r>
                    </a:p>
                  </a:txBody>
                  <a:tcPr marL="7620" marR="7620" marT="7620" marB="0" anchor="ctr">
                    <a:solidFill>
                      <a:srgbClr val="D92B85"/>
                    </a:solidFill>
                  </a:tcPr>
                </a:tc>
                <a:tc>
                  <a:txBody>
                    <a:bodyPr/>
                    <a:lstStyle/>
                    <a:p>
                      <a:pPr algn="ctr" fontAlgn="b"/>
                      <a:r>
                        <a:rPr lang="nl-NL" sz="1000" b="1" i="0" u="none" strike="noStrike" dirty="0">
                          <a:effectLst/>
                          <a:latin typeface="Calibri" panose="020F0502020204030204" pitchFamily="34" charset="0"/>
                          <a:cs typeface="Calibri" panose="020F0502020204030204" pitchFamily="34" charset="0"/>
                        </a:rPr>
                        <a:t>Aantal kandidaten </a:t>
                      </a:r>
                    </a:p>
                    <a:p>
                      <a:pPr marL="0" marR="0" lvl="0" indent="0" algn="ctr" defTabSz="457200" rtl="0" eaLnBrk="1" fontAlgn="b" latinLnBrk="0" hangingPunct="1">
                        <a:lnSpc>
                          <a:spcPct val="100000"/>
                        </a:lnSpc>
                        <a:spcBef>
                          <a:spcPts val="0"/>
                        </a:spcBef>
                        <a:spcAft>
                          <a:spcPts val="0"/>
                        </a:spcAft>
                        <a:buClrTx/>
                        <a:buSzTx/>
                        <a:buFontTx/>
                        <a:buNone/>
                        <a:tabLst/>
                        <a:defRPr/>
                      </a:pPr>
                      <a:r>
                        <a:rPr lang="nl-NL" sz="1000" b="1" i="0" u="none" strike="noStrike" dirty="0">
                          <a:effectLst/>
                          <a:latin typeface="Calibri" panose="020F0502020204030204" pitchFamily="34" charset="0"/>
                          <a:cs typeface="Calibri" panose="020F0502020204030204" pitchFamily="34" charset="0"/>
                        </a:rPr>
                        <a:t>Den Haag (dec. 2022)</a:t>
                      </a:r>
                    </a:p>
                  </a:txBody>
                  <a:tcPr marL="7620" marR="7620" marT="7620" marB="0" anchor="ctr">
                    <a:solidFill>
                      <a:srgbClr val="D92B85"/>
                    </a:solidFill>
                  </a:tcPr>
                </a:tc>
                <a:extLst>
                  <a:ext uri="{0D108BD9-81ED-4DB2-BD59-A6C34878D82A}">
                    <a16:rowId xmlns:a16="http://schemas.microsoft.com/office/drawing/2014/main" val="2576594220"/>
                  </a:ext>
                </a:extLst>
              </a:tr>
              <a:tr h="227676">
                <a:tc>
                  <a:txBody>
                    <a:bodyPr/>
                    <a:lstStyle/>
                    <a:p>
                      <a:pPr algn="l" fontAlgn="b"/>
                      <a:r>
                        <a:rPr lang="nl-NL" sz="1000" b="0" i="0" u="none" strike="noStrike" dirty="0">
                          <a:effectLst/>
                          <a:latin typeface="Calibri" panose="020F0502020204030204" pitchFamily="34" charset="0"/>
                          <a:cs typeface="Calibri" panose="020F0502020204030204" pitchFamily="34" charset="0"/>
                        </a:rPr>
                        <a:t>Aanpakken</a:t>
                      </a:r>
                    </a:p>
                  </a:txBody>
                  <a:tcPr marL="7620" marR="7620" marT="7620" marB="0" anchor="ctr"/>
                </a:tc>
                <a:tc>
                  <a:txBody>
                    <a:bodyPr/>
                    <a:lstStyle/>
                    <a:p>
                      <a:pPr algn="r" fontAlgn="b"/>
                      <a:r>
                        <a:rPr lang="nl-NL" sz="1000" b="0" i="0" u="none" strike="noStrike" dirty="0">
                          <a:solidFill>
                            <a:srgbClr val="000000"/>
                          </a:solidFill>
                          <a:effectLst/>
                          <a:latin typeface="Calibri" panose="020F0502020204030204" pitchFamily="34" charset="0"/>
                        </a:rPr>
                        <a:t>908</a:t>
                      </a:r>
                    </a:p>
                  </a:txBody>
                  <a:tcPr marL="9525" marR="9525" marT="9525" marB="0" anchor="b"/>
                </a:tc>
                <a:tc>
                  <a:txBody>
                    <a:bodyPr/>
                    <a:lstStyle/>
                    <a:p>
                      <a:pPr algn="r" fontAlgn="b"/>
                      <a:r>
                        <a:rPr lang="nl-NL" sz="1000" b="0" i="0" u="none" strike="noStrike" dirty="0">
                          <a:solidFill>
                            <a:srgbClr val="000000"/>
                          </a:solidFill>
                          <a:effectLst/>
                          <a:latin typeface="Calibri" panose="020F0502020204030204" pitchFamily="34" charset="0"/>
                        </a:rPr>
                        <a:t>696</a:t>
                      </a:r>
                    </a:p>
                  </a:txBody>
                  <a:tcPr marL="9525" marR="9525" marT="9525" marB="0" anchor="b"/>
                </a:tc>
                <a:extLst>
                  <a:ext uri="{0D108BD9-81ED-4DB2-BD59-A6C34878D82A}">
                    <a16:rowId xmlns:a16="http://schemas.microsoft.com/office/drawing/2014/main" val="144208701"/>
                  </a:ext>
                </a:extLst>
              </a:tr>
              <a:tr h="227676">
                <a:tc>
                  <a:txBody>
                    <a:bodyPr/>
                    <a:lstStyle/>
                    <a:p>
                      <a:pPr algn="l" fontAlgn="b"/>
                      <a:r>
                        <a:rPr lang="nl-NL" sz="1000" b="0" i="0" u="none" strike="noStrike" dirty="0">
                          <a:effectLst/>
                          <a:latin typeface="Calibri" panose="020F0502020204030204" pitchFamily="34" charset="0"/>
                          <a:cs typeface="Calibri" panose="020F0502020204030204" pitchFamily="34" charset="0"/>
                        </a:rPr>
                        <a:t>Helpen</a:t>
                      </a:r>
                    </a:p>
                  </a:txBody>
                  <a:tcPr marL="7620" marR="7620" marT="7620" marB="0" anchor="ctr"/>
                </a:tc>
                <a:tc>
                  <a:txBody>
                    <a:bodyPr/>
                    <a:lstStyle/>
                    <a:p>
                      <a:pPr algn="r" fontAlgn="b"/>
                      <a:r>
                        <a:rPr lang="nl-NL" sz="1000" b="0" i="0" u="none" strike="noStrike" dirty="0">
                          <a:solidFill>
                            <a:srgbClr val="000000"/>
                          </a:solidFill>
                          <a:effectLst/>
                          <a:latin typeface="Calibri" panose="020F0502020204030204" pitchFamily="34" charset="0"/>
                        </a:rPr>
                        <a:t>2.244</a:t>
                      </a:r>
                    </a:p>
                  </a:txBody>
                  <a:tcPr marL="9525" marR="9525" marT="9525" marB="0" anchor="b"/>
                </a:tc>
                <a:tc>
                  <a:txBody>
                    <a:bodyPr/>
                    <a:lstStyle/>
                    <a:p>
                      <a:pPr algn="r" fontAlgn="b"/>
                      <a:r>
                        <a:rPr lang="nl-NL" sz="1000" b="0" i="0" u="none" strike="noStrike" dirty="0">
                          <a:solidFill>
                            <a:srgbClr val="000000"/>
                          </a:solidFill>
                          <a:effectLst/>
                          <a:latin typeface="Calibri" panose="020F0502020204030204" pitchFamily="34" charset="0"/>
                        </a:rPr>
                        <a:t>1.759</a:t>
                      </a:r>
                    </a:p>
                  </a:txBody>
                  <a:tcPr marL="9525" marR="9525" marT="9525" marB="0" anchor="b"/>
                </a:tc>
                <a:extLst>
                  <a:ext uri="{0D108BD9-81ED-4DB2-BD59-A6C34878D82A}">
                    <a16:rowId xmlns:a16="http://schemas.microsoft.com/office/drawing/2014/main" val="2518822605"/>
                  </a:ext>
                </a:extLst>
              </a:tr>
              <a:tr h="227676">
                <a:tc>
                  <a:txBody>
                    <a:bodyPr/>
                    <a:lstStyle/>
                    <a:p>
                      <a:pPr algn="l" fontAlgn="b"/>
                      <a:r>
                        <a:rPr lang="nl-NL" sz="1000" b="0" i="0" u="none" strike="noStrike" dirty="0">
                          <a:effectLst/>
                          <a:latin typeface="Calibri" panose="020F0502020204030204" pitchFamily="34" charset="0"/>
                          <a:cs typeface="Calibri" panose="020F0502020204030204" pitchFamily="34" charset="0"/>
                        </a:rPr>
                        <a:t>Maken</a:t>
                      </a:r>
                    </a:p>
                  </a:txBody>
                  <a:tcPr marL="7620" marR="7620" marT="7620" marB="0" anchor="ctr"/>
                </a:tc>
                <a:tc>
                  <a:txBody>
                    <a:bodyPr/>
                    <a:lstStyle/>
                    <a:p>
                      <a:pPr algn="r" fontAlgn="b"/>
                      <a:r>
                        <a:rPr lang="nl-NL" sz="1000" b="0" i="0" u="none" strike="noStrike" dirty="0">
                          <a:solidFill>
                            <a:srgbClr val="000000"/>
                          </a:solidFill>
                          <a:effectLst/>
                          <a:latin typeface="Calibri" panose="020F0502020204030204" pitchFamily="34" charset="0"/>
                        </a:rPr>
                        <a:t>858</a:t>
                      </a:r>
                    </a:p>
                  </a:txBody>
                  <a:tcPr marL="9525" marR="9525" marT="9525" marB="0" anchor="b"/>
                </a:tc>
                <a:tc>
                  <a:txBody>
                    <a:bodyPr/>
                    <a:lstStyle/>
                    <a:p>
                      <a:pPr algn="r" fontAlgn="b"/>
                      <a:r>
                        <a:rPr lang="nl-NL" sz="1000" b="0" i="0" u="none" strike="noStrike" dirty="0">
                          <a:solidFill>
                            <a:srgbClr val="000000"/>
                          </a:solidFill>
                          <a:effectLst/>
                          <a:latin typeface="Calibri" panose="020F0502020204030204" pitchFamily="34" charset="0"/>
                        </a:rPr>
                        <a:t>659</a:t>
                      </a:r>
                    </a:p>
                  </a:txBody>
                  <a:tcPr marL="9525" marR="9525" marT="9525" marB="0" anchor="b"/>
                </a:tc>
                <a:extLst>
                  <a:ext uri="{0D108BD9-81ED-4DB2-BD59-A6C34878D82A}">
                    <a16:rowId xmlns:a16="http://schemas.microsoft.com/office/drawing/2014/main" val="2258074264"/>
                  </a:ext>
                </a:extLst>
              </a:tr>
              <a:tr h="227676">
                <a:tc>
                  <a:txBody>
                    <a:bodyPr/>
                    <a:lstStyle/>
                    <a:p>
                      <a:pPr algn="l" fontAlgn="b"/>
                      <a:r>
                        <a:rPr lang="nl-NL" sz="1000" b="0" i="0" u="none" strike="noStrike" dirty="0">
                          <a:effectLst/>
                          <a:latin typeface="Calibri" panose="020F0502020204030204" pitchFamily="34" charset="0"/>
                          <a:cs typeface="Calibri" panose="020F0502020204030204" pitchFamily="34" charset="0"/>
                        </a:rPr>
                        <a:t>Verkopen</a:t>
                      </a:r>
                    </a:p>
                  </a:txBody>
                  <a:tcPr marL="7620" marR="7620" marT="7620" marB="0" anchor="ctr"/>
                </a:tc>
                <a:tc>
                  <a:txBody>
                    <a:bodyPr/>
                    <a:lstStyle/>
                    <a:p>
                      <a:pPr algn="r" fontAlgn="b"/>
                      <a:r>
                        <a:rPr lang="nl-NL" sz="1000" b="0" i="0" u="none" strike="noStrike" dirty="0">
                          <a:solidFill>
                            <a:srgbClr val="000000"/>
                          </a:solidFill>
                          <a:effectLst/>
                          <a:latin typeface="Calibri" panose="020F0502020204030204" pitchFamily="34" charset="0"/>
                        </a:rPr>
                        <a:t>642</a:t>
                      </a:r>
                    </a:p>
                  </a:txBody>
                  <a:tcPr marL="9525" marR="9525" marT="9525" marB="0" anchor="b"/>
                </a:tc>
                <a:tc>
                  <a:txBody>
                    <a:bodyPr/>
                    <a:lstStyle/>
                    <a:p>
                      <a:pPr algn="r" fontAlgn="b"/>
                      <a:r>
                        <a:rPr lang="nl-NL" sz="1000" b="0" i="0" u="none" strike="noStrike" dirty="0">
                          <a:solidFill>
                            <a:srgbClr val="000000"/>
                          </a:solidFill>
                          <a:effectLst/>
                          <a:latin typeface="Calibri" panose="020F0502020204030204" pitchFamily="34" charset="0"/>
                        </a:rPr>
                        <a:t>497</a:t>
                      </a:r>
                    </a:p>
                  </a:txBody>
                  <a:tcPr marL="9525" marR="9525" marT="9525" marB="0" anchor="b"/>
                </a:tc>
                <a:extLst>
                  <a:ext uri="{0D108BD9-81ED-4DB2-BD59-A6C34878D82A}">
                    <a16:rowId xmlns:a16="http://schemas.microsoft.com/office/drawing/2014/main" val="4095555825"/>
                  </a:ext>
                </a:extLst>
              </a:tr>
              <a:tr h="227676">
                <a:tc>
                  <a:txBody>
                    <a:bodyPr/>
                    <a:lstStyle/>
                    <a:p>
                      <a:pPr algn="l" fontAlgn="b"/>
                      <a:r>
                        <a:rPr lang="nl-NL" sz="1000" b="0" i="0" u="none" strike="noStrike" dirty="0">
                          <a:effectLst/>
                          <a:latin typeface="Calibri" panose="020F0502020204030204" pitchFamily="34" charset="0"/>
                          <a:cs typeface="Calibri" panose="020F0502020204030204" pitchFamily="34" charset="0"/>
                        </a:rPr>
                        <a:t>Vervoeren</a:t>
                      </a:r>
                    </a:p>
                  </a:txBody>
                  <a:tcPr marL="7620" marR="7620" marT="7620" marB="0" anchor="ctr"/>
                </a:tc>
                <a:tc>
                  <a:txBody>
                    <a:bodyPr/>
                    <a:lstStyle/>
                    <a:p>
                      <a:pPr algn="r" fontAlgn="b"/>
                      <a:r>
                        <a:rPr lang="nl-NL" sz="1000" b="0" i="0" u="none" strike="noStrike" dirty="0">
                          <a:solidFill>
                            <a:srgbClr val="000000"/>
                          </a:solidFill>
                          <a:effectLst/>
                          <a:latin typeface="Calibri" panose="020F0502020204030204" pitchFamily="34" charset="0"/>
                        </a:rPr>
                        <a:t>398</a:t>
                      </a:r>
                    </a:p>
                  </a:txBody>
                  <a:tcPr marL="9525" marR="9525" marT="9525" marB="0" anchor="b"/>
                </a:tc>
                <a:tc>
                  <a:txBody>
                    <a:bodyPr/>
                    <a:lstStyle/>
                    <a:p>
                      <a:pPr algn="r" fontAlgn="b"/>
                      <a:r>
                        <a:rPr lang="nl-NL" sz="1000" b="0" i="0" u="none" strike="noStrike" dirty="0">
                          <a:solidFill>
                            <a:srgbClr val="000000"/>
                          </a:solidFill>
                          <a:effectLst/>
                          <a:latin typeface="Calibri" panose="020F0502020204030204" pitchFamily="34" charset="0"/>
                        </a:rPr>
                        <a:t>314</a:t>
                      </a:r>
                    </a:p>
                  </a:txBody>
                  <a:tcPr marL="9525" marR="9525" marT="9525" marB="0" anchor="b"/>
                </a:tc>
                <a:extLst>
                  <a:ext uri="{0D108BD9-81ED-4DB2-BD59-A6C34878D82A}">
                    <a16:rowId xmlns:a16="http://schemas.microsoft.com/office/drawing/2014/main" val="1827357089"/>
                  </a:ext>
                </a:extLst>
              </a:tr>
            </a:tbl>
          </a:graphicData>
        </a:graphic>
      </p:graphicFrame>
      <p:sp>
        <p:nvSpPr>
          <p:cNvPr id="9" name="Tekstvak 8">
            <a:extLst>
              <a:ext uri="{FF2B5EF4-FFF2-40B4-BE49-F238E27FC236}">
                <a16:creationId xmlns:a16="http://schemas.microsoft.com/office/drawing/2014/main" id="{097E5ED1-6E61-4B0B-9DB6-73B52BF3C9E0}"/>
              </a:ext>
            </a:extLst>
          </p:cNvPr>
          <p:cNvSpPr txBox="1"/>
          <p:nvPr/>
        </p:nvSpPr>
        <p:spPr>
          <a:xfrm>
            <a:off x="4967552" y="3767198"/>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Hallo Werk en HaaglandenInZicht.nl, </a:t>
            </a:r>
            <a:r>
              <a:rPr lang="nl-NL" sz="800" dirty="0">
                <a:latin typeface="Calibri" panose="020F0502020204030204" pitchFamily="34" charset="0"/>
                <a:ea typeface="Calibri" panose="020F0502020204030204" pitchFamily="34" charset="0"/>
                <a:cs typeface="Times New Roman" panose="02020603050405020304" pitchFamily="18" charset="0"/>
              </a:rPr>
              <a:t>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553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97352" y="-8113"/>
            <a:ext cx="7704000" cy="816260"/>
          </a:xfrm>
          <a:prstGeom prst="rect">
            <a:avLst/>
          </a:prstGeom>
        </p:spPr>
        <p:txBody>
          <a:bodyPr anchor="ctr">
            <a:normAutofit/>
          </a:bodyPr>
          <a:lstStyle/>
          <a:p>
            <a:pPr>
              <a:lnSpc>
                <a:spcPct val="90000"/>
              </a:lnSpc>
            </a:pPr>
            <a:r>
              <a:rPr lang="nl-NL" sz="3000"/>
              <a:t>Beschikbare vacatures voor werksoorten</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a:solidFill>
                  <a:prstClr val="black">
                    <a:tint val="75000"/>
                  </a:prstClr>
                </a:solidFill>
              </a:rPr>
              <a:t>Arbeidsmarktanalyse Haaglanden en Den Haag</a:t>
            </a:r>
          </a:p>
        </p:txBody>
      </p:sp>
      <p:sp>
        <p:nvSpPr>
          <p:cNvPr id="11" name="Tekstvak 10">
            <a:extLst>
              <a:ext uri="{FF2B5EF4-FFF2-40B4-BE49-F238E27FC236}">
                <a16:creationId xmlns:a16="http://schemas.microsoft.com/office/drawing/2014/main" id="{205B655E-A396-44A4-B038-88234C40891F}"/>
              </a:ext>
            </a:extLst>
          </p:cNvPr>
          <p:cNvSpPr txBox="1"/>
          <p:nvPr/>
        </p:nvSpPr>
        <p:spPr>
          <a:xfrm>
            <a:off x="320760" y="913230"/>
            <a:ext cx="3253016" cy="2308324"/>
          </a:xfrm>
          <a:prstGeom prst="rect">
            <a:avLst/>
          </a:prstGeom>
          <a:noFill/>
        </p:spPr>
        <p:txBody>
          <a:bodyPr wrap="square">
            <a:spAutoFit/>
          </a:bodyPr>
          <a:lstStyle/>
          <a:p>
            <a:r>
              <a:rPr lang="nl-NL" sz="1200" dirty="0">
                <a:latin typeface="Calibri" panose="020F0502020204030204" pitchFamily="34" charset="0"/>
                <a:cs typeface="Calibri" panose="020F0502020204030204" pitchFamily="34" charset="0"/>
              </a:rPr>
              <a:t>Op basis van de werksoorten zijn de meest gevraagde (top 5) beroepen per werksoort in kaart gebracht en in de grafiek hiernaast weergegeven.</a:t>
            </a:r>
          </a:p>
          <a:p>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rPr>
              <a:t>Door de coronamaatregelen zijn beroepen zoals medewerker bediening en gastvrouw en gastheer sterk teruggevallen. Dit zijn beroepen die weer zullen toenemen als de horeca weer open gaat. Hierop kan worden geanticipeerd door hiervoor kandidaten uit het profiel Helpen en Verkopen te selecteren. </a:t>
            </a:r>
          </a:p>
        </p:txBody>
      </p:sp>
      <p:sp>
        <p:nvSpPr>
          <p:cNvPr id="10" name="Tekstvak 9">
            <a:extLst>
              <a:ext uri="{FF2B5EF4-FFF2-40B4-BE49-F238E27FC236}">
                <a16:creationId xmlns:a16="http://schemas.microsoft.com/office/drawing/2014/main" id="{BADAF078-BF1D-4716-BD75-E71CBF1BA605}"/>
              </a:ext>
            </a:extLst>
          </p:cNvPr>
          <p:cNvSpPr txBox="1"/>
          <p:nvPr/>
        </p:nvSpPr>
        <p:spPr>
          <a:xfrm>
            <a:off x="5111552" y="3942034"/>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Hallo Werk en HaaglandenInZicht.nl, </a:t>
            </a:r>
            <a:r>
              <a:rPr lang="nl-NL" sz="800" dirty="0">
                <a:latin typeface="Calibri" panose="020F0502020204030204" pitchFamily="34" charset="0"/>
                <a:ea typeface="Calibri" panose="020F0502020204030204" pitchFamily="34" charset="0"/>
                <a:cs typeface="Times New Roman" panose="02020603050405020304" pitchFamily="18" charset="0"/>
              </a:rPr>
              <a:t>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Afbeelding 5">
            <a:extLst>
              <a:ext uri="{FF2B5EF4-FFF2-40B4-BE49-F238E27FC236}">
                <a16:creationId xmlns:a16="http://schemas.microsoft.com/office/drawing/2014/main" id="{DBC0B44B-6350-4977-80EB-7C61096FC468}"/>
              </a:ext>
            </a:extLst>
          </p:cNvPr>
          <p:cNvPicPr>
            <a:picLocks noChangeAspect="1"/>
          </p:cNvPicPr>
          <p:nvPr/>
        </p:nvPicPr>
        <p:blipFill>
          <a:blip r:embed="rId3"/>
          <a:stretch>
            <a:fillRect/>
          </a:stretch>
        </p:blipFill>
        <p:spPr>
          <a:xfrm>
            <a:off x="3590692" y="844311"/>
            <a:ext cx="5458365" cy="3061559"/>
          </a:xfrm>
          <a:prstGeom prst="rect">
            <a:avLst/>
          </a:prstGeom>
        </p:spPr>
      </p:pic>
      <p:graphicFrame>
        <p:nvGraphicFramePr>
          <p:cNvPr id="12" name="Tabel 11">
            <a:extLst>
              <a:ext uri="{FF2B5EF4-FFF2-40B4-BE49-F238E27FC236}">
                <a16:creationId xmlns:a16="http://schemas.microsoft.com/office/drawing/2014/main" id="{25BD78F5-D53A-4B6A-82E4-133DA718B1A7}"/>
              </a:ext>
            </a:extLst>
          </p:cNvPr>
          <p:cNvGraphicFramePr>
            <a:graphicFrameLocks noGrp="1"/>
          </p:cNvGraphicFramePr>
          <p:nvPr>
            <p:extLst>
              <p:ext uri="{D42A27DB-BD31-4B8C-83A1-F6EECF244321}">
                <p14:modId xmlns:p14="http://schemas.microsoft.com/office/powerpoint/2010/main" val="2180136871"/>
              </p:ext>
            </p:extLst>
          </p:nvPr>
        </p:nvGraphicFramePr>
        <p:xfrm>
          <a:off x="225776" y="3357502"/>
          <a:ext cx="3348000" cy="147600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val="1326726895"/>
                    </a:ext>
                  </a:extLst>
                </a:gridCol>
                <a:gridCol w="1224000">
                  <a:extLst>
                    <a:ext uri="{9D8B030D-6E8A-4147-A177-3AD203B41FA5}">
                      <a16:colId xmlns:a16="http://schemas.microsoft.com/office/drawing/2014/main" val="1227178466"/>
                    </a:ext>
                  </a:extLst>
                </a:gridCol>
                <a:gridCol w="1224000">
                  <a:extLst>
                    <a:ext uri="{9D8B030D-6E8A-4147-A177-3AD203B41FA5}">
                      <a16:colId xmlns:a16="http://schemas.microsoft.com/office/drawing/2014/main" val="930378207"/>
                    </a:ext>
                  </a:extLst>
                </a:gridCol>
              </a:tblGrid>
              <a:tr h="396000">
                <a:tc>
                  <a:txBody>
                    <a:bodyPr/>
                    <a:lstStyle/>
                    <a:p>
                      <a:pPr algn="l" fontAlgn="b"/>
                      <a:r>
                        <a:rPr lang="nl-NL" sz="1000" b="1" i="0" u="none" strike="noStrike" dirty="0">
                          <a:effectLst/>
                          <a:latin typeface="Calibri" panose="020F0502020204030204" pitchFamily="34" charset="0"/>
                          <a:cs typeface="Calibri" panose="020F0502020204030204" pitchFamily="34" charset="0"/>
                        </a:rPr>
                        <a:t>Werksoort</a:t>
                      </a:r>
                    </a:p>
                  </a:txBody>
                  <a:tcPr marL="7620" marR="7620" marT="7620" marB="0" anchor="ctr">
                    <a:solidFill>
                      <a:srgbClr val="D92B85"/>
                    </a:solidFill>
                  </a:tcPr>
                </a:tc>
                <a:tc>
                  <a:txBody>
                    <a:bodyPr/>
                    <a:lstStyle/>
                    <a:p>
                      <a:pPr algn="ctr" fontAlgn="b"/>
                      <a:r>
                        <a:rPr lang="nl-NL" sz="1000" b="1" i="0" u="none" strike="noStrike" dirty="0">
                          <a:effectLst/>
                          <a:latin typeface="Calibri" panose="020F0502020204030204" pitchFamily="34" charset="0"/>
                          <a:cs typeface="Calibri" panose="020F0502020204030204" pitchFamily="34" charset="0"/>
                        </a:rPr>
                        <a:t>Aantal vacatures Haaglanden Q4-2022</a:t>
                      </a:r>
                    </a:p>
                  </a:txBody>
                  <a:tcPr marL="7620" marR="7620" marT="7620" marB="0" anchor="ctr">
                    <a:solidFill>
                      <a:srgbClr val="D92B85"/>
                    </a:solidFill>
                  </a:tcPr>
                </a:tc>
                <a:tc>
                  <a:txBody>
                    <a:bodyPr/>
                    <a:lstStyle/>
                    <a:p>
                      <a:pPr algn="ctr" fontAlgn="b"/>
                      <a:r>
                        <a:rPr lang="nl-NL" sz="1000" b="1" i="0" u="none" strike="noStrike" dirty="0">
                          <a:effectLst/>
                          <a:latin typeface="Calibri" panose="020F0502020204030204" pitchFamily="34" charset="0"/>
                          <a:cs typeface="Calibri" panose="020F0502020204030204" pitchFamily="34" charset="0"/>
                        </a:rPr>
                        <a:t>Aantal vacatures </a:t>
                      </a:r>
                      <a:br>
                        <a:rPr lang="nl-NL" sz="1000" b="1" i="0" u="none" strike="noStrike" dirty="0">
                          <a:effectLst/>
                          <a:latin typeface="Calibri" panose="020F0502020204030204" pitchFamily="34" charset="0"/>
                          <a:cs typeface="Calibri" panose="020F0502020204030204" pitchFamily="34" charset="0"/>
                        </a:rPr>
                      </a:br>
                      <a:r>
                        <a:rPr lang="nl-NL" sz="1000" b="1" i="0" u="none" strike="noStrike" dirty="0">
                          <a:effectLst/>
                          <a:latin typeface="Calibri" panose="020F0502020204030204" pitchFamily="34" charset="0"/>
                          <a:cs typeface="Calibri" panose="020F0502020204030204" pitchFamily="34" charset="0"/>
                        </a:rPr>
                        <a:t>Den Haag Q4-2022</a:t>
                      </a:r>
                    </a:p>
                  </a:txBody>
                  <a:tcPr marL="7620" marR="7620" marT="7620" marB="0" anchor="ctr">
                    <a:solidFill>
                      <a:srgbClr val="D92B85"/>
                    </a:solidFill>
                  </a:tcPr>
                </a:tc>
                <a:extLst>
                  <a:ext uri="{0D108BD9-81ED-4DB2-BD59-A6C34878D82A}">
                    <a16:rowId xmlns:a16="http://schemas.microsoft.com/office/drawing/2014/main" val="2576594220"/>
                  </a:ext>
                </a:extLst>
              </a:tr>
              <a:tr h="216000">
                <a:tc>
                  <a:txBody>
                    <a:bodyPr/>
                    <a:lstStyle/>
                    <a:p>
                      <a:pPr algn="l" fontAlgn="b"/>
                      <a:r>
                        <a:rPr lang="nl-NL" sz="1000" b="0" i="0" u="none" strike="noStrike" dirty="0">
                          <a:effectLst/>
                          <a:latin typeface="Calibri" panose="020F0502020204030204" pitchFamily="34" charset="0"/>
                          <a:cs typeface="Calibri" panose="020F0502020204030204" pitchFamily="34" charset="0"/>
                        </a:rPr>
                        <a:t>Aanpakken</a:t>
                      </a:r>
                    </a:p>
                  </a:txBody>
                  <a:tcPr marL="7620" marR="7620" marT="7620" marB="0" anchor="ctr"/>
                </a:tc>
                <a:tc>
                  <a:txBody>
                    <a:bodyPr/>
                    <a:lstStyle/>
                    <a:p>
                      <a:pPr algn="r" fontAlgn="b"/>
                      <a:r>
                        <a:rPr lang="nl-NL" sz="1000" b="0" i="0" u="none" strike="noStrike" dirty="0">
                          <a:effectLst/>
                          <a:latin typeface="Arial" panose="020B0604020202020204" pitchFamily="34" charset="0"/>
                        </a:rPr>
                        <a:t>1.551</a:t>
                      </a:r>
                    </a:p>
                  </a:txBody>
                  <a:tcPr marL="9525" marR="180000" marT="9525" marB="0" anchor="b"/>
                </a:tc>
                <a:tc>
                  <a:txBody>
                    <a:bodyPr/>
                    <a:lstStyle/>
                    <a:p>
                      <a:pPr algn="r" fontAlgn="b"/>
                      <a:r>
                        <a:rPr lang="nl-NL" sz="1000" b="0" i="0" u="none" strike="noStrike">
                          <a:effectLst/>
                          <a:latin typeface="Arial" panose="020B0604020202020204" pitchFamily="34" charset="0"/>
                        </a:rPr>
                        <a:t>535</a:t>
                      </a:r>
                    </a:p>
                  </a:txBody>
                  <a:tcPr marL="9525" marR="180000" marT="9525" marB="0" anchor="b"/>
                </a:tc>
                <a:extLst>
                  <a:ext uri="{0D108BD9-81ED-4DB2-BD59-A6C34878D82A}">
                    <a16:rowId xmlns:a16="http://schemas.microsoft.com/office/drawing/2014/main" val="144208701"/>
                  </a:ext>
                </a:extLst>
              </a:tr>
              <a:tr h="216000">
                <a:tc>
                  <a:txBody>
                    <a:bodyPr/>
                    <a:lstStyle/>
                    <a:p>
                      <a:pPr algn="l" fontAlgn="b"/>
                      <a:r>
                        <a:rPr lang="nl-NL" sz="1000" b="0" i="0" u="none" strike="noStrike" dirty="0">
                          <a:effectLst/>
                          <a:latin typeface="Calibri" panose="020F0502020204030204" pitchFamily="34" charset="0"/>
                          <a:cs typeface="Calibri" panose="020F0502020204030204" pitchFamily="34" charset="0"/>
                        </a:rPr>
                        <a:t>Helpen</a:t>
                      </a:r>
                    </a:p>
                  </a:txBody>
                  <a:tcPr marL="7620" marR="7620" marT="7620" marB="0" anchor="ctr"/>
                </a:tc>
                <a:tc>
                  <a:txBody>
                    <a:bodyPr/>
                    <a:lstStyle/>
                    <a:p>
                      <a:pPr algn="r" fontAlgn="b"/>
                      <a:r>
                        <a:rPr lang="nl-NL" sz="1000" b="0" i="0" u="none" strike="noStrike" dirty="0">
                          <a:effectLst/>
                          <a:latin typeface="Arial" panose="020B0604020202020204" pitchFamily="34" charset="0"/>
                        </a:rPr>
                        <a:t>3.099</a:t>
                      </a:r>
                    </a:p>
                  </a:txBody>
                  <a:tcPr marL="9525" marR="180000" marT="9525" marB="0" anchor="b"/>
                </a:tc>
                <a:tc>
                  <a:txBody>
                    <a:bodyPr/>
                    <a:lstStyle/>
                    <a:p>
                      <a:pPr algn="r" fontAlgn="b"/>
                      <a:r>
                        <a:rPr lang="nl-NL" sz="1000" b="0" i="0" u="none" strike="noStrike" dirty="0">
                          <a:effectLst/>
                          <a:latin typeface="Arial" panose="020B0604020202020204" pitchFamily="34" charset="0"/>
                        </a:rPr>
                        <a:t>1.966</a:t>
                      </a:r>
                    </a:p>
                  </a:txBody>
                  <a:tcPr marL="9525" marR="180000" marT="9525" marB="0" anchor="b"/>
                </a:tc>
                <a:extLst>
                  <a:ext uri="{0D108BD9-81ED-4DB2-BD59-A6C34878D82A}">
                    <a16:rowId xmlns:a16="http://schemas.microsoft.com/office/drawing/2014/main" val="2518822605"/>
                  </a:ext>
                </a:extLst>
              </a:tr>
              <a:tr h="216000">
                <a:tc>
                  <a:txBody>
                    <a:bodyPr/>
                    <a:lstStyle/>
                    <a:p>
                      <a:pPr algn="l" fontAlgn="b"/>
                      <a:r>
                        <a:rPr lang="nl-NL" sz="1000" b="0" i="0" u="none" strike="noStrike" dirty="0">
                          <a:effectLst/>
                          <a:latin typeface="Calibri" panose="020F0502020204030204" pitchFamily="34" charset="0"/>
                          <a:cs typeface="Calibri" panose="020F0502020204030204" pitchFamily="34" charset="0"/>
                        </a:rPr>
                        <a:t>Maken</a:t>
                      </a:r>
                    </a:p>
                  </a:txBody>
                  <a:tcPr marL="7620" marR="7620" marT="7620" marB="0" anchor="ctr"/>
                </a:tc>
                <a:tc>
                  <a:txBody>
                    <a:bodyPr/>
                    <a:lstStyle/>
                    <a:p>
                      <a:pPr algn="r" fontAlgn="b"/>
                      <a:r>
                        <a:rPr lang="nl-NL" sz="1000" b="0" i="0" u="none" strike="noStrike" dirty="0">
                          <a:effectLst/>
                          <a:latin typeface="Arial" panose="020B0604020202020204" pitchFamily="34" charset="0"/>
                        </a:rPr>
                        <a:t>948</a:t>
                      </a:r>
                    </a:p>
                  </a:txBody>
                  <a:tcPr marL="9525" marR="180000" marT="9525" marB="0" anchor="b"/>
                </a:tc>
                <a:tc>
                  <a:txBody>
                    <a:bodyPr/>
                    <a:lstStyle/>
                    <a:p>
                      <a:pPr algn="r" fontAlgn="b"/>
                      <a:r>
                        <a:rPr lang="nl-NL" sz="1000" b="0" i="0" u="none" strike="noStrike" dirty="0">
                          <a:effectLst/>
                          <a:latin typeface="Arial" panose="020B0604020202020204" pitchFamily="34" charset="0"/>
                        </a:rPr>
                        <a:t>445</a:t>
                      </a:r>
                    </a:p>
                  </a:txBody>
                  <a:tcPr marL="9525" marR="180000" marT="9525" marB="0" anchor="b"/>
                </a:tc>
                <a:extLst>
                  <a:ext uri="{0D108BD9-81ED-4DB2-BD59-A6C34878D82A}">
                    <a16:rowId xmlns:a16="http://schemas.microsoft.com/office/drawing/2014/main" val="2258074264"/>
                  </a:ext>
                </a:extLst>
              </a:tr>
              <a:tr h="216000">
                <a:tc>
                  <a:txBody>
                    <a:bodyPr/>
                    <a:lstStyle/>
                    <a:p>
                      <a:pPr algn="l" fontAlgn="b"/>
                      <a:r>
                        <a:rPr lang="nl-NL" sz="1000" b="0" i="0" u="none" strike="noStrike" dirty="0">
                          <a:effectLst/>
                          <a:latin typeface="Calibri" panose="020F0502020204030204" pitchFamily="34" charset="0"/>
                          <a:cs typeface="Calibri" panose="020F0502020204030204" pitchFamily="34" charset="0"/>
                        </a:rPr>
                        <a:t>Verkopen</a:t>
                      </a:r>
                    </a:p>
                  </a:txBody>
                  <a:tcPr marL="7620" marR="7620" marT="7620" marB="0" anchor="ctr"/>
                </a:tc>
                <a:tc>
                  <a:txBody>
                    <a:bodyPr/>
                    <a:lstStyle/>
                    <a:p>
                      <a:pPr algn="r" fontAlgn="b"/>
                      <a:r>
                        <a:rPr lang="nl-NL" sz="1000" b="0" i="0" u="none" strike="noStrike" dirty="0">
                          <a:effectLst/>
                          <a:latin typeface="Arial" panose="020B0604020202020204" pitchFamily="34" charset="0"/>
                        </a:rPr>
                        <a:t>3.134</a:t>
                      </a:r>
                    </a:p>
                  </a:txBody>
                  <a:tcPr marL="9525" marR="180000" marT="9525" marB="0" anchor="b"/>
                </a:tc>
                <a:tc>
                  <a:txBody>
                    <a:bodyPr/>
                    <a:lstStyle/>
                    <a:p>
                      <a:pPr algn="r" fontAlgn="b"/>
                      <a:r>
                        <a:rPr lang="nl-NL" sz="1000" b="0" i="0" u="none" strike="noStrike" dirty="0">
                          <a:effectLst/>
                          <a:latin typeface="Arial" panose="020B0604020202020204" pitchFamily="34" charset="0"/>
                        </a:rPr>
                        <a:t>1.719</a:t>
                      </a:r>
                    </a:p>
                  </a:txBody>
                  <a:tcPr marL="9525" marR="180000" marT="9525" marB="0" anchor="b"/>
                </a:tc>
                <a:extLst>
                  <a:ext uri="{0D108BD9-81ED-4DB2-BD59-A6C34878D82A}">
                    <a16:rowId xmlns:a16="http://schemas.microsoft.com/office/drawing/2014/main" val="4095555825"/>
                  </a:ext>
                </a:extLst>
              </a:tr>
              <a:tr h="216000">
                <a:tc>
                  <a:txBody>
                    <a:bodyPr/>
                    <a:lstStyle/>
                    <a:p>
                      <a:pPr algn="l" fontAlgn="b"/>
                      <a:r>
                        <a:rPr lang="nl-NL" sz="1000" b="0" i="0" u="none" strike="noStrike" dirty="0">
                          <a:effectLst/>
                          <a:latin typeface="Calibri" panose="020F0502020204030204" pitchFamily="34" charset="0"/>
                          <a:cs typeface="Calibri" panose="020F0502020204030204" pitchFamily="34" charset="0"/>
                        </a:rPr>
                        <a:t>Vervoeren</a:t>
                      </a:r>
                    </a:p>
                  </a:txBody>
                  <a:tcPr marL="7620" marR="7620" marT="7620" marB="0" anchor="ctr"/>
                </a:tc>
                <a:tc>
                  <a:txBody>
                    <a:bodyPr/>
                    <a:lstStyle/>
                    <a:p>
                      <a:pPr algn="r" fontAlgn="b"/>
                      <a:r>
                        <a:rPr lang="nl-NL" sz="1000" b="0" i="0" u="none" strike="noStrike" dirty="0">
                          <a:effectLst/>
                          <a:latin typeface="Arial" panose="020B0604020202020204" pitchFamily="34" charset="0"/>
                        </a:rPr>
                        <a:t>476</a:t>
                      </a:r>
                    </a:p>
                  </a:txBody>
                  <a:tcPr marL="9525" marR="180000" marT="9525" marB="0" anchor="b"/>
                </a:tc>
                <a:tc>
                  <a:txBody>
                    <a:bodyPr/>
                    <a:lstStyle/>
                    <a:p>
                      <a:pPr algn="r" fontAlgn="b"/>
                      <a:r>
                        <a:rPr lang="nl-NL" sz="1000" b="0" i="0" u="none" strike="noStrike" dirty="0">
                          <a:effectLst/>
                          <a:latin typeface="Arial" panose="020B0604020202020204" pitchFamily="34" charset="0"/>
                        </a:rPr>
                        <a:t>181</a:t>
                      </a:r>
                    </a:p>
                  </a:txBody>
                  <a:tcPr marL="9525" marR="180000" marT="9525" marB="0" anchor="b"/>
                </a:tc>
                <a:extLst>
                  <a:ext uri="{0D108BD9-81ED-4DB2-BD59-A6C34878D82A}">
                    <a16:rowId xmlns:a16="http://schemas.microsoft.com/office/drawing/2014/main" val="1827357089"/>
                  </a:ext>
                </a:extLst>
              </a:tr>
            </a:tbl>
          </a:graphicData>
        </a:graphic>
      </p:graphicFrame>
    </p:spTree>
    <p:extLst>
      <p:ext uri="{BB962C8B-B14F-4D97-AF65-F5344CB8AC3E}">
        <p14:creationId xmlns:p14="http://schemas.microsoft.com/office/powerpoint/2010/main" val="1011258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1B7A4B9-3798-4425-8538-8121680CDE46}"/>
              </a:ext>
            </a:extLst>
          </p:cNvPr>
          <p:cNvSpPr>
            <a:spLocks noGrp="1"/>
          </p:cNvSpPr>
          <p:nvPr>
            <p:ph type="title"/>
          </p:nvPr>
        </p:nvSpPr>
        <p:spPr/>
        <p:txBody>
          <a:bodyPr/>
          <a:lstStyle/>
          <a:p>
            <a:r>
              <a:rPr lang="nl-NL" dirty="0"/>
              <a:t>Sectorontwikkelingen</a:t>
            </a:r>
          </a:p>
        </p:txBody>
      </p:sp>
      <p:sp>
        <p:nvSpPr>
          <p:cNvPr id="8" name="Tijdelijke aanduiding voor tekst 7">
            <a:extLst>
              <a:ext uri="{FF2B5EF4-FFF2-40B4-BE49-F238E27FC236}">
                <a16:creationId xmlns:a16="http://schemas.microsoft.com/office/drawing/2014/main" id="{7EAA17E5-1292-4761-87C7-79EDF9C94B17}"/>
              </a:ext>
            </a:extLst>
          </p:cNvPr>
          <p:cNvSpPr>
            <a:spLocks noGrp="1"/>
          </p:cNvSpPr>
          <p:nvPr>
            <p:ph type="body" sz="quarter" idx="10"/>
          </p:nvPr>
        </p:nvSpPr>
        <p:spPr/>
        <p:txBody>
          <a:bodyPr/>
          <a:lstStyle/>
          <a:p>
            <a:r>
              <a:rPr lang="nl-NL"/>
              <a:t>Hoofdstuk 4</a:t>
            </a:r>
          </a:p>
        </p:txBody>
      </p:sp>
    </p:spTree>
    <p:extLst>
      <p:ext uri="{BB962C8B-B14F-4D97-AF65-F5344CB8AC3E}">
        <p14:creationId xmlns:p14="http://schemas.microsoft.com/office/powerpoint/2010/main" val="1244192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075A-47F3-41CF-BF29-A9CF06ABAA0B}"/>
              </a:ext>
            </a:extLst>
          </p:cNvPr>
          <p:cNvSpPr>
            <a:spLocks noGrp="1"/>
          </p:cNvSpPr>
          <p:nvPr>
            <p:ph type="title"/>
          </p:nvPr>
        </p:nvSpPr>
        <p:spPr>
          <a:xfrm>
            <a:off x="421102" y="15902"/>
            <a:ext cx="7704000" cy="684186"/>
          </a:xfrm>
          <a:prstGeom prst="rect">
            <a:avLst/>
          </a:prstGeom>
        </p:spPr>
        <p:txBody>
          <a:bodyPr>
            <a:normAutofit/>
          </a:bodyPr>
          <a:lstStyle/>
          <a:p>
            <a:r>
              <a:rPr lang="nl-NL" dirty="0"/>
              <a:t>Sectorontwikkelingen</a:t>
            </a:r>
          </a:p>
        </p:txBody>
      </p:sp>
      <p:sp>
        <p:nvSpPr>
          <p:cNvPr id="3" name="Tijdelijke aanduiding voor inhoud 2">
            <a:extLst>
              <a:ext uri="{FF2B5EF4-FFF2-40B4-BE49-F238E27FC236}">
                <a16:creationId xmlns:a16="http://schemas.microsoft.com/office/drawing/2014/main" id="{9C47E6C4-141E-495C-AC9A-584A118981E4}"/>
              </a:ext>
            </a:extLst>
          </p:cNvPr>
          <p:cNvSpPr>
            <a:spLocks noGrp="1"/>
          </p:cNvSpPr>
          <p:nvPr>
            <p:ph type="body" sz="quarter" idx="13"/>
          </p:nvPr>
        </p:nvSpPr>
        <p:spPr>
          <a:xfrm>
            <a:off x="395289" y="843558"/>
            <a:ext cx="3448165" cy="3888432"/>
          </a:xfrm>
        </p:spPr>
        <p:txBody>
          <a:bodyPr>
            <a:noAutofit/>
          </a:bodyPr>
          <a:lstStyle/>
          <a:p>
            <a:pPr marL="0" indent="0">
              <a:buNone/>
            </a:pPr>
            <a:r>
              <a:rPr lang="nl-NL" sz="1200" dirty="0"/>
              <a:t>De regio Haaglanden is sterk in de sectoren openbaar bestuur, specialistische zakelijke dienstverlening, detailhandel, landbouw, bosbouw en visserij, onderwijs, zorg, groothandel, verhuur en overige zakelijke dienstverlening, bouwnijverheid, informatie en communicatie en welzijn. </a:t>
            </a:r>
          </a:p>
          <a:p>
            <a:pPr marL="0" indent="0">
              <a:buNone/>
            </a:pPr>
            <a:r>
              <a:rPr lang="nl-NL" sz="1200" dirty="0"/>
              <a:t>Deze sectoren vertegenwoordigen 76% van de werkgelegenheid. De sectoren toerisme en vrije tijd, detailhandel en horeca zijn sterk geraakt door de coronacrisis. </a:t>
            </a:r>
          </a:p>
          <a:p>
            <a:pPr marL="0" indent="0">
              <a:buNone/>
            </a:pPr>
            <a:r>
              <a:rPr lang="nl-NL" sz="1200" dirty="0"/>
              <a:t>Deze sectoren zijn, net als de maakindustrie, gekrompen. Het gaat om een verlies van 100-400 banen per sector.</a:t>
            </a:r>
            <a:endParaRPr lang="nl-NL" sz="800" dirty="0"/>
          </a:p>
        </p:txBody>
      </p:sp>
      <p:sp>
        <p:nvSpPr>
          <p:cNvPr id="4" name="Tijdelijke aanduiding voor datum 3">
            <a:extLst>
              <a:ext uri="{FF2B5EF4-FFF2-40B4-BE49-F238E27FC236}">
                <a16:creationId xmlns:a16="http://schemas.microsoft.com/office/drawing/2014/main" id="{C2516C00-1CCB-4B72-B376-FBB22058BA4B}"/>
              </a:ext>
            </a:extLst>
          </p:cNvPr>
          <p:cNvSpPr>
            <a:spLocks noGrp="1"/>
          </p:cNvSpPr>
          <p:nvPr>
            <p:ph type="dt" sz="half" idx="14"/>
          </p:nvPr>
        </p:nvSpPr>
        <p:spPr/>
        <p:txBody>
          <a:bodyPr/>
          <a:lstStyle/>
          <a:p>
            <a:r>
              <a:rPr lang="nl-NL">
                <a:solidFill>
                  <a:prstClr val="black">
                    <a:tint val="75000"/>
                  </a:prstClr>
                </a:solidFill>
              </a:rPr>
              <a:t>Februari 2022</a:t>
            </a:r>
          </a:p>
        </p:txBody>
      </p:sp>
      <p:sp>
        <p:nvSpPr>
          <p:cNvPr id="5" name="Tijdelijke aanduiding voor voettekst 4">
            <a:extLst>
              <a:ext uri="{FF2B5EF4-FFF2-40B4-BE49-F238E27FC236}">
                <a16:creationId xmlns:a16="http://schemas.microsoft.com/office/drawing/2014/main" id="{B3D2456A-3B71-4F30-A77D-510F5EBB62A4}"/>
              </a:ext>
            </a:extLst>
          </p:cNvPr>
          <p:cNvSpPr>
            <a:spLocks noGrp="1"/>
          </p:cNvSpPr>
          <p:nvPr>
            <p:ph type="ftr" sz="quarter" idx="15"/>
          </p:nvPr>
        </p:nvSpPr>
        <p:spPr/>
        <p:txBody>
          <a:bodyPr/>
          <a:lstStyle/>
          <a:p>
            <a:r>
              <a:rPr lang="nl-NL">
                <a:solidFill>
                  <a:prstClr val="black">
                    <a:tint val="75000"/>
                  </a:prstClr>
                </a:solidFill>
              </a:rPr>
              <a:t>Arbeidsmarktanalyse Haaglanden en Den Haag</a:t>
            </a:r>
          </a:p>
        </p:txBody>
      </p:sp>
      <p:pic>
        <p:nvPicPr>
          <p:cNvPr id="6" name="Afbeelding 5">
            <a:extLst>
              <a:ext uri="{FF2B5EF4-FFF2-40B4-BE49-F238E27FC236}">
                <a16:creationId xmlns:a16="http://schemas.microsoft.com/office/drawing/2014/main" id="{91314F71-E0E2-49F2-9D84-AD6E4009722F}"/>
              </a:ext>
            </a:extLst>
          </p:cNvPr>
          <p:cNvPicPr>
            <a:picLocks noChangeAspect="1"/>
          </p:cNvPicPr>
          <p:nvPr/>
        </p:nvPicPr>
        <p:blipFill>
          <a:blip r:embed="rId3"/>
          <a:stretch>
            <a:fillRect/>
          </a:stretch>
        </p:blipFill>
        <p:spPr>
          <a:xfrm>
            <a:off x="3984701" y="843558"/>
            <a:ext cx="4908473" cy="2994898"/>
          </a:xfrm>
          <a:prstGeom prst="rect">
            <a:avLst/>
          </a:prstGeom>
        </p:spPr>
      </p:pic>
      <p:sp>
        <p:nvSpPr>
          <p:cNvPr id="9" name="Tekstvak 8">
            <a:extLst>
              <a:ext uri="{FF2B5EF4-FFF2-40B4-BE49-F238E27FC236}">
                <a16:creationId xmlns:a16="http://schemas.microsoft.com/office/drawing/2014/main" id="{29CA92F2-F700-41D9-9AD3-09CED129D49C}"/>
              </a:ext>
            </a:extLst>
          </p:cNvPr>
          <p:cNvSpPr txBox="1"/>
          <p:nvPr/>
        </p:nvSpPr>
        <p:spPr>
          <a:xfrm>
            <a:off x="3925398" y="3841461"/>
            <a:ext cx="2717505" cy="21544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Bedrijvenregister Zuid-Holland, november 2021</a:t>
            </a:r>
          </a:p>
        </p:txBody>
      </p:sp>
    </p:spTree>
    <p:extLst>
      <p:ext uri="{BB962C8B-B14F-4D97-AF65-F5344CB8AC3E}">
        <p14:creationId xmlns:p14="http://schemas.microsoft.com/office/powerpoint/2010/main" val="2997199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075A-47F3-41CF-BF29-A9CF06ABAA0B}"/>
              </a:ext>
            </a:extLst>
          </p:cNvPr>
          <p:cNvSpPr>
            <a:spLocks noGrp="1"/>
          </p:cNvSpPr>
          <p:nvPr>
            <p:ph type="title"/>
          </p:nvPr>
        </p:nvSpPr>
        <p:spPr>
          <a:xfrm>
            <a:off x="395288" y="15902"/>
            <a:ext cx="7704000" cy="733128"/>
          </a:xfrm>
          <a:prstGeom prst="rect">
            <a:avLst/>
          </a:prstGeom>
        </p:spPr>
        <p:txBody>
          <a:bodyPr>
            <a:normAutofit/>
          </a:bodyPr>
          <a:lstStyle/>
          <a:p>
            <a:r>
              <a:rPr lang="nl-NL" dirty="0"/>
              <a:t>Vacatureontwikkeling sectoren</a:t>
            </a:r>
          </a:p>
        </p:txBody>
      </p:sp>
      <p:sp>
        <p:nvSpPr>
          <p:cNvPr id="3" name="Tijdelijke aanduiding voor inhoud 2">
            <a:extLst>
              <a:ext uri="{FF2B5EF4-FFF2-40B4-BE49-F238E27FC236}">
                <a16:creationId xmlns:a16="http://schemas.microsoft.com/office/drawing/2014/main" id="{9C47E6C4-141E-495C-AC9A-584A118981E4}"/>
              </a:ext>
            </a:extLst>
          </p:cNvPr>
          <p:cNvSpPr>
            <a:spLocks noGrp="1"/>
          </p:cNvSpPr>
          <p:nvPr>
            <p:ph type="body" sz="quarter" idx="13"/>
          </p:nvPr>
        </p:nvSpPr>
        <p:spPr>
          <a:xfrm>
            <a:off x="395288" y="940742"/>
            <a:ext cx="8100447" cy="3683646"/>
          </a:xfrm>
        </p:spPr>
        <p:txBody>
          <a:bodyPr>
            <a:noAutofit/>
          </a:bodyPr>
          <a:lstStyle/>
          <a:p>
            <a:pPr marL="0" indent="0">
              <a:buNone/>
            </a:pPr>
            <a:r>
              <a:rPr lang="nl-NL" sz="1200" dirty="0"/>
              <a:t>Het aantal vacatures bij directe werkgevers is nagenoeg </a:t>
            </a:r>
            <a:r>
              <a:rPr lang="nl-NL" sz="1200" b="1" dirty="0"/>
              <a:t>gelijk</a:t>
            </a:r>
            <a:r>
              <a:rPr lang="nl-NL" sz="1200" dirty="0"/>
              <a:t> aan het aantal bij intermediairs. In kwartaal 4 van 2021 stijgen de vacatures, ten opzichte van kwartaal 3, in bijna alle sectoren. De sector </a:t>
            </a:r>
            <a:r>
              <a:rPr lang="nl-NL" sz="1200" b="1" dirty="0"/>
              <a:t>ICT</a:t>
            </a:r>
            <a:r>
              <a:rPr lang="nl-NL" sz="1200" dirty="0"/>
              <a:t> daalt licht (-1%) en </a:t>
            </a:r>
            <a:r>
              <a:rPr lang="nl-NL" sz="1200" b="1" dirty="0"/>
              <a:t>landbouw , bosbouw en visserij</a:t>
            </a:r>
            <a:r>
              <a:rPr lang="nl-NL" sz="1200" dirty="0"/>
              <a:t> met (-14%). </a:t>
            </a:r>
          </a:p>
          <a:p>
            <a:pPr marL="0" indent="0">
              <a:buNone/>
            </a:pPr>
            <a:r>
              <a:rPr lang="nl-NL" sz="1200" b="1" dirty="0"/>
              <a:t>Niveau 1-2</a:t>
            </a:r>
          </a:p>
          <a:p>
            <a:r>
              <a:rPr lang="nl-NL" sz="1200" dirty="0"/>
              <a:t>Het aantal vacatures voor opleidingsniveau 1-2 stijgt. Het aantal vacatures stijgt bij </a:t>
            </a:r>
            <a:r>
              <a:rPr lang="nl-NL" sz="1200" b="1" dirty="0"/>
              <a:t>directe werkgevers </a:t>
            </a:r>
            <a:r>
              <a:rPr lang="nl-NL" sz="1200" dirty="0"/>
              <a:t>(3%) en daalt bij </a:t>
            </a:r>
            <a:r>
              <a:rPr lang="nl-NL" sz="1200" b="1" dirty="0"/>
              <a:t>intermediairs</a:t>
            </a:r>
            <a:r>
              <a:rPr lang="nl-NL" sz="1200" dirty="0"/>
              <a:t> (-2%). Dit komt vooral door de ingevoerde coronamaatregelen. De sectoren </a:t>
            </a:r>
            <a:r>
              <a:rPr lang="nl-NL" sz="1200" b="1" dirty="0"/>
              <a:t>detailhandel, horeca, groothandel, zakelijke dienstverlening en welzijn</a:t>
            </a:r>
            <a:r>
              <a:rPr lang="nl-NL" sz="1200" dirty="0"/>
              <a:t> hebben het meeste aantal vacatures voor de kandidaten van Den Haag Werkt.</a:t>
            </a:r>
          </a:p>
          <a:p>
            <a:pPr marL="0" indent="0">
              <a:buNone/>
            </a:pPr>
            <a:r>
              <a:rPr lang="nl-NL" sz="1200" b="1" dirty="0"/>
              <a:t>Niveau 3-4</a:t>
            </a:r>
          </a:p>
          <a:p>
            <a:r>
              <a:rPr lang="nl-NL" sz="1200" dirty="0"/>
              <a:t>De trendlijnen voor het aantal vacatures op niveau 3-4 is bij directe werkgevers </a:t>
            </a:r>
            <a:r>
              <a:rPr lang="nl-NL" sz="1200" b="1" dirty="0"/>
              <a:t>positiever</a:t>
            </a:r>
            <a:r>
              <a:rPr lang="nl-NL" sz="1200" dirty="0"/>
              <a:t> dan bij intermediairs. De laatste weken is het aantal vacatures gegroeid naar het niveau van de intermediairs. In de sectoren chemische-, metaal- en overige industrie, cultuur, sport en recreatie, energie, onderwijs en overige dienstverlening stijgt het aantal vacatures sterk. De meeste vacatures komen voor in de </a:t>
            </a:r>
            <a:r>
              <a:rPr lang="nl-NL" sz="1200" b="1" dirty="0"/>
              <a:t>detailhandel, welzijn, groothandel, horeca, zakelijke dienstverlening, zorg en ICT</a:t>
            </a:r>
            <a:r>
              <a:rPr lang="nl-NL" sz="1200" dirty="0"/>
              <a:t>. </a:t>
            </a:r>
          </a:p>
          <a:p>
            <a:endParaRPr lang="nl-NL" sz="1200" dirty="0"/>
          </a:p>
          <a:p>
            <a:pPr marL="0" indent="0">
              <a:buNone/>
            </a:pPr>
            <a:endParaRPr lang="nl-NL" sz="1200" dirty="0"/>
          </a:p>
          <a:p>
            <a:pPr marL="0" indent="0">
              <a:buNone/>
            </a:pPr>
            <a:endParaRPr lang="nl-NL" sz="1200" dirty="0"/>
          </a:p>
        </p:txBody>
      </p:sp>
      <p:sp>
        <p:nvSpPr>
          <p:cNvPr id="4" name="Tijdelijke aanduiding voor datum 3">
            <a:extLst>
              <a:ext uri="{FF2B5EF4-FFF2-40B4-BE49-F238E27FC236}">
                <a16:creationId xmlns:a16="http://schemas.microsoft.com/office/drawing/2014/main" id="{C2516C00-1CCB-4B72-B376-FBB22058BA4B}"/>
              </a:ext>
            </a:extLst>
          </p:cNvPr>
          <p:cNvSpPr>
            <a:spLocks noGrp="1"/>
          </p:cNvSpPr>
          <p:nvPr>
            <p:ph type="dt" sz="half" idx="14"/>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B3D2456A-3B71-4F30-A77D-510F5EBB62A4}"/>
              </a:ext>
            </a:extLst>
          </p:cNvPr>
          <p:cNvSpPr>
            <a:spLocks noGrp="1"/>
          </p:cNvSpPr>
          <p:nvPr>
            <p:ph type="ftr" sz="quarter" idx="15"/>
          </p:nvPr>
        </p:nvSpPr>
        <p:spPr/>
        <p:txBody>
          <a:bodyPr/>
          <a:lstStyle/>
          <a:p>
            <a:r>
              <a:rPr lang="nl-NL" dirty="0">
                <a:solidFill>
                  <a:prstClr val="black">
                    <a:tint val="75000"/>
                  </a:prstClr>
                </a:solidFill>
              </a:rPr>
              <a:t>Arbeidsmarktanalyse Haaglanden en Den Haag</a:t>
            </a:r>
          </a:p>
        </p:txBody>
      </p:sp>
    </p:spTree>
    <p:extLst>
      <p:ext uri="{BB962C8B-B14F-4D97-AF65-F5344CB8AC3E}">
        <p14:creationId xmlns:p14="http://schemas.microsoft.com/office/powerpoint/2010/main" val="1960428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075A-47F3-41CF-BF29-A9CF06ABAA0B}"/>
              </a:ext>
            </a:extLst>
          </p:cNvPr>
          <p:cNvSpPr>
            <a:spLocks noGrp="1"/>
          </p:cNvSpPr>
          <p:nvPr>
            <p:ph type="title"/>
          </p:nvPr>
        </p:nvSpPr>
        <p:spPr>
          <a:xfrm>
            <a:off x="421102" y="15902"/>
            <a:ext cx="7704000" cy="684186"/>
          </a:xfrm>
          <a:prstGeom prst="rect">
            <a:avLst/>
          </a:prstGeom>
        </p:spPr>
        <p:txBody>
          <a:bodyPr>
            <a:normAutofit/>
          </a:bodyPr>
          <a:lstStyle/>
          <a:p>
            <a:r>
              <a:rPr lang="nl-NL" dirty="0"/>
              <a:t>Sectorontwikkelingen</a:t>
            </a:r>
          </a:p>
        </p:txBody>
      </p:sp>
      <p:sp>
        <p:nvSpPr>
          <p:cNvPr id="3" name="Tijdelijke aanduiding voor inhoud 2">
            <a:extLst>
              <a:ext uri="{FF2B5EF4-FFF2-40B4-BE49-F238E27FC236}">
                <a16:creationId xmlns:a16="http://schemas.microsoft.com/office/drawing/2014/main" id="{9C47E6C4-141E-495C-AC9A-584A118981E4}"/>
              </a:ext>
            </a:extLst>
          </p:cNvPr>
          <p:cNvSpPr>
            <a:spLocks noGrp="1"/>
          </p:cNvSpPr>
          <p:nvPr>
            <p:ph type="body" sz="quarter" idx="13"/>
          </p:nvPr>
        </p:nvSpPr>
        <p:spPr>
          <a:xfrm>
            <a:off x="421102" y="843558"/>
            <a:ext cx="3615639" cy="3888432"/>
          </a:xfrm>
        </p:spPr>
        <p:txBody>
          <a:bodyPr>
            <a:noAutofit/>
          </a:bodyPr>
          <a:lstStyle/>
          <a:p>
            <a:pPr marL="0" indent="0">
              <a:buNone/>
            </a:pPr>
            <a:r>
              <a:rPr lang="nl-NL" sz="1200" dirty="0"/>
              <a:t>Door de jaren heen verandert het opleidingsniveau van de werkenden in sectoren. Dit komt door </a:t>
            </a:r>
            <a:r>
              <a:rPr lang="nl-NL" sz="1200" b="1" dirty="0"/>
              <a:t>automatisering, digitaliseringen en robotisering</a:t>
            </a:r>
            <a:r>
              <a:rPr lang="nl-NL" sz="1200" dirty="0"/>
              <a:t>. De kandidaten van Den Haag Werkt kunnen over het algemeen werken in banen met het opleidingsniveau </a:t>
            </a:r>
            <a:r>
              <a:rPr lang="nl-NL" sz="1200" b="1" dirty="0"/>
              <a:t>laag en hoog</a:t>
            </a:r>
            <a:r>
              <a:rPr lang="nl-NL" sz="1200" dirty="0"/>
              <a:t>. </a:t>
            </a:r>
          </a:p>
          <a:p>
            <a:pPr marL="0" indent="0">
              <a:buNone/>
            </a:pPr>
            <a:r>
              <a:rPr lang="nl-NL" sz="1200" dirty="0"/>
              <a:t>Dit is het minst gedaald in de sectoren: </a:t>
            </a:r>
            <a:r>
              <a:rPr lang="nl-NL" sz="1200" b="1" dirty="0"/>
              <a:t>bouwnijverheid, horeca, verhuur en overige zakelijke dienstverlening en voor niveau midden in vervoer en opslag</a:t>
            </a:r>
            <a:r>
              <a:rPr lang="nl-NL" sz="1200" dirty="0"/>
              <a:t>. </a:t>
            </a:r>
          </a:p>
          <a:p>
            <a:pPr marL="0" indent="0">
              <a:buNone/>
            </a:pPr>
            <a:r>
              <a:rPr lang="nl-NL" sz="1200" dirty="0"/>
              <a:t>In Haaglanden zijn deze niveaus het meest gedaald in de sectoren chemische industrie, cultuur, sport en recreatie, energie, financiële dienstverlening, metaalindustrie en de voedingsmiddelen industrie. </a:t>
            </a:r>
          </a:p>
          <a:p>
            <a:pPr marL="0" indent="0">
              <a:buNone/>
            </a:pPr>
            <a:endParaRPr lang="nl-NL" sz="800" dirty="0">
              <a:highlight>
                <a:srgbClr val="FFFF00"/>
              </a:highlight>
            </a:endParaRPr>
          </a:p>
        </p:txBody>
      </p:sp>
      <p:sp>
        <p:nvSpPr>
          <p:cNvPr id="4" name="Tijdelijke aanduiding voor datum 3">
            <a:extLst>
              <a:ext uri="{FF2B5EF4-FFF2-40B4-BE49-F238E27FC236}">
                <a16:creationId xmlns:a16="http://schemas.microsoft.com/office/drawing/2014/main" id="{C2516C00-1CCB-4B72-B376-FBB22058BA4B}"/>
              </a:ext>
            </a:extLst>
          </p:cNvPr>
          <p:cNvSpPr>
            <a:spLocks noGrp="1"/>
          </p:cNvSpPr>
          <p:nvPr>
            <p:ph type="dt" sz="half" idx="14"/>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B3D2456A-3B71-4F30-A77D-510F5EBB62A4}"/>
              </a:ext>
            </a:extLst>
          </p:cNvPr>
          <p:cNvSpPr>
            <a:spLocks noGrp="1"/>
          </p:cNvSpPr>
          <p:nvPr>
            <p:ph type="ftr" sz="quarter" idx="15"/>
          </p:nvPr>
        </p:nvSpPr>
        <p:spPr/>
        <p:txBody>
          <a:bodyPr/>
          <a:lstStyle/>
          <a:p>
            <a:r>
              <a:rPr lang="nl-NL" dirty="0">
                <a:solidFill>
                  <a:prstClr val="black">
                    <a:tint val="75000"/>
                  </a:prstClr>
                </a:solidFill>
              </a:rPr>
              <a:t>Arbeidsmarktanalyse Haaglanden en Den Haag</a:t>
            </a:r>
          </a:p>
        </p:txBody>
      </p:sp>
      <p:sp>
        <p:nvSpPr>
          <p:cNvPr id="9" name="Tekstvak 8">
            <a:extLst>
              <a:ext uri="{FF2B5EF4-FFF2-40B4-BE49-F238E27FC236}">
                <a16:creationId xmlns:a16="http://schemas.microsoft.com/office/drawing/2014/main" id="{29CA92F2-F700-41D9-9AD3-09CED129D49C}"/>
              </a:ext>
            </a:extLst>
          </p:cNvPr>
          <p:cNvSpPr txBox="1"/>
          <p:nvPr/>
        </p:nvSpPr>
        <p:spPr>
          <a:xfrm>
            <a:off x="4106766" y="3262665"/>
            <a:ext cx="3132659" cy="21544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a:t>
            </a:r>
            <a:r>
              <a:rPr lang="nl-NL" sz="800" dirty="0">
                <a:latin typeface="Calibri" panose="020F0502020204030204" pitchFamily="34" charset="0"/>
                <a:ea typeface="Calibri" panose="020F0502020204030204" pitchFamily="34" charset="0"/>
                <a:cs typeface="Times New Roman" panose="02020603050405020304" pitchFamily="18" charset="0"/>
              </a:rPr>
              <a:t>HaaglandenInZicht.nl en bewerking </a:t>
            </a:r>
            <a:r>
              <a:rPr lang="nl-NL" sz="800" dirty="0">
                <a:effectLst/>
                <a:latin typeface="Calibri" panose="020F0502020204030204" pitchFamily="34" charset="0"/>
                <a:ea typeface="Calibri" panose="020F0502020204030204" pitchFamily="34" charset="0"/>
                <a:cs typeface="Times New Roman" panose="02020603050405020304" pitchFamily="18" charset="0"/>
              </a:rPr>
              <a:t>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pic>
        <p:nvPicPr>
          <p:cNvPr id="10" name="Afbeelding 9">
            <a:extLst>
              <a:ext uri="{FF2B5EF4-FFF2-40B4-BE49-F238E27FC236}">
                <a16:creationId xmlns:a16="http://schemas.microsoft.com/office/drawing/2014/main" id="{3AB20B4D-5CFC-41EB-9356-F6CC79EE0E09}"/>
              </a:ext>
            </a:extLst>
          </p:cNvPr>
          <p:cNvPicPr>
            <a:picLocks noChangeAspect="1"/>
          </p:cNvPicPr>
          <p:nvPr/>
        </p:nvPicPr>
        <p:blipFill>
          <a:blip r:embed="rId3"/>
          <a:stretch>
            <a:fillRect/>
          </a:stretch>
        </p:blipFill>
        <p:spPr>
          <a:xfrm>
            <a:off x="4133386" y="895464"/>
            <a:ext cx="4943708" cy="2367201"/>
          </a:xfrm>
          <a:prstGeom prst="rect">
            <a:avLst/>
          </a:prstGeom>
        </p:spPr>
      </p:pic>
    </p:spTree>
    <p:extLst>
      <p:ext uri="{BB962C8B-B14F-4D97-AF65-F5344CB8AC3E}">
        <p14:creationId xmlns:p14="http://schemas.microsoft.com/office/powerpoint/2010/main" val="2195081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075A-47F3-41CF-BF29-A9CF06ABAA0B}"/>
              </a:ext>
            </a:extLst>
          </p:cNvPr>
          <p:cNvSpPr>
            <a:spLocks noGrp="1"/>
          </p:cNvSpPr>
          <p:nvPr>
            <p:ph type="title"/>
          </p:nvPr>
        </p:nvSpPr>
        <p:spPr>
          <a:xfrm>
            <a:off x="421102" y="15902"/>
            <a:ext cx="7704000" cy="684186"/>
          </a:xfrm>
          <a:prstGeom prst="rect">
            <a:avLst/>
          </a:prstGeom>
        </p:spPr>
        <p:txBody>
          <a:bodyPr>
            <a:normAutofit/>
          </a:bodyPr>
          <a:lstStyle/>
          <a:p>
            <a:r>
              <a:rPr lang="nl-NL" dirty="0"/>
              <a:t>Kansrijke sectoren</a:t>
            </a:r>
          </a:p>
        </p:txBody>
      </p:sp>
      <p:sp>
        <p:nvSpPr>
          <p:cNvPr id="4" name="Tijdelijke aanduiding voor datum 3">
            <a:extLst>
              <a:ext uri="{FF2B5EF4-FFF2-40B4-BE49-F238E27FC236}">
                <a16:creationId xmlns:a16="http://schemas.microsoft.com/office/drawing/2014/main" id="{C2516C00-1CCB-4B72-B376-FBB22058BA4B}"/>
              </a:ext>
            </a:extLst>
          </p:cNvPr>
          <p:cNvSpPr>
            <a:spLocks noGrp="1"/>
          </p:cNvSpPr>
          <p:nvPr>
            <p:ph type="dt" sz="half" idx="14"/>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B3D2456A-3B71-4F30-A77D-510F5EBB62A4}"/>
              </a:ext>
            </a:extLst>
          </p:cNvPr>
          <p:cNvSpPr>
            <a:spLocks noGrp="1"/>
          </p:cNvSpPr>
          <p:nvPr>
            <p:ph type="ftr" sz="quarter" idx="15"/>
          </p:nvPr>
        </p:nvSpPr>
        <p:spPr/>
        <p:txBody>
          <a:bodyPr/>
          <a:lstStyle/>
          <a:p>
            <a:r>
              <a:rPr lang="nl-NL" dirty="0">
                <a:solidFill>
                  <a:prstClr val="black">
                    <a:tint val="75000"/>
                  </a:prstClr>
                </a:solidFill>
              </a:rPr>
              <a:t>Arbeidsmarktanalyse Haaglanden en Den Haag</a:t>
            </a:r>
          </a:p>
        </p:txBody>
      </p:sp>
      <p:sp>
        <p:nvSpPr>
          <p:cNvPr id="10" name="Tekstvak 9">
            <a:extLst>
              <a:ext uri="{FF2B5EF4-FFF2-40B4-BE49-F238E27FC236}">
                <a16:creationId xmlns:a16="http://schemas.microsoft.com/office/drawing/2014/main" id="{70BAF951-5FB3-40F3-99DC-7B80D7540F33}"/>
              </a:ext>
            </a:extLst>
          </p:cNvPr>
          <p:cNvSpPr txBox="1"/>
          <p:nvPr/>
        </p:nvSpPr>
        <p:spPr>
          <a:xfrm>
            <a:off x="5058209" y="4330401"/>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Bewerking 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sp>
        <p:nvSpPr>
          <p:cNvPr id="12" name="Tijdelijke aanduiding voor inhoud 7">
            <a:extLst>
              <a:ext uri="{FF2B5EF4-FFF2-40B4-BE49-F238E27FC236}">
                <a16:creationId xmlns:a16="http://schemas.microsoft.com/office/drawing/2014/main" id="{EA936BA9-10A2-49EF-8E06-BCB7E1BEF56E}"/>
              </a:ext>
            </a:extLst>
          </p:cNvPr>
          <p:cNvSpPr txBox="1">
            <a:spLocks/>
          </p:cNvSpPr>
          <p:nvPr/>
        </p:nvSpPr>
        <p:spPr>
          <a:xfrm>
            <a:off x="421101" y="857650"/>
            <a:ext cx="2520995" cy="4000100"/>
          </a:xfrm>
          <a:prstGeom prst="rect">
            <a:avLst/>
          </a:prstGeom>
        </p:spPr>
        <p:txBody>
          <a:bodyPr vert="horz" lIns="0" tIns="0" rIns="0" bIns="0">
            <a:normAutofit fontScale="92500"/>
          </a:bodyPr>
          <a:lstStyle>
            <a:lvl1pPr marL="180000" indent="-180000" algn="l" defTabSz="457200" rtl="0" eaLnBrk="1" fontAlgn="base" hangingPunct="1">
              <a:lnSpc>
                <a:spcPct val="150000"/>
              </a:lnSpc>
              <a:spcBef>
                <a:spcPts val="0"/>
              </a:spcBef>
              <a:spcAft>
                <a:spcPts val="0"/>
              </a:spcAft>
              <a:buFont typeface="Arial"/>
              <a:buChar char="•"/>
              <a:defRPr sz="1600" kern="1200">
                <a:solidFill>
                  <a:srgbClr val="000000"/>
                </a:solidFill>
                <a:latin typeface="Arial"/>
                <a:ea typeface="ＭＳ Ｐゴシック" charset="0"/>
                <a:cs typeface="Arial"/>
              </a:defRPr>
            </a:lvl1pPr>
            <a:lvl2pPr marL="36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2pPr>
            <a:lvl3pPr marL="54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3pPr>
            <a:lvl4pPr marL="72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4pPr>
            <a:lvl5pPr marL="90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nl-NL" sz="1100" dirty="0">
                <a:solidFill>
                  <a:schemeClr val="tx1"/>
                </a:solidFill>
              </a:rPr>
              <a:t>In de tabel hiernaast zijn diverse indicatoren opgenomen die relevant zijn voor de kandidaten van Den Haag Werkt (DHW) en Hallo Werk. Op basis van de verschillende indicatoren is aangegeven wat kansrijke sectoren kunnen zijn. </a:t>
            </a:r>
          </a:p>
          <a:p>
            <a:pPr marL="0" indent="0">
              <a:lnSpc>
                <a:spcPct val="100000"/>
              </a:lnSpc>
              <a:buFont typeface="Arial"/>
              <a:buNone/>
            </a:pPr>
            <a:endParaRPr lang="nl-NL" sz="1100" dirty="0">
              <a:solidFill>
                <a:schemeClr val="tx1"/>
              </a:solidFill>
            </a:endParaRPr>
          </a:p>
          <a:p>
            <a:pPr marL="0" indent="0">
              <a:lnSpc>
                <a:spcPct val="100000"/>
              </a:lnSpc>
              <a:buFont typeface="Arial"/>
              <a:buNone/>
            </a:pPr>
            <a:r>
              <a:rPr lang="nl-NL" sz="1100" b="1" dirty="0"/>
              <a:t>Aandeel in de werkgelegenheid</a:t>
            </a:r>
            <a:br>
              <a:rPr lang="nl-NL" sz="1100" dirty="0"/>
            </a:br>
            <a:r>
              <a:rPr lang="nl-NL" sz="1100" dirty="0"/>
              <a:t>- per sector is het aandeel werkenden in Haaglanden weergegeven. </a:t>
            </a:r>
          </a:p>
          <a:p>
            <a:pPr marL="0" indent="0">
              <a:lnSpc>
                <a:spcPct val="100000"/>
              </a:lnSpc>
              <a:buFont typeface="Arial"/>
              <a:buNone/>
            </a:pPr>
            <a:r>
              <a:rPr lang="nl-NL" sz="1100" b="1" dirty="0"/>
              <a:t>Aandeel werkenden op niveau doelgroep DHW</a:t>
            </a:r>
          </a:p>
          <a:p>
            <a:pPr marL="0" indent="0">
              <a:lnSpc>
                <a:spcPct val="100000"/>
              </a:lnSpc>
              <a:buFont typeface="Arial"/>
              <a:buNone/>
            </a:pPr>
            <a:r>
              <a:rPr lang="nl-NL" sz="1100" dirty="0"/>
              <a:t>- per sector is aangegeven hoeveel procent van het aantal werkenden op niveau 1-2 en 3-4 werkt.</a:t>
            </a:r>
          </a:p>
          <a:p>
            <a:pPr marL="0" indent="0">
              <a:lnSpc>
                <a:spcPct val="100000"/>
              </a:lnSpc>
              <a:buFont typeface="Arial"/>
              <a:buNone/>
            </a:pPr>
            <a:r>
              <a:rPr lang="nl-NL" sz="1100" b="1" dirty="0"/>
              <a:t>Aandeel vacatures op niveau 1-2 en 3-4</a:t>
            </a:r>
          </a:p>
          <a:p>
            <a:pPr marL="0" indent="0">
              <a:lnSpc>
                <a:spcPct val="100000"/>
              </a:lnSpc>
              <a:buFont typeface="Arial"/>
              <a:buNone/>
            </a:pPr>
            <a:r>
              <a:rPr lang="nl-NL" sz="1100" dirty="0"/>
              <a:t>- het aantal vacatures in Q4-2021 voor het niveau 1-2 en 3-4. </a:t>
            </a:r>
          </a:p>
          <a:p>
            <a:pPr marL="0" indent="0">
              <a:lnSpc>
                <a:spcPct val="100000"/>
              </a:lnSpc>
              <a:buFont typeface="Arial"/>
              <a:buNone/>
            </a:pPr>
            <a:r>
              <a:rPr lang="nl-NL" sz="1100" b="1" dirty="0"/>
              <a:t>Aantal vacatures voor de doelgroep HW</a:t>
            </a:r>
          </a:p>
          <a:p>
            <a:pPr marL="0" indent="0">
              <a:lnSpc>
                <a:spcPct val="100000"/>
              </a:lnSpc>
              <a:buFont typeface="Arial"/>
              <a:buNone/>
            </a:pPr>
            <a:r>
              <a:rPr lang="nl-NL" sz="1100" dirty="0"/>
              <a:t>- aandeel van het totaal aantal vacatures voor de doelgroep HW.</a:t>
            </a:r>
          </a:p>
          <a:p>
            <a:pPr marL="0" indent="0">
              <a:lnSpc>
                <a:spcPct val="100000"/>
              </a:lnSpc>
              <a:buFont typeface="Arial"/>
              <a:buNone/>
            </a:pPr>
            <a:r>
              <a:rPr lang="nl-NL" sz="1100" b="1" dirty="0"/>
              <a:t>Kansen voor werkzoekenden DHW</a:t>
            </a:r>
          </a:p>
          <a:p>
            <a:pPr marL="0" indent="0">
              <a:lnSpc>
                <a:spcPct val="100000"/>
              </a:lnSpc>
              <a:buFont typeface="Arial"/>
              <a:buNone/>
            </a:pPr>
            <a:r>
              <a:rPr lang="nl-NL" sz="1100" dirty="0"/>
              <a:t>- per sector een verwachting van de kansrijke beroepen voor de doelgroep HW. </a:t>
            </a:r>
          </a:p>
        </p:txBody>
      </p:sp>
      <p:pic>
        <p:nvPicPr>
          <p:cNvPr id="14" name="Afbeelding 13">
            <a:extLst>
              <a:ext uri="{FF2B5EF4-FFF2-40B4-BE49-F238E27FC236}">
                <a16:creationId xmlns:a16="http://schemas.microsoft.com/office/drawing/2014/main" id="{D2FC47AB-F191-4364-9D1D-7E71D42CEC17}"/>
              </a:ext>
            </a:extLst>
          </p:cNvPr>
          <p:cNvPicPr>
            <a:picLocks noChangeAspect="1"/>
          </p:cNvPicPr>
          <p:nvPr/>
        </p:nvPicPr>
        <p:blipFill>
          <a:blip r:embed="rId3"/>
          <a:stretch>
            <a:fillRect/>
          </a:stretch>
        </p:blipFill>
        <p:spPr>
          <a:xfrm>
            <a:off x="2907477" y="851255"/>
            <a:ext cx="6125495" cy="3438247"/>
          </a:xfrm>
          <a:prstGeom prst="rect">
            <a:avLst/>
          </a:prstGeom>
        </p:spPr>
      </p:pic>
    </p:spTree>
    <p:extLst>
      <p:ext uri="{BB962C8B-B14F-4D97-AF65-F5344CB8AC3E}">
        <p14:creationId xmlns:p14="http://schemas.microsoft.com/office/powerpoint/2010/main" val="2296792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1B7A4B9-3798-4425-8538-8121680CDE46}"/>
              </a:ext>
            </a:extLst>
          </p:cNvPr>
          <p:cNvSpPr>
            <a:spLocks noGrp="1"/>
          </p:cNvSpPr>
          <p:nvPr>
            <p:ph type="title"/>
          </p:nvPr>
        </p:nvSpPr>
        <p:spPr/>
        <p:txBody>
          <a:bodyPr/>
          <a:lstStyle/>
          <a:p>
            <a:r>
              <a:rPr lang="nl-NL" dirty="0"/>
              <a:t>Kansrijke verbindingen</a:t>
            </a:r>
          </a:p>
        </p:txBody>
      </p:sp>
      <p:sp>
        <p:nvSpPr>
          <p:cNvPr id="4" name="Tijdelijke aanduiding voor tekst 7">
            <a:extLst>
              <a:ext uri="{FF2B5EF4-FFF2-40B4-BE49-F238E27FC236}">
                <a16:creationId xmlns:a16="http://schemas.microsoft.com/office/drawing/2014/main" id="{D550A85A-06B2-4ADB-B28A-57B73A001427}"/>
              </a:ext>
            </a:extLst>
          </p:cNvPr>
          <p:cNvSpPr txBox="1">
            <a:spLocks/>
          </p:cNvSpPr>
          <p:nvPr/>
        </p:nvSpPr>
        <p:spPr>
          <a:xfrm>
            <a:off x="935999" y="3147814"/>
            <a:ext cx="7704000" cy="882000"/>
          </a:xfrm>
          <a:prstGeom prst="rect">
            <a:avLst/>
          </a:prstGeom>
        </p:spPr>
        <p:txBody>
          <a:bodyPr vert="horz" lIns="0" tIns="0" rIns="0" bIns="0"/>
          <a:lstStyle>
            <a:lvl1pPr marL="0" indent="0" algn="l" defTabSz="457200" rtl="0" eaLnBrk="1" fontAlgn="base" hangingPunct="1">
              <a:spcBef>
                <a:spcPct val="20000"/>
              </a:spcBef>
              <a:spcAft>
                <a:spcPct val="0"/>
              </a:spcAft>
              <a:buFont typeface="Arial"/>
              <a:buNone/>
              <a:defRPr sz="3400" kern="1200" baseline="0">
                <a:solidFill>
                  <a:srgbClr val="FFFFFF"/>
                </a:solidFill>
                <a:latin typeface="Arial"/>
                <a:ea typeface="ＭＳ Ｐゴシック" charset="0"/>
                <a:cs typeface="Arial"/>
              </a:defRPr>
            </a:lvl1pPr>
            <a:lvl2pPr marL="457200" indent="0" algn="l" defTabSz="457200" rtl="0" eaLnBrk="1" fontAlgn="base" hangingPunct="1">
              <a:spcBef>
                <a:spcPct val="20000"/>
              </a:spcBef>
              <a:spcAft>
                <a:spcPct val="0"/>
              </a:spcAft>
              <a:buFont typeface="Arial"/>
              <a:buNone/>
              <a:defRPr sz="2800" kern="1200">
                <a:solidFill>
                  <a:srgbClr val="074354"/>
                </a:solidFill>
                <a:latin typeface="Arial"/>
                <a:ea typeface="Arial" charset="0"/>
                <a:cs typeface="Arial"/>
              </a:defRPr>
            </a:lvl2pPr>
            <a:lvl3pPr marL="914400" indent="0" algn="l" defTabSz="457200" rtl="0" eaLnBrk="1" fontAlgn="base" hangingPunct="1">
              <a:spcBef>
                <a:spcPct val="20000"/>
              </a:spcBef>
              <a:spcAft>
                <a:spcPct val="0"/>
              </a:spcAft>
              <a:buFont typeface="Arial"/>
              <a:buNone/>
              <a:defRPr sz="2400" kern="1200">
                <a:solidFill>
                  <a:srgbClr val="074354"/>
                </a:solidFill>
                <a:latin typeface="Arial"/>
                <a:ea typeface="Arial" charset="0"/>
                <a:cs typeface="Arial"/>
              </a:defRPr>
            </a:lvl3pPr>
            <a:lvl4pPr marL="1371600" indent="0" algn="l" defTabSz="457200" rtl="0" eaLnBrk="1" fontAlgn="base" hangingPunct="1">
              <a:spcBef>
                <a:spcPct val="20000"/>
              </a:spcBef>
              <a:spcAft>
                <a:spcPct val="0"/>
              </a:spcAft>
              <a:buFont typeface="Arial"/>
              <a:buNone/>
              <a:defRPr sz="2000" kern="1200">
                <a:solidFill>
                  <a:srgbClr val="074354"/>
                </a:solidFill>
                <a:latin typeface="Arial"/>
                <a:ea typeface="Arial" charset="0"/>
                <a:cs typeface="Arial"/>
              </a:defRPr>
            </a:lvl4pPr>
            <a:lvl5pPr marL="1828800" indent="0" algn="l" defTabSz="457200" rtl="0" eaLnBrk="1" fontAlgn="base" hangingPunct="1">
              <a:spcBef>
                <a:spcPct val="20000"/>
              </a:spcBef>
              <a:spcAft>
                <a:spcPct val="0"/>
              </a:spcAft>
              <a:buFont typeface="Arial"/>
              <a:buNone/>
              <a:defRPr sz="2000" kern="1200">
                <a:solidFill>
                  <a:srgbClr val="074354"/>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Hoofdstuk 5</a:t>
            </a:r>
          </a:p>
        </p:txBody>
      </p:sp>
    </p:spTree>
    <p:extLst>
      <p:ext uri="{BB962C8B-B14F-4D97-AF65-F5344CB8AC3E}">
        <p14:creationId xmlns:p14="http://schemas.microsoft.com/office/powerpoint/2010/main" val="180870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E0B9EC3-CF51-4729-9281-F701D25FE658}"/>
              </a:ext>
            </a:extLst>
          </p:cNvPr>
          <p:cNvSpPr>
            <a:spLocks noGrp="1"/>
          </p:cNvSpPr>
          <p:nvPr>
            <p:ph type="title"/>
          </p:nvPr>
        </p:nvSpPr>
        <p:spPr>
          <a:xfrm>
            <a:off x="412004" y="64150"/>
            <a:ext cx="7704000" cy="816260"/>
          </a:xfrm>
          <a:prstGeom prst="rect">
            <a:avLst/>
          </a:prstGeom>
        </p:spPr>
        <p:txBody>
          <a:bodyPr>
            <a:normAutofit/>
          </a:bodyPr>
          <a:lstStyle/>
          <a:p>
            <a:r>
              <a:rPr lang="nl-NL" dirty="0"/>
              <a:t>Kansrijke beroepen</a:t>
            </a:r>
          </a:p>
        </p:txBody>
      </p:sp>
      <p:sp>
        <p:nvSpPr>
          <p:cNvPr id="8" name="Tijdelijke aanduiding voor inhoud 7">
            <a:extLst>
              <a:ext uri="{FF2B5EF4-FFF2-40B4-BE49-F238E27FC236}">
                <a16:creationId xmlns:a16="http://schemas.microsoft.com/office/drawing/2014/main" id="{272B6EC9-970E-44A6-A272-AC16C3C761F9}"/>
              </a:ext>
            </a:extLst>
          </p:cNvPr>
          <p:cNvSpPr>
            <a:spLocks noGrp="1"/>
          </p:cNvSpPr>
          <p:nvPr>
            <p:ph type="body" sz="quarter" idx="13"/>
          </p:nvPr>
        </p:nvSpPr>
        <p:spPr>
          <a:xfrm>
            <a:off x="395288" y="1054007"/>
            <a:ext cx="8100447" cy="3611638"/>
          </a:xfrm>
        </p:spPr>
        <p:txBody>
          <a:bodyPr>
            <a:normAutofit lnSpcReduction="10000"/>
          </a:bodyPr>
          <a:lstStyle/>
          <a:p>
            <a:pPr marL="0" indent="0">
              <a:buNone/>
            </a:pPr>
            <a:r>
              <a:rPr lang="nl-NL" sz="1400" dirty="0"/>
              <a:t>Het UWV heeft in november 2021 een nieuw overzicht uitgebracht met regionale kansrijke beroepen. Het overzicht met kansrijke beroepen is gebaseerd op cijfers over de afgelopen maanden. Voor dit onderzoek is specifiek gekeken naar de </a:t>
            </a:r>
            <a:r>
              <a:rPr lang="nl-NL" sz="1400" b="1" dirty="0"/>
              <a:t>arbeidsmarktregio Haaglanden</a:t>
            </a:r>
            <a:r>
              <a:rPr lang="nl-NL" sz="1400" dirty="0"/>
              <a:t>. Het ontwikkelen van kandidaten voor kansrijke beroepen is relevant. In de volgende slides zijn de meest gevraagde vaardigheden voor vacatures op het niveau 1-2 en 3-4 weergegeven.</a:t>
            </a:r>
          </a:p>
          <a:p>
            <a:pPr marL="0" indent="0">
              <a:buNone/>
            </a:pPr>
            <a:endParaRPr lang="nl-NL" sz="1400" dirty="0"/>
          </a:p>
          <a:p>
            <a:pPr marL="0" indent="0">
              <a:buNone/>
            </a:pPr>
            <a:r>
              <a:rPr lang="nl-NL" sz="1400" dirty="0"/>
              <a:t>In de tabel op de daaropvolgende slides, is de top-10 van de kansrijke beroepen weergegeven. Dit is opgesplitst naar opleidingsniveau en aansluiting bij de doelgroep van Den Haag Werkt. </a:t>
            </a:r>
          </a:p>
          <a:p>
            <a:pPr marL="0" indent="0">
              <a:buNone/>
            </a:pPr>
            <a:endParaRPr lang="nl-NL" sz="1400" dirty="0"/>
          </a:p>
          <a:p>
            <a:pPr marL="0" indent="0">
              <a:buNone/>
            </a:pPr>
            <a:r>
              <a:rPr lang="nl-NL" sz="1400" dirty="0"/>
              <a:t>Door gebruik te maken van de tabel en de gevraagde vaardigheden, is het mogelijk meer focus aan te brengen voor </a:t>
            </a:r>
            <a:r>
              <a:rPr lang="nl-NL" sz="1400" b="1" dirty="0"/>
              <a:t>‘werk-naar-werk-transities’</a:t>
            </a:r>
            <a:r>
              <a:rPr lang="nl-NL" sz="1400" dirty="0"/>
              <a:t>, </a:t>
            </a:r>
            <a:r>
              <a:rPr lang="nl-NL" sz="1400" b="1" dirty="0"/>
              <a:t>‘opleiding naar werk’</a:t>
            </a:r>
            <a:r>
              <a:rPr lang="nl-NL" sz="1400" dirty="0"/>
              <a:t>, </a:t>
            </a:r>
            <a:r>
              <a:rPr lang="nl-NL" sz="1400" b="1" dirty="0"/>
              <a:t>‘welke vaardigheden worden weer gevraagd’</a:t>
            </a:r>
            <a:r>
              <a:rPr lang="nl-NL" sz="1400" dirty="0"/>
              <a:t> en </a:t>
            </a:r>
            <a:r>
              <a:rPr lang="nl-NL" sz="1400" b="1" dirty="0"/>
              <a:t>‘weer aan het werk’</a:t>
            </a:r>
            <a:r>
              <a:rPr lang="nl-NL" sz="1400" dirty="0"/>
              <a:t>. </a:t>
            </a:r>
          </a:p>
        </p:txBody>
      </p:sp>
      <p:sp>
        <p:nvSpPr>
          <p:cNvPr id="4" name="Tijdelijke aanduiding voor datum 3">
            <a:extLst>
              <a:ext uri="{FF2B5EF4-FFF2-40B4-BE49-F238E27FC236}">
                <a16:creationId xmlns:a16="http://schemas.microsoft.com/office/drawing/2014/main" id="{9023F2D1-D93B-4718-954D-AC6C464C8725}"/>
              </a:ext>
            </a:extLst>
          </p:cNvPr>
          <p:cNvSpPr>
            <a:spLocks noGrp="1"/>
          </p:cNvSpPr>
          <p:nvPr>
            <p:ph type="dt" sz="half" idx="14"/>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2D5FA2F4-8D02-4B05-AB70-96DAFD3B89AA}"/>
              </a:ext>
            </a:extLst>
          </p:cNvPr>
          <p:cNvSpPr>
            <a:spLocks noGrp="1"/>
          </p:cNvSpPr>
          <p:nvPr>
            <p:ph type="ftr" sz="quarter" idx="15"/>
          </p:nvPr>
        </p:nvSpPr>
        <p:spPr/>
        <p:txBody>
          <a:bodyPr/>
          <a:lstStyle/>
          <a:p>
            <a:r>
              <a:rPr lang="nl-NL" dirty="0">
                <a:solidFill>
                  <a:prstClr val="black">
                    <a:tint val="75000"/>
                  </a:prstClr>
                </a:solidFill>
              </a:rPr>
              <a:t>Arbeidsmarktanalyse Haaglanden en Den Haag</a:t>
            </a:r>
          </a:p>
        </p:txBody>
      </p:sp>
      <p:sp>
        <p:nvSpPr>
          <p:cNvPr id="10" name="Tekstvak 9">
            <a:extLst>
              <a:ext uri="{FF2B5EF4-FFF2-40B4-BE49-F238E27FC236}">
                <a16:creationId xmlns:a16="http://schemas.microsoft.com/office/drawing/2014/main" id="{1142EF72-C45B-488F-B5F4-6AA53198470A}"/>
              </a:ext>
            </a:extLst>
          </p:cNvPr>
          <p:cNvSpPr txBox="1"/>
          <p:nvPr/>
        </p:nvSpPr>
        <p:spPr>
          <a:xfrm>
            <a:off x="4787999" y="4450201"/>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a:t>
            </a:r>
          </a:p>
        </p:txBody>
      </p:sp>
    </p:spTree>
    <p:extLst>
      <p:ext uri="{BB962C8B-B14F-4D97-AF65-F5344CB8AC3E}">
        <p14:creationId xmlns:p14="http://schemas.microsoft.com/office/powerpoint/2010/main" val="133197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E0B9EC3-CF51-4729-9281-F701D25FE658}"/>
              </a:ext>
            </a:extLst>
          </p:cNvPr>
          <p:cNvSpPr>
            <a:spLocks noGrp="1"/>
          </p:cNvSpPr>
          <p:nvPr>
            <p:ph type="title"/>
          </p:nvPr>
        </p:nvSpPr>
        <p:spPr>
          <a:xfrm>
            <a:off x="381794" y="9089"/>
            <a:ext cx="7704000" cy="816260"/>
          </a:xfrm>
          <a:prstGeom prst="rect">
            <a:avLst/>
          </a:prstGeom>
        </p:spPr>
        <p:txBody>
          <a:bodyPr>
            <a:normAutofit/>
          </a:bodyPr>
          <a:lstStyle/>
          <a:p>
            <a:r>
              <a:rPr lang="nl-NL" dirty="0"/>
              <a:t>Vaardigheden niveau 1-2</a:t>
            </a:r>
          </a:p>
        </p:txBody>
      </p:sp>
      <p:sp>
        <p:nvSpPr>
          <p:cNvPr id="8" name="Tijdelijke aanduiding voor inhoud 7">
            <a:extLst>
              <a:ext uri="{FF2B5EF4-FFF2-40B4-BE49-F238E27FC236}">
                <a16:creationId xmlns:a16="http://schemas.microsoft.com/office/drawing/2014/main" id="{272B6EC9-970E-44A6-A272-AC16C3C761F9}"/>
              </a:ext>
            </a:extLst>
          </p:cNvPr>
          <p:cNvSpPr>
            <a:spLocks noGrp="1"/>
          </p:cNvSpPr>
          <p:nvPr>
            <p:ph type="body" sz="quarter" idx="13"/>
          </p:nvPr>
        </p:nvSpPr>
        <p:spPr>
          <a:xfrm>
            <a:off x="381794" y="1070422"/>
            <a:ext cx="2520281" cy="3251598"/>
          </a:xfrm>
        </p:spPr>
        <p:txBody>
          <a:bodyPr>
            <a:normAutofit fontScale="92500" lnSpcReduction="20000"/>
          </a:bodyPr>
          <a:lstStyle/>
          <a:p>
            <a:pPr marL="0" indent="0">
              <a:buNone/>
            </a:pPr>
            <a:r>
              <a:rPr lang="nl-NL" sz="1200" dirty="0"/>
              <a:t>Op basis van de actuele vacatureteksten zijn ook de gevraagde vaardigheden geanalyseerd. De vaardigheden worden in vier categorieën gedefinieerd: </a:t>
            </a:r>
          </a:p>
          <a:p>
            <a:pPr marL="0" indent="0">
              <a:buNone/>
            </a:pPr>
            <a:endParaRPr lang="nl-NL" sz="1200" dirty="0"/>
          </a:p>
          <a:p>
            <a:pPr marL="342900" indent="-342900">
              <a:buFont typeface="+mj-lt"/>
              <a:buAutoNum type="arabicPeriod"/>
            </a:pPr>
            <a:r>
              <a:rPr lang="nl-NL" sz="1200" dirty="0"/>
              <a:t>Taalvaardigheden, </a:t>
            </a:r>
          </a:p>
          <a:p>
            <a:pPr marL="342900" indent="-342900">
              <a:buFont typeface="+mj-lt"/>
              <a:buAutoNum type="arabicPeriod"/>
            </a:pPr>
            <a:r>
              <a:rPr lang="nl-NL" sz="1200" dirty="0"/>
              <a:t>IT-vaardigheden</a:t>
            </a:r>
          </a:p>
          <a:p>
            <a:pPr marL="342900" indent="-342900">
              <a:buFont typeface="+mj-lt"/>
              <a:buAutoNum type="arabicPeriod"/>
            </a:pPr>
            <a:r>
              <a:rPr lang="nl-NL" sz="1200" dirty="0"/>
              <a:t>Professionele vaardigheden</a:t>
            </a:r>
          </a:p>
          <a:p>
            <a:pPr marL="342900" indent="-342900">
              <a:buFont typeface="+mj-lt"/>
              <a:buAutoNum type="arabicPeriod"/>
            </a:pPr>
            <a:r>
              <a:rPr lang="nl-NL" sz="1200" dirty="0"/>
              <a:t>Sociale vaardigheden</a:t>
            </a:r>
          </a:p>
          <a:p>
            <a:pPr marL="0" indent="0">
              <a:buNone/>
            </a:pPr>
            <a:endParaRPr lang="nl-NL" sz="1200" dirty="0"/>
          </a:p>
          <a:p>
            <a:pPr marL="0" indent="0">
              <a:buNone/>
            </a:pPr>
            <a:r>
              <a:rPr lang="nl-NL" sz="1200" dirty="0"/>
              <a:t>In het overzicht hiernaast zijn de belangrijkste vaardigheden weergegeven voor het niveau 1-2 en de ontwikkeling sinds de afgelopen drie jaar.  </a:t>
            </a:r>
          </a:p>
        </p:txBody>
      </p:sp>
      <p:sp>
        <p:nvSpPr>
          <p:cNvPr id="4" name="Tijdelijke aanduiding voor datum 3">
            <a:extLst>
              <a:ext uri="{FF2B5EF4-FFF2-40B4-BE49-F238E27FC236}">
                <a16:creationId xmlns:a16="http://schemas.microsoft.com/office/drawing/2014/main" id="{9023F2D1-D93B-4718-954D-AC6C464C8725}"/>
              </a:ext>
            </a:extLst>
          </p:cNvPr>
          <p:cNvSpPr>
            <a:spLocks noGrp="1"/>
          </p:cNvSpPr>
          <p:nvPr>
            <p:ph type="dt" sz="half" idx="14"/>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2D5FA2F4-8D02-4B05-AB70-96DAFD3B89AA}"/>
              </a:ext>
            </a:extLst>
          </p:cNvPr>
          <p:cNvSpPr>
            <a:spLocks noGrp="1"/>
          </p:cNvSpPr>
          <p:nvPr>
            <p:ph type="ftr" sz="quarter" idx="15"/>
          </p:nvPr>
        </p:nvSpPr>
        <p:spPr/>
        <p:txBody>
          <a:bodyPr/>
          <a:lstStyle/>
          <a:p>
            <a:r>
              <a:rPr lang="nl-NL" dirty="0">
                <a:solidFill>
                  <a:prstClr val="black">
                    <a:tint val="75000"/>
                  </a:prstClr>
                </a:solidFill>
              </a:rPr>
              <a:t>Arbeidsmarktanalyse Haaglanden en Den Haag</a:t>
            </a:r>
          </a:p>
        </p:txBody>
      </p:sp>
      <p:pic>
        <p:nvPicPr>
          <p:cNvPr id="6" name="Afbeelding 5">
            <a:extLst>
              <a:ext uri="{FF2B5EF4-FFF2-40B4-BE49-F238E27FC236}">
                <a16:creationId xmlns:a16="http://schemas.microsoft.com/office/drawing/2014/main" id="{F1FAB1F1-205D-43BD-8B87-6A73DE09C4F1}"/>
              </a:ext>
            </a:extLst>
          </p:cNvPr>
          <p:cNvPicPr>
            <a:picLocks noChangeAspect="1"/>
          </p:cNvPicPr>
          <p:nvPr/>
        </p:nvPicPr>
        <p:blipFill>
          <a:blip r:embed="rId3"/>
          <a:stretch>
            <a:fillRect/>
          </a:stretch>
        </p:blipFill>
        <p:spPr>
          <a:xfrm>
            <a:off x="3035074" y="1166221"/>
            <a:ext cx="6108926" cy="3060000"/>
          </a:xfrm>
          <a:prstGeom prst="rect">
            <a:avLst/>
          </a:prstGeom>
        </p:spPr>
      </p:pic>
      <p:sp>
        <p:nvSpPr>
          <p:cNvPr id="11" name="Tekstvak 10">
            <a:extLst>
              <a:ext uri="{FF2B5EF4-FFF2-40B4-BE49-F238E27FC236}">
                <a16:creationId xmlns:a16="http://schemas.microsoft.com/office/drawing/2014/main" id="{2C333E4E-07AB-4D28-9208-941234A33F86}"/>
              </a:ext>
            </a:extLst>
          </p:cNvPr>
          <p:cNvSpPr txBox="1"/>
          <p:nvPr/>
        </p:nvSpPr>
        <p:spPr>
          <a:xfrm>
            <a:off x="5914552" y="4463410"/>
            <a:ext cx="3132659" cy="21544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a:t>
            </a:r>
            <a:r>
              <a:rPr lang="nl-NL" sz="800" dirty="0">
                <a:latin typeface="Calibri" panose="020F0502020204030204" pitchFamily="34" charset="0"/>
                <a:ea typeface="Calibri" panose="020F0502020204030204" pitchFamily="34" charset="0"/>
                <a:cs typeface="Times New Roman" panose="02020603050405020304" pitchFamily="18" charset="0"/>
              </a:rPr>
              <a:t>HaaglandenInZicht.nl en bewerking </a:t>
            </a:r>
            <a:r>
              <a:rPr lang="nl-NL" sz="800" dirty="0">
                <a:effectLst/>
                <a:latin typeface="Calibri" panose="020F0502020204030204" pitchFamily="34" charset="0"/>
                <a:ea typeface="Calibri" panose="020F0502020204030204" pitchFamily="34" charset="0"/>
                <a:cs typeface="Times New Roman" panose="02020603050405020304" pitchFamily="18" charset="0"/>
              </a:rPr>
              <a:t>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351149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1B7A4B9-3798-4425-8538-8121680CDE46}"/>
              </a:ext>
            </a:extLst>
          </p:cNvPr>
          <p:cNvSpPr>
            <a:spLocks noGrp="1"/>
          </p:cNvSpPr>
          <p:nvPr>
            <p:ph type="title"/>
          </p:nvPr>
        </p:nvSpPr>
        <p:spPr>
          <a:xfrm>
            <a:off x="251520" y="2159999"/>
            <a:ext cx="8784976" cy="817200"/>
          </a:xfrm>
        </p:spPr>
        <p:txBody>
          <a:bodyPr/>
          <a:lstStyle/>
          <a:p>
            <a:r>
              <a:rPr lang="nl-NL" dirty="0"/>
              <a:t>Arbeidsmarktontwikkelingen</a:t>
            </a:r>
          </a:p>
        </p:txBody>
      </p:sp>
      <p:sp>
        <p:nvSpPr>
          <p:cNvPr id="8" name="Tijdelijke aanduiding voor tekst 7">
            <a:extLst>
              <a:ext uri="{FF2B5EF4-FFF2-40B4-BE49-F238E27FC236}">
                <a16:creationId xmlns:a16="http://schemas.microsoft.com/office/drawing/2014/main" id="{7EAA17E5-1292-4761-87C7-79EDF9C94B17}"/>
              </a:ext>
            </a:extLst>
          </p:cNvPr>
          <p:cNvSpPr>
            <a:spLocks noGrp="1"/>
          </p:cNvSpPr>
          <p:nvPr>
            <p:ph type="body" sz="quarter" idx="10"/>
          </p:nvPr>
        </p:nvSpPr>
        <p:spPr>
          <a:xfrm>
            <a:off x="252080" y="2977199"/>
            <a:ext cx="7704000" cy="882000"/>
          </a:xfrm>
        </p:spPr>
        <p:txBody>
          <a:bodyPr/>
          <a:lstStyle/>
          <a:p>
            <a:r>
              <a:rPr lang="nl-NL" dirty="0"/>
              <a:t>Hoofdstuk 1</a:t>
            </a:r>
          </a:p>
        </p:txBody>
      </p:sp>
    </p:spTree>
    <p:extLst>
      <p:ext uri="{BB962C8B-B14F-4D97-AF65-F5344CB8AC3E}">
        <p14:creationId xmlns:p14="http://schemas.microsoft.com/office/powerpoint/2010/main" val="1241865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56E5E68-C64E-4B3D-9110-2D726B717080}"/>
              </a:ext>
            </a:extLst>
          </p:cNvPr>
          <p:cNvSpPr>
            <a:spLocks noGrp="1"/>
          </p:cNvSpPr>
          <p:nvPr>
            <p:ph type="dt" sz="half" idx="15"/>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BA575856-8775-43D1-A269-9B189B00DE1D}"/>
              </a:ext>
            </a:extLst>
          </p:cNvPr>
          <p:cNvSpPr>
            <a:spLocks noGrp="1"/>
          </p:cNvSpPr>
          <p:nvPr>
            <p:ph type="ftr" sz="quarter" idx="16"/>
          </p:nvPr>
        </p:nvSpPr>
        <p:spPr/>
        <p:txBody>
          <a:bodyPr anchor="ctr"/>
          <a:lstStyle/>
          <a:p>
            <a:r>
              <a:rPr lang="nl-NL" dirty="0">
                <a:solidFill>
                  <a:prstClr val="black">
                    <a:tint val="75000"/>
                  </a:prstClr>
                </a:solidFill>
              </a:rPr>
              <a:t>Arbeidsmarktanalyse Haaglanden en Den Haag</a:t>
            </a:r>
          </a:p>
        </p:txBody>
      </p:sp>
      <p:sp>
        <p:nvSpPr>
          <p:cNvPr id="8" name="Tijdelijke aanduiding voor inhoud 7">
            <a:extLst>
              <a:ext uri="{FF2B5EF4-FFF2-40B4-BE49-F238E27FC236}">
                <a16:creationId xmlns:a16="http://schemas.microsoft.com/office/drawing/2014/main" id="{9A68EB7A-5A23-49DD-9BBF-27A00BBBC4C5}"/>
              </a:ext>
            </a:extLst>
          </p:cNvPr>
          <p:cNvSpPr>
            <a:spLocks noGrp="1"/>
          </p:cNvSpPr>
          <p:nvPr>
            <p:ph type="body" sz="quarter" idx="4294967295"/>
          </p:nvPr>
        </p:nvSpPr>
        <p:spPr>
          <a:xfrm>
            <a:off x="297508" y="4021873"/>
            <a:ext cx="7456449" cy="683781"/>
          </a:xfrm>
          <a:prstGeom prst="rect">
            <a:avLst/>
          </a:prstGeom>
        </p:spPr>
        <p:txBody>
          <a:bodyPr>
            <a:noAutofit/>
          </a:bodyPr>
          <a:lstStyle/>
          <a:p>
            <a:pPr marL="0" indent="0">
              <a:buNone/>
            </a:pPr>
            <a:r>
              <a:rPr lang="nl-NL" sz="1200" dirty="0"/>
              <a:t> </a:t>
            </a:r>
            <a:r>
              <a:rPr lang="nl-NL" sz="1000" dirty="0"/>
              <a:t>* Kansrijke beroepen volgens UWV (nov. 2021)</a:t>
            </a:r>
          </a:p>
          <a:p>
            <a:pPr>
              <a:buClr>
                <a:srgbClr val="D92B85"/>
              </a:buClr>
              <a:buFont typeface="Wingdings" panose="05000000000000000000" pitchFamily="2" charset="2"/>
              <a:buChar char="n"/>
            </a:pPr>
            <a:r>
              <a:rPr lang="nl-NL" sz="1000" dirty="0">
                <a:effectLst/>
              </a:rPr>
              <a:t>Sluit aan bij kansrijk beroep</a:t>
            </a:r>
          </a:p>
          <a:p>
            <a:pPr>
              <a:buClr>
                <a:schemeClr val="bg2">
                  <a:lumMod val="50000"/>
                </a:schemeClr>
              </a:buClr>
              <a:buFont typeface="Wingdings" panose="05000000000000000000" pitchFamily="2" charset="2"/>
              <a:buChar char="n"/>
            </a:pPr>
            <a:r>
              <a:rPr lang="nl-NL" sz="1000" dirty="0"/>
              <a:t>Sluit aan met aanvullende opleiding of training. </a:t>
            </a:r>
          </a:p>
          <a:p>
            <a:pPr>
              <a:buFont typeface="Arial" panose="020B0604020202020204" pitchFamily="34" charset="0"/>
              <a:buChar char="•"/>
            </a:pPr>
            <a:endParaRPr lang="nl-NL" sz="1200" dirty="0"/>
          </a:p>
          <a:p>
            <a:pPr marL="0" indent="0">
              <a:buNone/>
            </a:pPr>
            <a:endParaRPr lang="nl-NL" sz="1200" dirty="0"/>
          </a:p>
        </p:txBody>
      </p:sp>
      <p:sp>
        <p:nvSpPr>
          <p:cNvPr id="13" name="Titel 6">
            <a:extLst>
              <a:ext uri="{FF2B5EF4-FFF2-40B4-BE49-F238E27FC236}">
                <a16:creationId xmlns:a16="http://schemas.microsoft.com/office/drawing/2014/main" id="{F72D7619-4B81-410B-9E09-45F97ABBE399}"/>
              </a:ext>
            </a:extLst>
          </p:cNvPr>
          <p:cNvSpPr txBox="1">
            <a:spLocks/>
          </p:cNvSpPr>
          <p:nvPr/>
        </p:nvSpPr>
        <p:spPr>
          <a:xfrm>
            <a:off x="395287" y="52039"/>
            <a:ext cx="8245475" cy="603554"/>
          </a:xfrm>
          <a:prstGeom prst="rect">
            <a:avLst/>
          </a:prstGeom>
        </p:spPr>
        <p:txBody>
          <a:bodyPr>
            <a:normAutofit/>
          </a:bodyPr>
          <a:lstStyle>
            <a:lvl1pPr algn="l" defTabSz="457200" rtl="0" eaLnBrk="1" fontAlgn="base" hangingPunct="1">
              <a:spcBef>
                <a:spcPct val="0"/>
              </a:spcBef>
              <a:spcAft>
                <a:spcPct val="0"/>
              </a:spcAft>
              <a:defRPr sz="4400" kern="1200">
                <a:solidFill>
                  <a:srgbClr val="074354"/>
                </a:solidFill>
                <a:latin typeface="Arial"/>
                <a:ea typeface="ＭＳ Ｐゴシック" charset="0"/>
                <a:cs typeface="Arial"/>
              </a:defRPr>
            </a:lvl1pPr>
            <a:lvl2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2pPr>
            <a:lvl3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3pPr>
            <a:lvl4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4pPr>
            <a:lvl5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74354"/>
                </a:solidFill>
                <a:latin typeface="Arial" charset="0"/>
                <a:cs typeface="Arial" charset="0"/>
              </a:defRPr>
            </a:lvl6pPr>
            <a:lvl7pPr marL="914400" algn="l" defTabSz="457200" rtl="0" eaLnBrk="1" fontAlgn="base" hangingPunct="1">
              <a:spcBef>
                <a:spcPct val="0"/>
              </a:spcBef>
              <a:spcAft>
                <a:spcPct val="0"/>
              </a:spcAft>
              <a:defRPr sz="4400">
                <a:solidFill>
                  <a:srgbClr val="074354"/>
                </a:solidFill>
                <a:latin typeface="Arial" charset="0"/>
                <a:cs typeface="Arial" charset="0"/>
              </a:defRPr>
            </a:lvl7pPr>
            <a:lvl8pPr marL="1371600" algn="l" defTabSz="457200" rtl="0" eaLnBrk="1" fontAlgn="base" hangingPunct="1">
              <a:spcBef>
                <a:spcPct val="0"/>
              </a:spcBef>
              <a:spcAft>
                <a:spcPct val="0"/>
              </a:spcAft>
              <a:defRPr sz="4400">
                <a:solidFill>
                  <a:srgbClr val="074354"/>
                </a:solidFill>
                <a:latin typeface="Arial" charset="0"/>
                <a:cs typeface="Arial" charset="0"/>
              </a:defRPr>
            </a:lvl8pPr>
            <a:lvl9pPr marL="1828800" algn="l" defTabSz="457200" rtl="0" eaLnBrk="1" fontAlgn="base" hangingPunct="1">
              <a:spcBef>
                <a:spcPct val="0"/>
              </a:spcBef>
              <a:spcAft>
                <a:spcPct val="0"/>
              </a:spcAft>
              <a:defRPr sz="4400">
                <a:solidFill>
                  <a:srgbClr val="074354"/>
                </a:solidFill>
                <a:latin typeface="Arial" charset="0"/>
                <a:cs typeface="Arial" charset="0"/>
              </a:defRPr>
            </a:lvl9pPr>
          </a:lstStyle>
          <a:p>
            <a:r>
              <a:rPr lang="nl-NL" sz="2800" dirty="0">
                <a:solidFill>
                  <a:schemeClr val="bg1"/>
                </a:solidFill>
              </a:rPr>
              <a:t>Kansrijke verbindingen niveau 1-2</a:t>
            </a:r>
          </a:p>
        </p:txBody>
      </p:sp>
      <p:sp>
        <p:nvSpPr>
          <p:cNvPr id="14" name="Tekstvak 13">
            <a:extLst>
              <a:ext uri="{FF2B5EF4-FFF2-40B4-BE49-F238E27FC236}">
                <a16:creationId xmlns:a16="http://schemas.microsoft.com/office/drawing/2014/main" id="{4980887E-5D2B-4B8C-86D4-88718A382354}"/>
              </a:ext>
            </a:extLst>
          </p:cNvPr>
          <p:cNvSpPr txBox="1"/>
          <p:nvPr/>
        </p:nvSpPr>
        <p:spPr>
          <a:xfrm>
            <a:off x="5590188" y="3863845"/>
            <a:ext cx="3509207"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a:t>
            </a:r>
            <a:r>
              <a:rPr lang="nl-NL" sz="800" dirty="0">
                <a:latin typeface="Calibri" panose="020F0502020204030204" pitchFamily="34" charset="0"/>
                <a:ea typeface="Calibri" panose="020F0502020204030204" pitchFamily="34" charset="0"/>
                <a:cs typeface="Times New Roman" panose="02020603050405020304" pitchFamily="18" charset="0"/>
              </a:rPr>
              <a:t>HaaglandenInZicht.nl en bewerking </a:t>
            </a:r>
            <a:r>
              <a:rPr lang="nl-NL" sz="800" dirty="0">
                <a:effectLst/>
                <a:latin typeface="Calibri" panose="020F0502020204030204" pitchFamily="34" charset="0"/>
                <a:ea typeface="Calibri" panose="020F0502020204030204" pitchFamily="34" charset="0"/>
                <a:cs typeface="Times New Roman" panose="02020603050405020304" pitchFamily="18" charset="0"/>
              </a:rPr>
              <a:t>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pic>
        <p:nvPicPr>
          <p:cNvPr id="6" name="Afbeelding 5">
            <a:extLst>
              <a:ext uri="{FF2B5EF4-FFF2-40B4-BE49-F238E27FC236}">
                <a16:creationId xmlns:a16="http://schemas.microsoft.com/office/drawing/2014/main" id="{3DD8EAC5-7C1A-4D44-9F1D-AF340CB70F02}"/>
              </a:ext>
            </a:extLst>
          </p:cNvPr>
          <p:cNvPicPr>
            <a:picLocks noChangeAspect="1"/>
          </p:cNvPicPr>
          <p:nvPr/>
        </p:nvPicPr>
        <p:blipFill>
          <a:blip r:embed="rId3"/>
          <a:stretch>
            <a:fillRect/>
          </a:stretch>
        </p:blipFill>
        <p:spPr>
          <a:xfrm>
            <a:off x="44605" y="690640"/>
            <a:ext cx="9054790" cy="3173205"/>
          </a:xfrm>
          <a:prstGeom prst="rect">
            <a:avLst/>
          </a:prstGeom>
        </p:spPr>
      </p:pic>
    </p:spTree>
    <p:extLst>
      <p:ext uri="{BB962C8B-B14F-4D97-AF65-F5344CB8AC3E}">
        <p14:creationId xmlns:p14="http://schemas.microsoft.com/office/powerpoint/2010/main" val="2879808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95288" y="-23814"/>
            <a:ext cx="7704000" cy="816260"/>
          </a:xfrm>
          <a:prstGeom prst="rect">
            <a:avLst/>
          </a:prstGeom>
        </p:spPr>
        <p:txBody>
          <a:bodyPr anchor="ctr">
            <a:normAutofit fontScale="90000"/>
          </a:bodyPr>
          <a:lstStyle/>
          <a:p>
            <a:pPr>
              <a:lnSpc>
                <a:spcPct val="90000"/>
              </a:lnSpc>
            </a:pPr>
            <a:r>
              <a:rPr lang="nl-NL" sz="3000" dirty="0"/>
              <a:t>Vaardigheden top-10-beroepsgroep niveau 1-2</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3" name="Tekstvak 12">
            <a:extLst>
              <a:ext uri="{FF2B5EF4-FFF2-40B4-BE49-F238E27FC236}">
                <a16:creationId xmlns:a16="http://schemas.microsoft.com/office/drawing/2014/main" id="{09F57984-2074-4422-8450-9F2035CAD874}"/>
              </a:ext>
            </a:extLst>
          </p:cNvPr>
          <p:cNvSpPr txBox="1"/>
          <p:nvPr/>
        </p:nvSpPr>
        <p:spPr>
          <a:xfrm>
            <a:off x="267710" y="917792"/>
            <a:ext cx="4032448" cy="246221"/>
          </a:xfrm>
          <a:prstGeom prst="rect">
            <a:avLst/>
          </a:prstGeom>
          <a:noFill/>
        </p:spPr>
        <p:txBody>
          <a:bodyPr wrap="square" rtlCol="0">
            <a:spAutoFit/>
          </a:bodyPr>
          <a:lstStyle/>
          <a:p>
            <a:r>
              <a:rPr lang="nl-NL" sz="1000" b="1" dirty="0">
                <a:latin typeface="+mn-lt"/>
              </a:rPr>
              <a:t>Vaardigheden niveau 1-2</a:t>
            </a:r>
          </a:p>
        </p:txBody>
      </p:sp>
      <p:pic>
        <p:nvPicPr>
          <p:cNvPr id="2" name="Afbeelding 1">
            <a:extLst>
              <a:ext uri="{FF2B5EF4-FFF2-40B4-BE49-F238E27FC236}">
                <a16:creationId xmlns:a16="http://schemas.microsoft.com/office/drawing/2014/main" id="{0C78F90E-674F-418F-B3CD-734B7EBDA230}"/>
              </a:ext>
            </a:extLst>
          </p:cNvPr>
          <p:cNvPicPr>
            <a:picLocks noChangeAspect="1"/>
          </p:cNvPicPr>
          <p:nvPr/>
        </p:nvPicPr>
        <p:blipFill>
          <a:blip r:embed="rId3"/>
          <a:stretch>
            <a:fillRect/>
          </a:stretch>
        </p:blipFill>
        <p:spPr>
          <a:xfrm>
            <a:off x="267710" y="1214664"/>
            <a:ext cx="8625465" cy="3240000"/>
          </a:xfrm>
          <a:prstGeom prst="rect">
            <a:avLst/>
          </a:prstGeom>
        </p:spPr>
      </p:pic>
      <p:sp>
        <p:nvSpPr>
          <p:cNvPr id="9" name="Tekstvak 8">
            <a:extLst>
              <a:ext uri="{FF2B5EF4-FFF2-40B4-BE49-F238E27FC236}">
                <a16:creationId xmlns:a16="http://schemas.microsoft.com/office/drawing/2014/main" id="{F748E907-5A89-4085-BEEB-08CB88C58CF6}"/>
              </a:ext>
            </a:extLst>
          </p:cNvPr>
          <p:cNvSpPr txBox="1"/>
          <p:nvPr/>
        </p:nvSpPr>
        <p:spPr>
          <a:xfrm>
            <a:off x="5760516" y="4575141"/>
            <a:ext cx="3132659" cy="21544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a:t>
            </a:r>
            <a:r>
              <a:rPr lang="nl-NL" sz="800" dirty="0">
                <a:latin typeface="Calibri" panose="020F0502020204030204" pitchFamily="34" charset="0"/>
                <a:ea typeface="Calibri" panose="020F0502020204030204" pitchFamily="34" charset="0"/>
                <a:cs typeface="Times New Roman" panose="02020603050405020304" pitchFamily="18" charset="0"/>
              </a:rPr>
              <a:t>HaaglandenInZicht.nl en bewerking </a:t>
            </a:r>
            <a:r>
              <a:rPr lang="nl-NL" sz="800" dirty="0">
                <a:effectLst/>
                <a:latin typeface="Calibri" panose="020F0502020204030204" pitchFamily="34" charset="0"/>
                <a:ea typeface="Calibri" panose="020F0502020204030204" pitchFamily="34" charset="0"/>
                <a:cs typeface="Times New Roman" panose="02020603050405020304" pitchFamily="18" charset="0"/>
              </a:rPr>
              <a:t>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1446137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E0B9EC3-CF51-4729-9281-F701D25FE658}"/>
              </a:ext>
            </a:extLst>
          </p:cNvPr>
          <p:cNvSpPr>
            <a:spLocks noGrp="1"/>
          </p:cNvSpPr>
          <p:nvPr>
            <p:ph type="title"/>
          </p:nvPr>
        </p:nvSpPr>
        <p:spPr>
          <a:xfrm>
            <a:off x="381794" y="9089"/>
            <a:ext cx="7704000" cy="816260"/>
          </a:xfrm>
          <a:prstGeom prst="rect">
            <a:avLst/>
          </a:prstGeom>
        </p:spPr>
        <p:txBody>
          <a:bodyPr>
            <a:normAutofit/>
          </a:bodyPr>
          <a:lstStyle/>
          <a:p>
            <a:r>
              <a:rPr lang="nl-NL" dirty="0"/>
              <a:t>Vaardigheden niveau 3-4</a:t>
            </a:r>
          </a:p>
        </p:txBody>
      </p:sp>
      <p:sp>
        <p:nvSpPr>
          <p:cNvPr id="8" name="Tijdelijke aanduiding voor inhoud 7">
            <a:extLst>
              <a:ext uri="{FF2B5EF4-FFF2-40B4-BE49-F238E27FC236}">
                <a16:creationId xmlns:a16="http://schemas.microsoft.com/office/drawing/2014/main" id="{272B6EC9-970E-44A6-A272-AC16C3C761F9}"/>
              </a:ext>
            </a:extLst>
          </p:cNvPr>
          <p:cNvSpPr>
            <a:spLocks noGrp="1"/>
          </p:cNvSpPr>
          <p:nvPr>
            <p:ph type="body" sz="quarter" idx="13"/>
          </p:nvPr>
        </p:nvSpPr>
        <p:spPr>
          <a:xfrm>
            <a:off x="239171" y="1203325"/>
            <a:ext cx="2520281" cy="3548664"/>
          </a:xfrm>
        </p:spPr>
        <p:txBody>
          <a:bodyPr>
            <a:normAutofit fontScale="92500" lnSpcReduction="10000"/>
          </a:bodyPr>
          <a:lstStyle/>
          <a:p>
            <a:pPr marL="0" indent="0">
              <a:buNone/>
            </a:pPr>
            <a:r>
              <a:rPr lang="nl-NL" sz="1200" dirty="0"/>
              <a:t>Op basis van de actuele vacatureteksten zijn ook de gevraagde vaardigheden geanalyseerd. De vaardigheden worden in vier categorieën gedefinieerd: </a:t>
            </a:r>
          </a:p>
          <a:p>
            <a:pPr marL="0" indent="0">
              <a:buNone/>
            </a:pPr>
            <a:endParaRPr lang="nl-NL" sz="1200" dirty="0"/>
          </a:p>
          <a:p>
            <a:pPr marL="342900" indent="-342900">
              <a:buFont typeface="+mj-lt"/>
              <a:buAutoNum type="arabicPeriod"/>
            </a:pPr>
            <a:r>
              <a:rPr lang="nl-NL" sz="1200" dirty="0"/>
              <a:t>Taalvaardigheden, </a:t>
            </a:r>
          </a:p>
          <a:p>
            <a:pPr marL="342900" indent="-342900">
              <a:buFont typeface="+mj-lt"/>
              <a:buAutoNum type="arabicPeriod"/>
            </a:pPr>
            <a:r>
              <a:rPr lang="nl-NL" sz="1200" dirty="0"/>
              <a:t>IT-vaardigheden</a:t>
            </a:r>
          </a:p>
          <a:p>
            <a:pPr marL="342900" indent="-342900">
              <a:buFont typeface="+mj-lt"/>
              <a:buAutoNum type="arabicPeriod"/>
            </a:pPr>
            <a:r>
              <a:rPr lang="nl-NL" sz="1200" dirty="0"/>
              <a:t>Professionele vaardigheden</a:t>
            </a:r>
          </a:p>
          <a:p>
            <a:pPr marL="342900" indent="-342900">
              <a:buFont typeface="+mj-lt"/>
              <a:buAutoNum type="arabicPeriod"/>
            </a:pPr>
            <a:r>
              <a:rPr lang="nl-NL" sz="1200" dirty="0"/>
              <a:t>Sociale vaardigheden</a:t>
            </a:r>
          </a:p>
          <a:p>
            <a:pPr marL="0" indent="0">
              <a:buNone/>
            </a:pPr>
            <a:endParaRPr lang="nl-NL" sz="1200" dirty="0"/>
          </a:p>
          <a:p>
            <a:pPr marL="0" indent="0">
              <a:buNone/>
            </a:pPr>
            <a:r>
              <a:rPr lang="nl-NL" sz="1200" dirty="0"/>
              <a:t>In het overzicht hiernaast zijn de belangrijkste vaardigheden weergegeven voor het niveau 3-4 en de ontwikkeling sinds de afgelopen drie jaar.  </a:t>
            </a:r>
          </a:p>
        </p:txBody>
      </p:sp>
      <p:sp>
        <p:nvSpPr>
          <p:cNvPr id="4" name="Tijdelijke aanduiding voor datum 3">
            <a:extLst>
              <a:ext uri="{FF2B5EF4-FFF2-40B4-BE49-F238E27FC236}">
                <a16:creationId xmlns:a16="http://schemas.microsoft.com/office/drawing/2014/main" id="{9023F2D1-D93B-4718-954D-AC6C464C8725}"/>
              </a:ext>
            </a:extLst>
          </p:cNvPr>
          <p:cNvSpPr>
            <a:spLocks noGrp="1"/>
          </p:cNvSpPr>
          <p:nvPr>
            <p:ph type="dt" sz="half" idx="14"/>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2D5FA2F4-8D02-4B05-AB70-96DAFD3B89AA}"/>
              </a:ext>
            </a:extLst>
          </p:cNvPr>
          <p:cNvSpPr>
            <a:spLocks noGrp="1"/>
          </p:cNvSpPr>
          <p:nvPr>
            <p:ph type="ftr" sz="quarter" idx="15"/>
          </p:nvPr>
        </p:nvSpPr>
        <p:spPr/>
        <p:txBody>
          <a:bodyPr/>
          <a:lstStyle/>
          <a:p>
            <a:r>
              <a:rPr lang="nl-NL" dirty="0">
                <a:solidFill>
                  <a:prstClr val="black">
                    <a:tint val="75000"/>
                  </a:prstClr>
                </a:solidFill>
              </a:rPr>
              <a:t>Arbeidsmarktanalyse Haaglanden en Den Haag</a:t>
            </a:r>
          </a:p>
        </p:txBody>
      </p:sp>
      <p:pic>
        <p:nvPicPr>
          <p:cNvPr id="2" name="Afbeelding 1">
            <a:extLst>
              <a:ext uri="{FF2B5EF4-FFF2-40B4-BE49-F238E27FC236}">
                <a16:creationId xmlns:a16="http://schemas.microsoft.com/office/drawing/2014/main" id="{1EFE1B27-8AB5-42BD-8297-060CEB542FE3}"/>
              </a:ext>
            </a:extLst>
          </p:cNvPr>
          <p:cNvPicPr>
            <a:picLocks noChangeAspect="1"/>
          </p:cNvPicPr>
          <p:nvPr/>
        </p:nvPicPr>
        <p:blipFill>
          <a:blip r:embed="rId3"/>
          <a:stretch>
            <a:fillRect/>
          </a:stretch>
        </p:blipFill>
        <p:spPr>
          <a:xfrm>
            <a:off x="2904238" y="1203325"/>
            <a:ext cx="6120000" cy="3060000"/>
          </a:xfrm>
          <a:prstGeom prst="rect">
            <a:avLst/>
          </a:prstGeom>
        </p:spPr>
      </p:pic>
      <p:sp>
        <p:nvSpPr>
          <p:cNvPr id="11" name="Tekstvak 10">
            <a:extLst>
              <a:ext uri="{FF2B5EF4-FFF2-40B4-BE49-F238E27FC236}">
                <a16:creationId xmlns:a16="http://schemas.microsoft.com/office/drawing/2014/main" id="{D74CEE20-821A-460B-84E7-764816399BD7}"/>
              </a:ext>
            </a:extLst>
          </p:cNvPr>
          <p:cNvSpPr txBox="1"/>
          <p:nvPr/>
        </p:nvSpPr>
        <p:spPr>
          <a:xfrm>
            <a:off x="6013394" y="4516666"/>
            <a:ext cx="3132659" cy="21544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a:t>
            </a:r>
            <a:r>
              <a:rPr lang="nl-NL" sz="800" dirty="0">
                <a:latin typeface="Calibri" panose="020F0502020204030204" pitchFamily="34" charset="0"/>
                <a:ea typeface="Calibri" panose="020F0502020204030204" pitchFamily="34" charset="0"/>
                <a:cs typeface="Times New Roman" panose="02020603050405020304" pitchFamily="18" charset="0"/>
              </a:rPr>
              <a:t>HaaglandenInZicht.nl en bewerking </a:t>
            </a:r>
            <a:r>
              <a:rPr lang="nl-NL" sz="800" dirty="0">
                <a:effectLst/>
                <a:latin typeface="Calibri" panose="020F0502020204030204" pitchFamily="34" charset="0"/>
                <a:ea typeface="Calibri" panose="020F0502020204030204" pitchFamily="34" charset="0"/>
                <a:cs typeface="Times New Roman" panose="02020603050405020304" pitchFamily="18" charset="0"/>
              </a:rPr>
              <a:t>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140302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56E5E68-C64E-4B3D-9110-2D726B717080}"/>
              </a:ext>
            </a:extLst>
          </p:cNvPr>
          <p:cNvSpPr>
            <a:spLocks noGrp="1"/>
          </p:cNvSpPr>
          <p:nvPr>
            <p:ph type="dt" sz="half" idx="15"/>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BA575856-8775-43D1-A269-9B189B00DE1D}"/>
              </a:ext>
            </a:extLst>
          </p:cNvPr>
          <p:cNvSpPr>
            <a:spLocks noGrp="1"/>
          </p:cNvSpPr>
          <p:nvPr>
            <p:ph type="ftr" sz="quarter" idx="16"/>
          </p:nvPr>
        </p:nvSpPr>
        <p:spPr/>
        <p:txBody>
          <a:bodyPr anchor="ctr"/>
          <a:lstStyle/>
          <a:p>
            <a:r>
              <a:rPr lang="nl-NL" dirty="0">
                <a:solidFill>
                  <a:prstClr val="black">
                    <a:tint val="75000"/>
                  </a:prstClr>
                </a:solidFill>
              </a:rPr>
              <a:t>Arbeidsmarktanalyse Haaglanden en Den Haag</a:t>
            </a:r>
          </a:p>
        </p:txBody>
      </p:sp>
      <p:sp>
        <p:nvSpPr>
          <p:cNvPr id="8" name="Tijdelijke aanduiding voor inhoud 7">
            <a:extLst>
              <a:ext uri="{FF2B5EF4-FFF2-40B4-BE49-F238E27FC236}">
                <a16:creationId xmlns:a16="http://schemas.microsoft.com/office/drawing/2014/main" id="{9A68EB7A-5A23-49DD-9BBF-27A00BBBC4C5}"/>
              </a:ext>
            </a:extLst>
          </p:cNvPr>
          <p:cNvSpPr>
            <a:spLocks noGrp="1"/>
          </p:cNvSpPr>
          <p:nvPr>
            <p:ph type="body" sz="quarter" idx="4294967295"/>
          </p:nvPr>
        </p:nvSpPr>
        <p:spPr>
          <a:xfrm>
            <a:off x="297508" y="4021873"/>
            <a:ext cx="7456449" cy="683781"/>
          </a:xfrm>
          <a:prstGeom prst="rect">
            <a:avLst/>
          </a:prstGeom>
        </p:spPr>
        <p:txBody>
          <a:bodyPr>
            <a:noAutofit/>
          </a:bodyPr>
          <a:lstStyle/>
          <a:p>
            <a:pPr marL="0" indent="0">
              <a:buNone/>
            </a:pPr>
            <a:r>
              <a:rPr lang="nl-NL" sz="1200" dirty="0"/>
              <a:t> </a:t>
            </a:r>
            <a:r>
              <a:rPr lang="nl-NL" sz="1000" dirty="0"/>
              <a:t>* Kansrijke beroepen volgens UWV (nov. 2021)</a:t>
            </a:r>
          </a:p>
          <a:p>
            <a:pPr marL="0" indent="0">
              <a:buNone/>
            </a:pPr>
            <a:r>
              <a:rPr lang="nl-NL" sz="1000" dirty="0"/>
              <a:t>** De kandidaten moeten zich ontwikkelen in het gebruik van BI-oplossingen. </a:t>
            </a:r>
          </a:p>
          <a:p>
            <a:pPr>
              <a:buClr>
                <a:srgbClr val="D92B85"/>
              </a:buClr>
              <a:buFont typeface="Wingdings" panose="05000000000000000000" pitchFamily="2" charset="2"/>
              <a:buChar char="n"/>
            </a:pPr>
            <a:r>
              <a:rPr lang="nl-NL" sz="1000" dirty="0">
                <a:effectLst/>
              </a:rPr>
              <a:t>Sluit aan bij kansrijk beroep</a:t>
            </a:r>
          </a:p>
          <a:p>
            <a:pPr>
              <a:buClr>
                <a:schemeClr val="bg2">
                  <a:lumMod val="50000"/>
                </a:schemeClr>
              </a:buClr>
              <a:buFont typeface="Wingdings" panose="05000000000000000000" pitchFamily="2" charset="2"/>
              <a:buChar char="n"/>
            </a:pPr>
            <a:r>
              <a:rPr lang="nl-NL" sz="1000" dirty="0"/>
              <a:t>Sluit aan met aanvullende opleiding of training. </a:t>
            </a:r>
          </a:p>
          <a:p>
            <a:pPr>
              <a:buFont typeface="Arial" panose="020B0604020202020204" pitchFamily="34" charset="0"/>
              <a:buChar char="•"/>
            </a:pPr>
            <a:endParaRPr lang="nl-NL" sz="1200" dirty="0"/>
          </a:p>
          <a:p>
            <a:pPr marL="0" indent="0">
              <a:buNone/>
            </a:pPr>
            <a:endParaRPr lang="nl-NL" sz="1200" dirty="0"/>
          </a:p>
        </p:txBody>
      </p:sp>
      <p:sp>
        <p:nvSpPr>
          <p:cNvPr id="13" name="Titel 6">
            <a:extLst>
              <a:ext uri="{FF2B5EF4-FFF2-40B4-BE49-F238E27FC236}">
                <a16:creationId xmlns:a16="http://schemas.microsoft.com/office/drawing/2014/main" id="{F72D7619-4B81-410B-9E09-45F97ABBE399}"/>
              </a:ext>
            </a:extLst>
          </p:cNvPr>
          <p:cNvSpPr txBox="1">
            <a:spLocks/>
          </p:cNvSpPr>
          <p:nvPr/>
        </p:nvSpPr>
        <p:spPr>
          <a:xfrm>
            <a:off x="395287" y="52039"/>
            <a:ext cx="8245475" cy="603554"/>
          </a:xfrm>
          <a:prstGeom prst="rect">
            <a:avLst/>
          </a:prstGeom>
        </p:spPr>
        <p:txBody>
          <a:bodyPr>
            <a:normAutofit/>
          </a:bodyPr>
          <a:lstStyle>
            <a:lvl1pPr algn="l" defTabSz="457200" rtl="0" eaLnBrk="1" fontAlgn="base" hangingPunct="1">
              <a:spcBef>
                <a:spcPct val="0"/>
              </a:spcBef>
              <a:spcAft>
                <a:spcPct val="0"/>
              </a:spcAft>
              <a:defRPr sz="4400" kern="1200">
                <a:solidFill>
                  <a:srgbClr val="074354"/>
                </a:solidFill>
                <a:latin typeface="Arial"/>
                <a:ea typeface="ＭＳ Ｐゴシック" charset="0"/>
                <a:cs typeface="Arial"/>
              </a:defRPr>
            </a:lvl1pPr>
            <a:lvl2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2pPr>
            <a:lvl3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3pPr>
            <a:lvl4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4pPr>
            <a:lvl5pPr algn="l" defTabSz="457200" rtl="0" eaLnBrk="1" fontAlgn="base" hangingPunct="1">
              <a:spcBef>
                <a:spcPct val="0"/>
              </a:spcBef>
              <a:spcAft>
                <a:spcPct val="0"/>
              </a:spcAft>
              <a:defRPr sz="4400">
                <a:solidFill>
                  <a:srgbClr val="074354"/>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4400">
                <a:solidFill>
                  <a:srgbClr val="074354"/>
                </a:solidFill>
                <a:latin typeface="Arial" charset="0"/>
                <a:cs typeface="Arial" charset="0"/>
              </a:defRPr>
            </a:lvl6pPr>
            <a:lvl7pPr marL="914400" algn="l" defTabSz="457200" rtl="0" eaLnBrk="1" fontAlgn="base" hangingPunct="1">
              <a:spcBef>
                <a:spcPct val="0"/>
              </a:spcBef>
              <a:spcAft>
                <a:spcPct val="0"/>
              </a:spcAft>
              <a:defRPr sz="4400">
                <a:solidFill>
                  <a:srgbClr val="074354"/>
                </a:solidFill>
                <a:latin typeface="Arial" charset="0"/>
                <a:cs typeface="Arial" charset="0"/>
              </a:defRPr>
            </a:lvl7pPr>
            <a:lvl8pPr marL="1371600" algn="l" defTabSz="457200" rtl="0" eaLnBrk="1" fontAlgn="base" hangingPunct="1">
              <a:spcBef>
                <a:spcPct val="0"/>
              </a:spcBef>
              <a:spcAft>
                <a:spcPct val="0"/>
              </a:spcAft>
              <a:defRPr sz="4400">
                <a:solidFill>
                  <a:srgbClr val="074354"/>
                </a:solidFill>
                <a:latin typeface="Arial" charset="0"/>
                <a:cs typeface="Arial" charset="0"/>
              </a:defRPr>
            </a:lvl8pPr>
            <a:lvl9pPr marL="1828800" algn="l" defTabSz="457200" rtl="0" eaLnBrk="1" fontAlgn="base" hangingPunct="1">
              <a:spcBef>
                <a:spcPct val="0"/>
              </a:spcBef>
              <a:spcAft>
                <a:spcPct val="0"/>
              </a:spcAft>
              <a:defRPr sz="4400">
                <a:solidFill>
                  <a:srgbClr val="074354"/>
                </a:solidFill>
                <a:latin typeface="Arial" charset="0"/>
                <a:cs typeface="Arial" charset="0"/>
              </a:defRPr>
            </a:lvl9pPr>
          </a:lstStyle>
          <a:p>
            <a:r>
              <a:rPr lang="nl-NL" sz="2800" dirty="0">
                <a:solidFill>
                  <a:schemeClr val="bg1"/>
                </a:solidFill>
              </a:rPr>
              <a:t>Kansrijke verbindingen niveau 3-4</a:t>
            </a:r>
          </a:p>
        </p:txBody>
      </p:sp>
      <p:sp>
        <p:nvSpPr>
          <p:cNvPr id="9" name="Tekstvak 8">
            <a:extLst>
              <a:ext uri="{FF2B5EF4-FFF2-40B4-BE49-F238E27FC236}">
                <a16:creationId xmlns:a16="http://schemas.microsoft.com/office/drawing/2014/main" id="{23C35DBE-A162-4169-89BB-3584636B23B6}"/>
              </a:ext>
            </a:extLst>
          </p:cNvPr>
          <p:cNvSpPr txBox="1"/>
          <p:nvPr/>
        </p:nvSpPr>
        <p:spPr>
          <a:xfrm>
            <a:off x="5040486" y="3990419"/>
            <a:ext cx="3765995"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a:t>
            </a:r>
            <a:r>
              <a:rPr lang="nl-NL" sz="800" dirty="0">
                <a:latin typeface="Calibri" panose="020F0502020204030204" pitchFamily="34" charset="0"/>
                <a:ea typeface="Calibri" panose="020F0502020204030204" pitchFamily="34" charset="0"/>
                <a:cs typeface="Times New Roman" panose="02020603050405020304" pitchFamily="18" charset="0"/>
              </a:rPr>
              <a:t>HaaglandenInZicht.nl en bewerking </a:t>
            </a:r>
            <a:r>
              <a:rPr lang="nl-NL" sz="800" dirty="0">
                <a:effectLst/>
                <a:latin typeface="Calibri" panose="020F0502020204030204" pitchFamily="34" charset="0"/>
                <a:ea typeface="Calibri" panose="020F0502020204030204" pitchFamily="34" charset="0"/>
                <a:cs typeface="Times New Roman" panose="02020603050405020304" pitchFamily="18" charset="0"/>
              </a:rPr>
              <a:t>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pic>
        <p:nvPicPr>
          <p:cNvPr id="2" name="Afbeelding 1">
            <a:extLst>
              <a:ext uri="{FF2B5EF4-FFF2-40B4-BE49-F238E27FC236}">
                <a16:creationId xmlns:a16="http://schemas.microsoft.com/office/drawing/2014/main" id="{BD609C9D-7A15-4F77-B7E6-65BB0E23C57D}"/>
              </a:ext>
            </a:extLst>
          </p:cNvPr>
          <p:cNvPicPr>
            <a:picLocks noChangeAspect="1"/>
          </p:cNvPicPr>
          <p:nvPr/>
        </p:nvPicPr>
        <p:blipFill>
          <a:blip r:embed="rId3"/>
          <a:stretch>
            <a:fillRect/>
          </a:stretch>
        </p:blipFill>
        <p:spPr>
          <a:xfrm>
            <a:off x="55756" y="710767"/>
            <a:ext cx="9032488" cy="3165389"/>
          </a:xfrm>
          <a:prstGeom prst="rect">
            <a:avLst/>
          </a:prstGeom>
        </p:spPr>
      </p:pic>
    </p:spTree>
    <p:extLst>
      <p:ext uri="{BB962C8B-B14F-4D97-AF65-F5344CB8AC3E}">
        <p14:creationId xmlns:p14="http://schemas.microsoft.com/office/powerpoint/2010/main" val="3083796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95288" y="1405"/>
            <a:ext cx="7704000" cy="816260"/>
          </a:xfrm>
          <a:prstGeom prst="rect">
            <a:avLst/>
          </a:prstGeom>
        </p:spPr>
        <p:txBody>
          <a:bodyPr anchor="ctr">
            <a:normAutofit fontScale="90000"/>
          </a:bodyPr>
          <a:lstStyle/>
          <a:p>
            <a:pPr>
              <a:lnSpc>
                <a:spcPct val="90000"/>
              </a:lnSpc>
            </a:pPr>
            <a:r>
              <a:rPr lang="nl-NL" sz="3000" dirty="0"/>
              <a:t>Vaardigheden top-10-beroepsgroep niveau 3-4</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13" name="Tekstvak 12">
            <a:extLst>
              <a:ext uri="{FF2B5EF4-FFF2-40B4-BE49-F238E27FC236}">
                <a16:creationId xmlns:a16="http://schemas.microsoft.com/office/drawing/2014/main" id="{09F57984-2074-4422-8450-9F2035CAD874}"/>
              </a:ext>
            </a:extLst>
          </p:cNvPr>
          <p:cNvSpPr txBox="1"/>
          <p:nvPr/>
        </p:nvSpPr>
        <p:spPr>
          <a:xfrm>
            <a:off x="284064" y="884168"/>
            <a:ext cx="4032448" cy="246221"/>
          </a:xfrm>
          <a:prstGeom prst="rect">
            <a:avLst/>
          </a:prstGeom>
          <a:noFill/>
        </p:spPr>
        <p:txBody>
          <a:bodyPr wrap="square" rtlCol="0">
            <a:spAutoFit/>
          </a:bodyPr>
          <a:lstStyle/>
          <a:p>
            <a:r>
              <a:rPr lang="nl-NL" sz="1000" b="1" dirty="0">
                <a:latin typeface="+mn-lt"/>
              </a:rPr>
              <a:t>Vaardigheden niveau 3-4</a:t>
            </a:r>
          </a:p>
        </p:txBody>
      </p:sp>
      <p:pic>
        <p:nvPicPr>
          <p:cNvPr id="2" name="Afbeelding 1">
            <a:extLst>
              <a:ext uri="{FF2B5EF4-FFF2-40B4-BE49-F238E27FC236}">
                <a16:creationId xmlns:a16="http://schemas.microsoft.com/office/drawing/2014/main" id="{D1D54A48-2339-4584-8D93-EBFBE453FB31}"/>
              </a:ext>
            </a:extLst>
          </p:cNvPr>
          <p:cNvPicPr>
            <a:picLocks noChangeAspect="1"/>
          </p:cNvPicPr>
          <p:nvPr/>
        </p:nvPicPr>
        <p:blipFill>
          <a:blip r:embed="rId3"/>
          <a:stretch>
            <a:fillRect/>
          </a:stretch>
        </p:blipFill>
        <p:spPr>
          <a:xfrm>
            <a:off x="284064" y="1189926"/>
            <a:ext cx="8625465" cy="3240000"/>
          </a:xfrm>
          <a:prstGeom prst="rect">
            <a:avLst/>
          </a:prstGeom>
        </p:spPr>
      </p:pic>
      <p:sp>
        <p:nvSpPr>
          <p:cNvPr id="9" name="Tekstvak 8">
            <a:extLst>
              <a:ext uri="{FF2B5EF4-FFF2-40B4-BE49-F238E27FC236}">
                <a16:creationId xmlns:a16="http://schemas.microsoft.com/office/drawing/2014/main" id="{EE64FE09-A19D-44CD-892E-8A7C9DF64D98}"/>
              </a:ext>
            </a:extLst>
          </p:cNvPr>
          <p:cNvSpPr txBox="1"/>
          <p:nvPr/>
        </p:nvSpPr>
        <p:spPr>
          <a:xfrm>
            <a:off x="5868658" y="4612573"/>
            <a:ext cx="3132659" cy="21544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a:t>
            </a:r>
            <a:r>
              <a:rPr lang="nl-NL" sz="800" dirty="0">
                <a:latin typeface="Calibri" panose="020F0502020204030204" pitchFamily="34" charset="0"/>
                <a:ea typeface="Calibri" panose="020F0502020204030204" pitchFamily="34" charset="0"/>
                <a:cs typeface="Times New Roman" panose="02020603050405020304" pitchFamily="18" charset="0"/>
              </a:rPr>
              <a:t>HaaglandenInZicht.nl en bewerking </a:t>
            </a:r>
            <a:r>
              <a:rPr lang="nl-NL" sz="800" dirty="0">
                <a:effectLst/>
                <a:latin typeface="Calibri" panose="020F0502020204030204" pitchFamily="34" charset="0"/>
                <a:ea typeface="Calibri" panose="020F0502020204030204" pitchFamily="34" charset="0"/>
                <a:cs typeface="Times New Roman" panose="02020603050405020304" pitchFamily="18" charset="0"/>
              </a:rPr>
              <a:t>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1271540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E0B9EC3-CF51-4729-9281-F701D25FE658}"/>
              </a:ext>
            </a:extLst>
          </p:cNvPr>
          <p:cNvSpPr>
            <a:spLocks noGrp="1"/>
          </p:cNvSpPr>
          <p:nvPr>
            <p:ph type="title"/>
          </p:nvPr>
        </p:nvSpPr>
        <p:spPr>
          <a:xfrm>
            <a:off x="381794" y="18396"/>
            <a:ext cx="7704000" cy="816260"/>
          </a:xfrm>
          <a:prstGeom prst="rect">
            <a:avLst/>
          </a:prstGeom>
        </p:spPr>
        <p:txBody>
          <a:bodyPr>
            <a:normAutofit/>
          </a:bodyPr>
          <a:lstStyle/>
          <a:p>
            <a:r>
              <a:rPr lang="nl-NL" dirty="0"/>
              <a:t>Kansrijke verbindingen</a:t>
            </a:r>
          </a:p>
        </p:txBody>
      </p:sp>
      <p:sp>
        <p:nvSpPr>
          <p:cNvPr id="8" name="Tijdelijke aanduiding voor inhoud 7">
            <a:extLst>
              <a:ext uri="{FF2B5EF4-FFF2-40B4-BE49-F238E27FC236}">
                <a16:creationId xmlns:a16="http://schemas.microsoft.com/office/drawing/2014/main" id="{272B6EC9-970E-44A6-A272-AC16C3C761F9}"/>
              </a:ext>
            </a:extLst>
          </p:cNvPr>
          <p:cNvSpPr>
            <a:spLocks noGrp="1"/>
          </p:cNvSpPr>
          <p:nvPr>
            <p:ph type="body" sz="quarter" idx="13"/>
          </p:nvPr>
        </p:nvSpPr>
        <p:spPr>
          <a:xfrm>
            <a:off x="282274" y="1024597"/>
            <a:ext cx="8641655" cy="1152128"/>
          </a:xfrm>
        </p:spPr>
        <p:txBody>
          <a:bodyPr>
            <a:noAutofit/>
          </a:bodyPr>
          <a:lstStyle/>
          <a:p>
            <a:pPr marL="0" indent="0">
              <a:buNone/>
            </a:pPr>
            <a:r>
              <a:rPr lang="nl-NL" sz="1100" dirty="0"/>
              <a:t>De meeste kandidaten zijn beschikbaar voor de werksoorten Helpen, Aanpakken en Maken. Op basis van de gedefinieerde kansrijke beroepen en (zeer) krappe arbeidsmarkt, zijn op basis van de vorige pagina diverse verbindingen mogelijk. In onderstaande tabel zijn de verschillende kansrijke beroepen naar werksoort (profiel) weergegeven. Het aantal vacatures voor de werksoort Verkopen groeit snel. Op basis van de gevraagde vaardigheden zijn er mogelijkheden voor succesvolle verbindingen. </a:t>
            </a:r>
          </a:p>
          <a:p>
            <a:pPr marL="0" indent="0">
              <a:buNone/>
            </a:pPr>
            <a:endParaRPr lang="nl-NL" sz="1100" dirty="0"/>
          </a:p>
        </p:txBody>
      </p:sp>
      <p:sp>
        <p:nvSpPr>
          <p:cNvPr id="4" name="Tijdelijke aanduiding voor datum 3">
            <a:extLst>
              <a:ext uri="{FF2B5EF4-FFF2-40B4-BE49-F238E27FC236}">
                <a16:creationId xmlns:a16="http://schemas.microsoft.com/office/drawing/2014/main" id="{9023F2D1-D93B-4718-954D-AC6C464C8725}"/>
              </a:ext>
            </a:extLst>
          </p:cNvPr>
          <p:cNvSpPr>
            <a:spLocks noGrp="1"/>
          </p:cNvSpPr>
          <p:nvPr>
            <p:ph type="dt" sz="half" idx="14"/>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2D5FA2F4-8D02-4B05-AB70-96DAFD3B89AA}"/>
              </a:ext>
            </a:extLst>
          </p:cNvPr>
          <p:cNvSpPr>
            <a:spLocks noGrp="1"/>
          </p:cNvSpPr>
          <p:nvPr>
            <p:ph type="ftr" sz="quarter" idx="15"/>
          </p:nvPr>
        </p:nvSpPr>
        <p:spPr/>
        <p:txBody>
          <a:bodyPr/>
          <a:lstStyle/>
          <a:p>
            <a:r>
              <a:rPr lang="nl-NL" dirty="0">
                <a:solidFill>
                  <a:prstClr val="black">
                    <a:tint val="75000"/>
                  </a:prstClr>
                </a:solidFill>
              </a:rPr>
              <a:t>Arbeidsmarktanalyse Haaglanden en Den Haag</a:t>
            </a:r>
          </a:p>
        </p:txBody>
      </p:sp>
      <p:pic>
        <p:nvPicPr>
          <p:cNvPr id="6" name="Afbeelding 5">
            <a:extLst>
              <a:ext uri="{FF2B5EF4-FFF2-40B4-BE49-F238E27FC236}">
                <a16:creationId xmlns:a16="http://schemas.microsoft.com/office/drawing/2014/main" id="{70C6AEDA-A4BC-4C77-BD96-9C1168728676}"/>
              </a:ext>
            </a:extLst>
          </p:cNvPr>
          <p:cNvPicPr>
            <a:picLocks noChangeAspect="1"/>
          </p:cNvPicPr>
          <p:nvPr/>
        </p:nvPicPr>
        <p:blipFill>
          <a:blip r:embed="rId2"/>
          <a:stretch>
            <a:fillRect/>
          </a:stretch>
        </p:blipFill>
        <p:spPr>
          <a:xfrm>
            <a:off x="240768" y="2475110"/>
            <a:ext cx="5357144" cy="2098902"/>
          </a:xfrm>
          <a:prstGeom prst="rect">
            <a:avLst/>
          </a:prstGeom>
        </p:spPr>
      </p:pic>
      <p:sp>
        <p:nvSpPr>
          <p:cNvPr id="10" name="Ovaal 9">
            <a:extLst>
              <a:ext uri="{FF2B5EF4-FFF2-40B4-BE49-F238E27FC236}">
                <a16:creationId xmlns:a16="http://schemas.microsoft.com/office/drawing/2014/main" id="{164699B5-CCC5-483F-894C-1D6B781F809D}"/>
              </a:ext>
            </a:extLst>
          </p:cNvPr>
          <p:cNvSpPr/>
          <p:nvPr/>
        </p:nvSpPr>
        <p:spPr>
          <a:xfrm>
            <a:off x="54843" y="3868559"/>
            <a:ext cx="6008539" cy="500687"/>
          </a:xfrm>
          <a:prstGeom prst="ellipse">
            <a:avLst/>
          </a:prstGeom>
          <a:noFill/>
          <a:ln>
            <a:solidFill>
              <a:srgbClr val="D92B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Tekstvak 11">
            <a:extLst>
              <a:ext uri="{FF2B5EF4-FFF2-40B4-BE49-F238E27FC236}">
                <a16:creationId xmlns:a16="http://schemas.microsoft.com/office/drawing/2014/main" id="{1B42D712-DD54-4042-BC1D-6E82AC3EF680}"/>
              </a:ext>
            </a:extLst>
          </p:cNvPr>
          <p:cNvSpPr txBox="1"/>
          <p:nvPr/>
        </p:nvSpPr>
        <p:spPr>
          <a:xfrm>
            <a:off x="5270810" y="4586744"/>
            <a:ext cx="3653119" cy="21544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Hallo Werk, </a:t>
            </a:r>
            <a:r>
              <a:rPr lang="nl-NL" sz="800" dirty="0">
                <a:latin typeface="Calibri" panose="020F0502020204030204" pitchFamily="34" charset="0"/>
                <a:ea typeface="Calibri" panose="020F0502020204030204" pitchFamily="34" charset="0"/>
                <a:cs typeface="Times New Roman" panose="02020603050405020304" pitchFamily="18" charset="0"/>
              </a:rPr>
              <a:t>HaaglandenInZicht.nl en bewerking </a:t>
            </a:r>
            <a:r>
              <a:rPr lang="nl-NL" sz="800" dirty="0">
                <a:effectLst/>
                <a:latin typeface="Calibri" panose="020F0502020204030204" pitchFamily="34" charset="0"/>
                <a:ea typeface="Calibri" panose="020F0502020204030204" pitchFamily="34" charset="0"/>
                <a:cs typeface="Times New Roman" panose="02020603050405020304" pitchFamily="18" charset="0"/>
              </a:rPr>
              <a:t>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41692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E0B9EC3-CF51-4729-9281-F701D25FE658}"/>
              </a:ext>
            </a:extLst>
          </p:cNvPr>
          <p:cNvSpPr>
            <a:spLocks noGrp="1"/>
          </p:cNvSpPr>
          <p:nvPr>
            <p:ph type="title"/>
          </p:nvPr>
        </p:nvSpPr>
        <p:spPr>
          <a:xfrm>
            <a:off x="410978" y="7296"/>
            <a:ext cx="7704000" cy="816260"/>
          </a:xfrm>
          <a:prstGeom prst="rect">
            <a:avLst/>
          </a:prstGeom>
        </p:spPr>
        <p:txBody>
          <a:bodyPr>
            <a:normAutofit/>
          </a:bodyPr>
          <a:lstStyle/>
          <a:p>
            <a:r>
              <a:rPr lang="nl-NL" dirty="0"/>
              <a:t>Kansrijke verbindingen</a:t>
            </a:r>
          </a:p>
        </p:txBody>
      </p:sp>
      <p:sp>
        <p:nvSpPr>
          <p:cNvPr id="8" name="Tijdelijke aanduiding voor inhoud 7">
            <a:extLst>
              <a:ext uri="{FF2B5EF4-FFF2-40B4-BE49-F238E27FC236}">
                <a16:creationId xmlns:a16="http://schemas.microsoft.com/office/drawing/2014/main" id="{272B6EC9-970E-44A6-A272-AC16C3C761F9}"/>
              </a:ext>
            </a:extLst>
          </p:cNvPr>
          <p:cNvSpPr>
            <a:spLocks noGrp="1"/>
          </p:cNvSpPr>
          <p:nvPr>
            <p:ph type="body" sz="quarter" idx="13"/>
          </p:nvPr>
        </p:nvSpPr>
        <p:spPr>
          <a:xfrm>
            <a:off x="395289" y="1105674"/>
            <a:ext cx="3150800" cy="3149600"/>
          </a:xfrm>
        </p:spPr>
        <p:txBody>
          <a:bodyPr>
            <a:noAutofit/>
          </a:bodyPr>
          <a:lstStyle/>
          <a:p>
            <a:pPr marL="0" indent="0">
              <a:buNone/>
            </a:pPr>
            <a:r>
              <a:rPr lang="nl-NL" sz="1100" dirty="0"/>
              <a:t>Volgens het UWV is het beschikken over basale vak(technische) kennis op de huidige arbeidsmarkt niet meer voldoende. Het blijkt dat 7 op de 10 werkgevers meer letten op de combinatie van vaardigheden en kennis, dan op diploma’s alleen. Het belangrijkste is dat werkzoekenden bewust worden wat hun vaardigheden zijn en hoe ze dit goed kunnen inzetten. </a:t>
            </a:r>
          </a:p>
          <a:p>
            <a:pPr marL="0" indent="0">
              <a:buNone/>
            </a:pPr>
            <a:r>
              <a:rPr lang="nl-NL" sz="1100" dirty="0"/>
              <a:t>Als voorbeeld is het kansrijke beroep ‘Verkoopmedewerker’ uitgewerkt. Als beschikbare kandidaten worden ingezet op basis van hun (te ontwikkelen) vaardigheden, zijn meer verbindingen haalbaar. </a:t>
            </a:r>
          </a:p>
          <a:p>
            <a:pPr marL="0" indent="0">
              <a:buNone/>
            </a:pPr>
            <a:endParaRPr lang="nl-NL" sz="1100" dirty="0"/>
          </a:p>
        </p:txBody>
      </p:sp>
      <p:sp>
        <p:nvSpPr>
          <p:cNvPr id="4" name="Tijdelijke aanduiding voor datum 3">
            <a:extLst>
              <a:ext uri="{FF2B5EF4-FFF2-40B4-BE49-F238E27FC236}">
                <a16:creationId xmlns:a16="http://schemas.microsoft.com/office/drawing/2014/main" id="{9023F2D1-D93B-4718-954D-AC6C464C8725}"/>
              </a:ext>
            </a:extLst>
          </p:cNvPr>
          <p:cNvSpPr>
            <a:spLocks noGrp="1"/>
          </p:cNvSpPr>
          <p:nvPr>
            <p:ph type="dt" sz="half" idx="14"/>
          </p:nvPr>
        </p:nvSpPr>
        <p:spPr/>
        <p:txBody>
          <a:bodyPr/>
          <a:lstStyle/>
          <a:p>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2D5FA2F4-8D02-4B05-AB70-96DAFD3B89AA}"/>
              </a:ext>
            </a:extLst>
          </p:cNvPr>
          <p:cNvSpPr>
            <a:spLocks noGrp="1"/>
          </p:cNvSpPr>
          <p:nvPr>
            <p:ph type="ftr" sz="quarter" idx="15"/>
          </p:nvPr>
        </p:nvSpPr>
        <p:spPr/>
        <p:txBody>
          <a:bodyPr/>
          <a:lstStyle/>
          <a:p>
            <a:r>
              <a:rPr lang="nl-NL" dirty="0">
                <a:solidFill>
                  <a:prstClr val="black">
                    <a:tint val="75000"/>
                  </a:prstClr>
                </a:solidFill>
              </a:rPr>
              <a:t>Arbeidsmarktanalyse Haaglanden en Den Haag</a:t>
            </a:r>
          </a:p>
        </p:txBody>
      </p:sp>
      <p:graphicFrame>
        <p:nvGraphicFramePr>
          <p:cNvPr id="11" name="Tabel 10">
            <a:extLst>
              <a:ext uri="{FF2B5EF4-FFF2-40B4-BE49-F238E27FC236}">
                <a16:creationId xmlns:a16="http://schemas.microsoft.com/office/drawing/2014/main" id="{4B4278AF-15E7-4EF8-8FF5-AA648394CAE1}"/>
              </a:ext>
            </a:extLst>
          </p:cNvPr>
          <p:cNvGraphicFramePr>
            <a:graphicFrameLocks noGrp="1"/>
          </p:cNvGraphicFramePr>
          <p:nvPr>
            <p:extLst>
              <p:ext uri="{D42A27DB-BD31-4B8C-83A1-F6EECF244321}">
                <p14:modId xmlns:p14="http://schemas.microsoft.com/office/powerpoint/2010/main" val="270104864"/>
              </p:ext>
            </p:extLst>
          </p:nvPr>
        </p:nvGraphicFramePr>
        <p:xfrm>
          <a:off x="3707904" y="1180016"/>
          <a:ext cx="5340098" cy="2951709"/>
        </p:xfrm>
        <a:graphic>
          <a:graphicData uri="http://schemas.openxmlformats.org/drawingml/2006/table">
            <a:tbl>
              <a:tblPr firstRow="1" bandRow="1">
                <a:tableStyleId>{46F890A9-2807-4EBB-B81D-B2AA78EC7F39}</a:tableStyleId>
              </a:tblPr>
              <a:tblGrid>
                <a:gridCol w="5340098">
                  <a:extLst>
                    <a:ext uri="{9D8B030D-6E8A-4147-A177-3AD203B41FA5}">
                      <a16:colId xmlns:a16="http://schemas.microsoft.com/office/drawing/2014/main" val="817126937"/>
                    </a:ext>
                  </a:extLst>
                </a:gridCol>
              </a:tblGrid>
              <a:tr h="364818">
                <a:tc>
                  <a:txBody>
                    <a:bodyPr/>
                    <a:lstStyle/>
                    <a:p>
                      <a:r>
                        <a:rPr lang="nl-NL" sz="1600" b="1" i="0" kern="1200" dirty="0">
                          <a:solidFill>
                            <a:schemeClr val="bg1"/>
                          </a:solidFill>
                          <a:latin typeface="+mn-lt"/>
                          <a:ea typeface="+mn-ea"/>
                          <a:cs typeface="+mn-cs"/>
                        </a:rPr>
                        <a:t>Kansrijke beroep: </a:t>
                      </a:r>
                      <a:r>
                        <a:rPr lang="nl-NL" sz="1600" b="1" i="1" kern="1200" dirty="0">
                          <a:solidFill>
                            <a:schemeClr val="bg1"/>
                          </a:solidFill>
                          <a:latin typeface="+mn-lt"/>
                          <a:ea typeface="+mn-ea"/>
                          <a:cs typeface="+mn-cs"/>
                        </a:rPr>
                        <a:t>verkoopmedewerker</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92B85"/>
                    </a:solidFill>
                  </a:tcPr>
                </a:tc>
                <a:extLst>
                  <a:ext uri="{0D108BD9-81ED-4DB2-BD59-A6C34878D82A}">
                    <a16:rowId xmlns:a16="http://schemas.microsoft.com/office/drawing/2014/main" val="3669266512"/>
                  </a:ext>
                </a:extLst>
              </a:tr>
              <a:tr h="464314">
                <a:tc>
                  <a:txBody>
                    <a:bodyPr/>
                    <a:lstStyle/>
                    <a:p>
                      <a:r>
                        <a:rPr lang="nl-NL" sz="1100" u="sng" kern="1200" dirty="0">
                          <a:solidFill>
                            <a:schemeClr val="dk1"/>
                          </a:solidFill>
                          <a:latin typeface="Arial" panose="020B0604020202020204" pitchFamily="34" charset="0"/>
                          <a:ea typeface="+mn-ea"/>
                          <a:cs typeface="Arial" panose="020B0604020202020204" pitchFamily="34" charset="0"/>
                        </a:rPr>
                        <a:t>Gevraagde ICT-vaardigheden</a:t>
                      </a:r>
                      <a:r>
                        <a:rPr lang="nl-NL" sz="1100" kern="1200" dirty="0">
                          <a:solidFill>
                            <a:schemeClr val="dk1"/>
                          </a:solidFill>
                          <a:latin typeface="Arial" panose="020B0604020202020204" pitchFamily="34" charset="0"/>
                          <a:ea typeface="+mn-ea"/>
                          <a:cs typeface="Arial" panose="020B0604020202020204" pitchFamily="34" charset="0"/>
                        </a:rPr>
                        <a:t>: computervaardigheden en kennis van MS office programma’s en betaal- en informatiesystemen.</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4267398623"/>
                  </a:ext>
                </a:extLst>
              </a:tr>
              <a:tr h="829131">
                <a:tc>
                  <a:txBody>
                    <a:bodyPr/>
                    <a:lstStyle/>
                    <a:p>
                      <a:pPr marL="0" marR="0" lvl="0" indent="0" algn="l" defTabSz="1439997" rtl="0" eaLnBrk="1" fontAlgn="auto" latinLnBrk="0" hangingPunct="1">
                        <a:lnSpc>
                          <a:spcPct val="100000"/>
                        </a:lnSpc>
                        <a:spcBef>
                          <a:spcPts val="0"/>
                        </a:spcBef>
                        <a:spcAft>
                          <a:spcPts val="0"/>
                        </a:spcAft>
                        <a:buClrTx/>
                        <a:buSzTx/>
                        <a:buFontTx/>
                        <a:buNone/>
                        <a:tabLst/>
                        <a:defRPr/>
                      </a:pPr>
                      <a:r>
                        <a:rPr kumimoji="0" lang="nl-NL" sz="1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Gevraagde professionele vaardigheden</a:t>
                      </a:r>
                      <a:r>
                        <a:rPr kumimoji="0" lang="nl-NL"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kennis van detailhandel en </a:t>
                      </a:r>
                      <a:r>
                        <a:rPr kumimoji="0" lang="nl-NL"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retail</a:t>
                      </a:r>
                      <a:r>
                        <a:rPr kumimoji="0" lang="nl-NL"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hebt ervaring of wil leren om met kassasystemen te werken, ervaring met verkoop en voorraadbeheer. Ervaring met klantenservice en verwerken van internetorders is een pré. </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698791182"/>
                  </a:ext>
                </a:extLst>
              </a:tr>
              <a:tr h="646723">
                <a:tc>
                  <a:txBody>
                    <a:bodyPr/>
                    <a:lstStyle/>
                    <a:p>
                      <a:pPr marL="0" marR="0" lvl="0" indent="0" algn="l" defTabSz="1439997" rtl="0" eaLnBrk="1" fontAlgn="auto" latinLnBrk="0" hangingPunct="1">
                        <a:lnSpc>
                          <a:spcPct val="100000"/>
                        </a:lnSpc>
                        <a:spcBef>
                          <a:spcPts val="0"/>
                        </a:spcBef>
                        <a:spcAft>
                          <a:spcPts val="0"/>
                        </a:spcAft>
                        <a:buClrTx/>
                        <a:buSzTx/>
                        <a:buFontTx/>
                        <a:buNone/>
                        <a:tabLst/>
                        <a:defRPr/>
                      </a:pPr>
                      <a:r>
                        <a:rPr kumimoji="0" lang="nl-NL" sz="11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Gevraagde sociale vaardigheden</a:t>
                      </a:r>
                      <a:r>
                        <a:rPr kumimoji="0" lang="nl-NL"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je kan werken in groepsverband en bent servicegericht. Je kan goed communiceren met klanten en hebt passie voor het vak. Je hebt aanpassingsvermogen en hebt oog voor detail. </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870171764"/>
                  </a:ext>
                </a:extLst>
              </a:tr>
              <a:tr h="646723">
                <a:tc>
                  <a:txBody>
                    <a:bodyPr/>
                    <a:lstStyle/>
                    <a:p>
                      <a:pPr marL="0" marR="0" lvl="0" indent="0" algn="l" defTabSz="1439997" rtl="0" eaLnBrk="1" fontAlgn="auto" latinLnBrk="0" hangingPunct="1">
                        <a:lnSpc>
                          <a:spcPct val="100000"/>
                        </a:lnSpc>
                        <a:spcBef>
                          <a:spcPts val="0"/>
                        </a:spcBef>
                        <a:spcAft>
                          <a:spcPts val="0"/>
                        </a:spcAft>
                        <a:buClrTx/>
                        <a:buSzTx/>
                        <a:buFontTx/>
                        <a:buNone/>
                        <a:tabLst/>
                        <a:defRPr/>
                      </a:pPr>
                      <a:r>
                        <a:rPr kumimoji="0" lang="nl-NL" sz="1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Matchen kan succesvol </a:t>
                      </a:r>
                      <a:r>
                        <a:rPr kumimoji="0" lang="nl-NL"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als kandidaten zich willen aanpassen, klant- en service gericht zijn willen leren kunnen ze veelal starten. Niet iedere kandidaat kan of heeft deze potentie, ongeacht het voorkeursberoep in </a:t>
                      </a:r>
                      <a:r>
                        <a:rPr kumimoji="0" lang="nl-NL"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HalloWerk</a:t>
                      </a:r>
                      <a:r>
                        <a:rPr kumimoji="0" lang="nl-NL"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55918407"/>
                  </a:ext>
                </a:extLst>
              </a:tr>
            </a:tbl>
          </a:graphicData>
        </a:graphic>
      </p:graphicFrame>
      <p:sp>
        <p:nvSpPr>
          <p:cNvPr id="12" name="Tekstvak 11">
            <a:extLst>
              <a:ext uri="{FF2B5EF4-FFF2-40B4-BE49-F238E27FC236}">
                <a16:creationId xmlns:a16="http://schemas.microsoft.com/office/drawing/2014/main" id="{5827DFA6-04F4-44D4-8A40-C44A75F65BE4}"/>
              </a:ext>
            </a:extLst>
          </p:cNvPr>
          <p:cNvSpPr txBox="1"/>
          <p:nvPr/>
        </p:nvSpPr>
        <p:spPr>
          <a:xfrm>
            <a:off x="5394883" y="4586744"/>
            <a:ext cx="3653119" cy="21544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Hallo Werk, </a:t>
            </a:r>
            <a:r>
              <a:rPr lang="nl-NL" sz="800" dirty="0">
                <a:latin typeface="Calibri" panose="020F0502020204030204" pitchFamily="34" charset="0"/>
                <a:ea typeface="Calibri" panose="020F0502020204030204" pitchFamily="34" charset="0"/>
                <a:cs typeface="Times New Roman" panose="02020603050405020304" pitchFamily="18" charset="0"/>
              </a:rPr>
              <a:t>HaaglandenInZicht.nl en bewerking </a:t>
            </a:r>
            <a:r>
              <a:rPr lang="nl-NL" sz="800" dirty="0">
                <a:effectLst/>
                <a:latin typeface="Calibri" panose="020F0502020204030204" pitchFamily="34" charset="0"/>
                <a:ea typeface="Calibri" panose="020F0502020204030204" pitchFamily="34" charset="0"/>
                <a:cs typeface="Times New Roman" panose="02020603050405020304" pitchFamily="18" charset="0"/>
              </a:rPr>
              <a:t>MSE Advies &amp; Strategi</a:t>
            </a:r>
            <a:r>
              <a:rPr lang="nl-NL" sz="800" dirty="0">
                <a:latin typeface="Calibri" panose="020F0502020204030204" pitchFamily="34" charset="0"/>
                <a:ea typeface="Calibri" panose="020F0502020204030204" pitchFamily="34" charset="0"/>
                <a:cs typeface="Times New Roman" panose="02020603050405020304" pitchFamily="18" charset="0"/>
              </a:rPr>
              <a:t>e</a:t>
            </a:r>
            <a:r>
              <a:rPr lang="nl-NL" sz="800" dirty="0">
                <a:effectLst/>
                <a:latin typeface="Calibri" panose="020F0502020204030204" pitchFamily="34" charset="0"/>
                <a:ea typeface="Calibri" panose="020F0502020204030204" pitchFamily="34" charset="0"/>
                <a:cs typeface="Times New Roman" panose="02020603050405020304" pitchFamily="18" charset="0"/>
              </a:rPr>
              <a:t>, 2022</a:t>
            </a:r>
          </a:p>
        </p:txBody>
      </p:sp>
    </p:spTree>
    <p:extLst>
      <p:ext uri="{BB962C8B-B14F-4D97-AF65-F5344CB8AC3E}">
        <p14:creationId xmlns:p14="http://schemas.microsoft.com/office/powerpoint/2010/main" val="260179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1B7A4B9-3798-4425-8538-8121680CDE46}"/>
              </a:ext>
            </a:extLst>
          </p:cNvPr>
          <p:cNvSpPr>
            <a:spLocks noGrp="1"/>
          </p:cNvSpPr>
          <p:nvPr>
            <p:ph type="title"/>
          </p:nvPr>
        </p:nvSpPr>
        <p:spPr/>
        <p:txBody>
          <a:bodyPr/>
          <a:lstStyle/>
          <a:p>
            <a:r>
              <a:rPr lang="nl-NL" dirty="0"/>
              <a:t>Verdieping sector- inzichten</a:t>
            </a:r>
          </a:p>
        </p:txBody>
      </p:sp>
    </p:spTree>
    <p:extLst>
      <p:ext uri="{BB962C8B-B14F-4D97-AF65-F5344CB8AC3E}">
        <p14:creationId xmlns:p14="http://schemas.microsoft.com/office/powerpoint/2010/main" val="3250414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323527" y="0"/>
            <a:ext cx="8244463" cy="816260"/>
          </a:xfrm>
          <a:prstGeom prst="rect">
            <a:avLst/>
          </a:prstGeom>
        </p:spPr>
        <p:txBody>
          <a:bodyPr/>
          <a:lstStyle/>
          <a:p>
            <a:r>
              <a:rPr lang="nl-NL" dirty="0">
                <a:latin typeface="+mn-lt"/>
              </a:rPr>
              <a:t>Horeca, cultuur, sport en recreatie</a:t>
            </a:r>
            <a:endParaRPr lang="nl-NL" dirty="0"/>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382823" y="1031704"/>
            <a:ext cx="4189177" cy="3251598"/>
          </a:xfrm>
        </p:spPr>
        <p:txBody>
          <a:bodyPr/>
          <a:lstStyle/>
          <a:p>
            <a:pPr marL="0" indent="0">
              <a:lnSpc>
                <a:spcPct val="100000"/>
              </a:lnSpc>
              <a:buNone/>
            </a:pPr>
            <a:endParaRPr lang="nl-NL" sz="1100" dirty="0">
              <a:latin typeface="+mn-lt"/>
            </a:endParaRPr>
          </a:p>
          <a:p>
            <a:pPr marL="0" indent="0">
              <a:lnSpc>
                <a:spcPct val="100000"/>
              </a:lnSpc>
              <a:buNone/>
            </a:pPr>
            <a:r>
              <a:rPr lang="nl-NL" sz="1100" dirty="0">
                <a:latin typeface="+mn-lt"/>
              </a:rPr>
              <a:t>In Haaglanden werken ca. 17.400* mensen in de horecasector en 11.340* mensen in de cultuur, sport en recreatie. In Haaglanden daalde in 2020 het aantal banen in de horeca met 560 (-3,1%) en in de cultuur, sport en recreatie bijna 300 (-2,5%). </a:t>
            </a:r>
          </a:p>
          <a:p>
            <a:pPr marL="0" indent="0">
              <a:lnSpc>
                <a:spcPct val="100000"/>
              </a:lnSpc>
              <a:buNone/>
            </a:pPr>
            <a:endParaRPr lang="nl-NL" sz="1100" dirty="0">
              <a:latin typeface="+mn-lt"/>
            </a:endParaRPr>
          </a:p>
          <a:p>
            <a:pPr marL="0" indent="0">
              <a:lnSpc>
                <a:spcPct val="100000"/>
              </a:lnSpc>
              <a:buNone/>
            </a:pPr>
            <a:r>
              <a:rPr lang="nl-NL" sz="1100" dirty="0">
                <a:latin typeface="+mn-lt"/>
              </a:rPr>
              <a:t>Het aantal vestigingen is in beide sectoren daarentegen gestegen. In de horeca zijn er 17 vestigingen bijgekomen en in de cultuur, sport en recreatie 77. </a:t>
            </a:r>
          </a:p>
          <a:p>
            <a:pPr marL="0" indent="0">
              <a:lnSpc>
                <a:spcPct val="100000"/>
              </a:lnSpc>
              <a:buNone/>
            </a:pPr>
            <a:endParaRPr lang="nl-NL" sz="1100" dirty="0">
              <a:latin typeface="+mn-lt"/>
            </a:endParaRPr>
          </a:p>
          <a:p>
            <a:pPr marL="0" indent="0">
              <a:lnSpc>
                <a:spcPct val="100000"/>
              </a:lnSpc>
              <a:buNone/>
            </a:pPr>
            <a:r>
              <a:rPr lang="nl-NL" sz="1100" dirty="0">
                <a:latin typeface="+mn-lt"/>
              </a:rPr>
              <a:t>Meer dan een derde van het aantal horecabanen is bij restaurants. Daarna volgen andere eetgelegenheden (zoals cafetaria's en ijssalons), hotels, cafés, kantines &amp; cateringbedrijven en overige logies zoals jeugdherbergen. Meer dan de helft van het horecapersoneel bestaat uit werknemers met een flexibel contract. Ook is meer dan de helft jonger dan 25 jaar. De horeca biedt over het algemeen veel werk aan scholieren en studenten met bijbanen.</a:t>
            </a:r>
          </a:p>
          <a:p>
            <a:pPr marL="0" indent="0">
              <a:lnSpc>
                <a:spcPct val="100000"/>
              </a:lnSpc>
              <a:buNone/>
            </a:pPr>
            <a:endParaRPr lang="nl-NL" sz="1100" dirty="0">
              <a:latin typeface="+mn-lt"/>
            </a:endParaRPr>
          </a:p>
          <a:p>
            <a:pPr marL="0" indent="0">
              <a:lnSpc>
                <a:spcPct val="100000"/>
              </a:lnSpc>
              <a:buNone/>
            </a:pPr>
            <a:r>
              <a:rPr lang="nl-NL" sz="800" dirty="0">
                <a:latin typeface="+mn-lt"/>
              </a:rPr>
              <a:t>* Aantal werkzame personen begin 2021.</a:t>
            </a:r>
            <a:endParaRPr lang="nl-NL" sz="1100" dirty="0"/>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sp>
        <p:nvSpPr>
          <p:cNvPr id="8" name="Tekstvak 7">
            <a:extLst>
              <a:ext uri="{FF2B5EF4-FFF2-40B4-BE49-F238E27FC236}">
                <a16:creationId xmlns:a16="http://schemas.microsoft.com/office/drawing/2014/main" id="{19634AF2-8FAA-45E4-8EB6-1DF40F13BE66}"/>
              </a:ext>
            </a:extLst>
          </p:cNvPr>
          <p:cNvSpPr txBox="1"/>
          <p:nvPr/>
        </p:nvSpPr>
        <p:spPr>
          <a:xfrm>
            <a:off x="-3574" y="4586744"/>
            <a:ext cx="4575574"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bedrijvenregister Zuid-Holland 2021 en HaaglandenInZicht.nl</a:t>
            </a:r>
            <a:r>
              <a:rPr lang="nl-NL" sz="800" dirty="0">
                <a:latin typeface="Calibri" panose="020F0502020204030204" pitchFamily="34" charset="0"/>
                <a:ea typeface="Calibri" panose="020F0502020204030204" pitchFamily="34" charset="0"/>
                <a:cs typeface="Times New Roman" panose="02020603050405020304" pitchFamily="18" charset="0"/>
              </a:rPr>
              <a:t> 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Afbeelding 6">
            <a:extLst>
              <a:ext uri="{FF2B5EF4-FFF2-40B4-BE49-F238E27FC236}">
                <a16:creationId xmlns:a16="http://schemas.microsoft.com/office/drawing/2014/main" id="{61E77FCF-BB0F-4A5B-8423-79BCE93E9B44}"/>
              </a:ext>
            </a:extLst>
          </p:cNvPr>
          <p:cNvPicPr>
            <a:picLocks noChangeAspect="1"/>
          </p:cNvPicPr>
          <p:nvPr/>
        </p:nvPicPr>
        <p:blipFill>
          <a:blip r:embed="rId2"/>
          <a:stretch>
            <a:fillRect/>
          </a:stretch>
        </p:blipFill>
        <p:spPr>
          <a:xfrm>
            <a:off x="5325774" y="2810482"/>
            <a:ext cx="3389183" cy="1980000"/>
          </a:xfrm>
          <a:prstGeom prst="rect">
            <a:avLst/>
          </a:prstGeom>
        </p:spPr>
      </p:pic>
      <p:pic>
        <p:nvPicPr>
          <p:cNvPr id="9" name="Afbeelding 8">
            <a:extLst>
              <a:ext uri="{FF2B5EF4-FFF2-40B4-BE49-F238E27FC236}">
                <a16:creationId xmlns:a16="http://schemas.microsoft.com/office/drawing/2014/main" id="{B836D9D0-B173-4AFA-9218-AAE01FBF2E5D}"/>
              </a:ext>
            </a:extLst>
          </p:cNvPr>
          <p:cNvPicPr>
            <a:picLocks noChangeAspect="1"/>
          </p:cNvPicPr>
          <p:nvPr/>
        </p:nvPicPr>
        <p:blipFill>
          <a:blip r:embed="rId3"/>
          <a:stretch>
            <a:fillRect/>
          </a:stretch>
        </p:blipFill>
        <p:spPr>
          <a:xfrm>
            <a:off x="5325774" y="816260"/>
            <a:ext cx="3389168" cy="1980000"/>
          </a:xfrm>
          <a:prstGeom prst="rect">
            <a:avLst/>
          </a:prstGeom>
        </p:spPr>
      </p:pic>
    </p:spTree>
    <p:extLst>
      <p:ext uri="{BB962C8B-B14F-4D97-AF65-F5344CB8AC3E}">
        <p14:creationId xmlns:p14="http://schemas.microsoft.com/office/powerpoint/2010/main" val="969392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395536" y="533"/>
            <a:ext cx="8244463" cy="816260"/>
          </a:xfrm>
          <a:prstGeom prst="rect">
            <a:avLst/>
          </a:prstGeom>
        </p:spPr>
        <p:txBody>
          <a:bodyPr/>
          <a:lstStyle/>
          <a:p>
            <a:r>
              <a:rPr lang="nl-NL" sz="4400">
                <a:latin typeface="+mn-lt"/>
              </a:rPr>
              <a:t>Uitzendsector</a:t>
            </a:r>
            <a:endParaRPr lang="nl-NL"/>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271628" y="945951"/>
            <a:ext cx="4246139" cy="1172781"/>
          </a:xfrm>
        </p:spPr>
        <p:txBody>
          <a:bodyPr/>
          <a:lstStyle/>
          <a:p>
            <a:pPr marL="0" indent="0">
              <a:lnSpc>
                <a:spcPct val="100000"/>
              </a:lnSpc>
              <a:buNone/>
            </a:pPr>
            <a:r>
              <a:rPr lang="nl-NL" sz="1100" b="1" dirty="0">
                <a:latin typeface="+mn-lt"/>
              </a:rPr>
              <a:t>Landelijke beeld uitzendsector</a:t>
            </a:r>
          </a:p>
          <a:p>
            <a:pPr marL="0" indent="0">
              <a:lnSpc>
                <a:spcPct val="100000"/>
              </a:lnSpc>
              <a:buNone/>
            </a:pPr>
            <a:r>
              <a:rPr lang="nl-NL" sz="1100" dirty="0">
                <a:latin typeface="+mn-lt"/>
              </a:rPr>
              <a:t>De uren en omzet in de uitzendsector laat het hele jaar al groei zien. De groei van het aantal uren was het hoogst in mei 2021 met 39% ten opzichte van vorig jaar. Hierna is de groei gaan afvlakken tot iets meer dan 5% in periode 12. Deze groeigegevens voor de regio Haaglanden zijn niet beschikbaar. </a:t>
            </a:r>
          </a:p>
          <a:p>
            <a:pPr marL="0" indent="0">
              <a:lnSpc>
                <a:spcPct val="100000"/>
              </a:lnSpc>
              <a:buNone/>
            </a:pPr>
            <a:endParaRPr lang="nl-NL" sz="1100" dirty="0">
              <a:latin typeface="+mn-lt"/>
            </a:endParaRPr>
          </a:p>
          <a:p>
            <a:pPr marL="0" indent="0">
              <a:lnSpc>
                <a:spcPct val="100000"/>
              </a:lnSpc>
              <a:buNone/>
            </a:pPr>
            <a:endParaRPr lang="nl-NL" sz="1100" dirty="0">
              <a:latin typeface="+mn-lt"/>
            </a:endParaRPr>
          </a:p>
          <a:p>
            <a:pPr marL="0" indent="0">
              <a:buNone/>
            </a:pPr>
            <a:endParaRPr lang="nl-NL" sz="1100" dirty="0"/>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sp>
        <p:nvSpPr>
          <p:cNvPr id="9" name="Tekstvak 8">
            <a:extLst>
              <a:ext uri="{FF2B5EF4-FFF2-40B4-BE49-F238E27FC236}">
                <a16:creationId xmlns:a16="http://schemas.microsoft.com/office/drawing/2014/main" id="{D116A531-1138-403B-93FD-1E791CECA14E}"/>
              </a:ext>
            </a:extLst>
          </p:cNvPr>
          <p:cNvSpPr txBox="1"/>
          <p:nvPr/>
        </p:nvSpPr>
        <p:spPr>
          <a:xfrm>
            <a:off x="4860727" y="4673133"/>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ABU en HaaglandenInZicht.nl, januari 2022</a:t>
            </a:r>
          </a:p>
        </p:txBody>
      </p:sp>
      <p:pic>
        <p:nvPicPr>
          <p:cNvPr id="6" name="Afbeelding 5">
            <a:extLst>
              <a:ext uri="{FF2B5EF4-FFF2-40B4-BE49-F238E27FC236}">
                <a16:creationId xmlns:a16="http://schemas.microsoft.com/office/drawing/2014/main" id="{4AF2DCE8-03A6-41FC-9D22-E3475F18C475}"/>
              </a:ext>
            </a:extLst>
          </p:cNvPr>
          <p:cNvPicPr>
            <a:picLocks noChangeAspect="1"/>
          </p:cNvPicPr>
          <p:nvPr/>
        </p:nvPicPr>
        <p:blipFill>
          <a:blip r:embed="rId3"/>
          <a:stretch>
            <a:fillRect/>
          </a:stretch>
        </p:blipFill>
        <p:spPr>
          <a:xfrm>
            <a:off x="4801558" y="945951"/>
            <a:ext cx="4005380" cy="2340000"/>
          </a:xfrm>
          <a:prstGeom prst="rect">
            <a:avLst/>
          </a:prstGeom>
        </p:spPr>
      </p:pic>
      <p:pic>
        <p:nvPicPr>
          <p:cNvPr id="8" name="Afbeelding 7">
            <a:extLst>
              <a:ext uri="{FF2B5EF4-FFF2-40B4-BE49-F238E27FC236}">
                <a16:creationId xmlns:a16="http://schemas.microsoft.com/office/drawing/2014/main" id="{E54D0139-4937-4EFE-973B-1D650AB05550}"/>
              </a:ext>
            </a:extLst>
          </p:cNvPr>
          <p:cNvPicPr>
            <a:picLocks noChangeAspect="1"/>
          </p:cNvPicPr>
          <p:nvPr/>
        </p:nvPicPr>
        <p:blipFill>
          <a:blip r:embed="rId4"/>
          <a:stretch>
            <a:fillRect/>
          </a:stretch>
        </p:blipFill>
        <p:spPr>
          <a:xfrm>
            <a:off x="271628" y="2228402"/>
            <a:ext cx="3347384" cy="1152000"/>
          </a:xfrm>
          <a:prstGeom prst="rect">
            <a:avLst/>
          </a:prstGeom>
        </p:spPr>
      </p:pic>
      <p:sp>
        <p:nvSpPr>
          <p:cNvPr id="10" name="Tijdelijke aanduiding voor tekst 2">
            <a:extLst>
              <a:ext uri="{FF2B5EF4-FFF2-40B4-BE49-F238E27FC236}">
                <a16:creationId xmlns:a16="http://schemas.microsoft.com/office/drawing/2014/main" id="{87D9456F-9685-4A3F-B256-5D59D82D93D2}"/>
              </a:ext>
            </a:extLst>
          </p:cNvPr>
          <p:cNvSpPr txBox="1">
            <a:spLocks/>
          </p:cNvSpPr>
          <p:nvPr/>
        </p:nvSpPr>
        <p:spPr>
          <a:xfrm>
            <a:off x="271628" y="2025712"/>
            <a:ext cx="4246139" cy="229276"/>
          </a:xfrm>
          <a:prstGeom prst="rect">
            <a:avLst/>
          </a:prstGeom>
        </p:spPr>
        <p:txBody>
          <a:bodyPr vert="horz" lIns="0" tIns="0" rIns="0" bIns="0"/>
          <a:lstStyle>
            <a:lvl1pPr marL="180000" indent="-180000" algn="l" defTabSz="457200" rtl="0" eaLnBrk="1" fontAlgn="base" hangingPunct="1">
              <a:lnSpc>
                <a:spcPct val="150000"/>
              </a:lnSpc>
              <a:spcBef>
                <a:spcPts val="0"/>
              </a:spcBef>
              <a:spcAft>
                <a:spcPts val="0"/>
              </a:spcAft>
              <a:buFont typeface="Arial"/>
              <a:buChar char="•"/>
              <a:defRPr sz="1600" kern="1200">
                <a:solidFill>
                  <a:srgbClr val="000000"/>
                </a:solidFill>
                <a:latin typeface="Arial"/>
                <a:ea typeface="ＭＳ Ｐゴシック" charset="0"/>
                <a:cs typeface="Arial"/>
              </a:defRPr>
            </a:lvl1pPr>
            <a:lvl2pPr marL="36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2pPr>
            <a:lvl3pPr marL="54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3pPr>
            <a:lvl4pPr marL="72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4pPr>
            <a:lvl5pPr marL="90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nl-NL" sz="1000" b="1" dirty="0">
                <a:latin typeface="+mn-lt"/>
              </a:rPr>
              <a:t>Uitzendsector administratief</a:t>
            </a:r>
            <a:endParaRPr lang="nl-NL" sz="1100" dirty="0"/>
          </a:p>
        </p:txBody>
      </p:sp>
      <p:pic>
        <p:nvPicPr>
          <p:cNvPr id="12" name="Afbeelding 11">
            <a:extLst>
              <a:ext uri="{FF2B5EF4-FFF2-40B4-BE49-F238E27FC236}">
                <a16:creationId xmlns:a16="http://schemas.microsoft.com/office/drawing/2014/main" id="{9025FEDB-DBED-4D56-8AC7-84E28511A344}"/>
              </a:ext>
            </a:extLst>
          </p:cNvPr>
          <p:cNvPicPr>
            <a:picLocks noChangeAspect="1"/>
          </p:cNvPicPr>
          <p:nvPr/>
        </p:nvPicPr>
        <p:blipFill>
          <a:blip r:embed="rId5"/>
          <a:stretch>
            <a:fillRect/>
          </a:stretch>
        </p:blipFill>
        <p:spPr>
          <a:xfrm>
            <a:off x="271628" y="3579280"/>
            <a:ext cx="3476268" cy="1152000"/>
          </a:xfrm>
          <a:prstGeom prst="rect">
            <a:avLst/>
          </a:prstGeom>
        </p:spPr>
      </p:pic>
      <p:sp>
        <p:nvSpPr>
          <p:cNvPr id="13" name="Tijdelijke aanduiding voor tekst 2">
            <a:extLst>
              <a:ext uri="{FF2B5EF4-FFF2-40B4-BE49-F238E27FC236}">
                <a16:creationId xmlns:a16="http://schemas.microsoft.com/office/drawing/2014/main" id="{C317EF44-049F-4910-BB6D-F1D60EF91198}"/>
              </a:ext>
            </a:extLst>
          </p:cNvPr>
          <p:cNvSpPr txBox="1">
            <a:spLocks/>
          </p:cNvSpPr>
          <p:nvPr/>
        </p:nvSpPr>
        <p:spPr>
          <a:xfrm>
            <a:off x="271628" y="3413977"/>
            <a:ext cx="4246139" cy="229276"/>
          </a:xfrm>
          <a:prstGeom prst="rect">
            <a:avLst/>
          </a:prstGeom>
        </p:spPr>
        <p:txBody>
          <a:bodyPr vert="horz" lIns="0" tIns="0" rIns="0" bIns="0"/>
          <a:lstStyle>
            <a:lvl1pPr marL="180000" indent="-180000" algn="l" defTabSz="457200" rtl="0" eaLnBrk="1" fontAlgn="base" hangingPunct="1">
              <a:lnSpc>
                <a:spcPct val="150000"/>
              </a:lnSpc>
              <a:spcBef>
                <a:spcPts val="0"/>
              </a:spcBef>
              <a:spcAft>
                <a:spcPts val="0"/>
              </a:spcAft>
              <a:buFont typeface="Arial"/>
              <a:buChar char="•"/>
              <a:defRPr sz="1600" kern="1200">
                <a:solidFill>
                  <a:srgbClr val="000000"/>
                </a:solidFill>
                <a:latin typeface="Arial"/>
                <a:ea typeface="ＭＳ Ｐゴシック" charset="0"/>
                <a:cs typeface="Arial"/>
              </a:defRPr>
            </a:lvl1pPr>
            <a:lvl2pPr marL="36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2pPr>
            <a:lvl3pPr marL="54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3pPr>
            <a:lvl4pPr marL="72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4pPr>
            <a:lvl5pPr marL="90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nl-NL" sz="1000" b="1" dirty="0">
                <a:latin typeface="+mn-lt"/>
              </a:rPr>
              <a:t>Uitzendsector industrie</a:t>
            </a:r>
            <a:endParaRPr lang="nl-NL" sz="1100" dirty="0"/>
          </a:p>
        </p:txBody>
      </p:sp>
      <p:pic>
        <p:nvPicPr>
          <p:cNvPr id="15" name="Afbeelding 14">
            <a:extLst>
              <a:ext uri="{FF2B5EF4-FFF2-40B4-BE49-F238E27FC236}">
                <a16:creationId xmlns:a16="http://schemas.microsoft.com/office/drawing/2014/main" id="{0AF4A647-E215-42B1-B639-498E8C1467B3}"/>
              </a:ext>
            </a:extLst>
          </p:cNvPr>
          <p:cNvPicPr>
            <a:picLocks noChangeAspect="1"/>
          </p:cNvPicPr>
          <p:nvPr/>
        </p:nvPicPr>
        <p:blipFill>
          <a:blip r:embed="rId6"/>
          <a:stretch>
            <a:fillRect/>
          </a:stretch>
        </p:blipFill>
        <p:spPr>
          <a:xfrm>
            <a:off x="4801558" y="3596327"/>
            <a:ext cx="3552000" cy="1152000"/>
          </a:xfrm>
          <a:prstGeom prst="rect">
            <a:avLst/>
          </a:prstGeom>
        </p:spPr>
      </p:pic>
      <p:sp>
        <p:nvSpPr>
          <p:cNvPr id="16" name="Tijdelijke aanduiding voor tekst 2">
            <a:extLst>
              <a:ext uri="{FF2B5EF4-FFF2-40B4-BE49-F238E27FC236}">
                <a16:creationId xmlns:a16="http://schemas.microsoft.com/office/drawing/2014/main" id="{649BB802-195C-4301-890E-9CB0F67C46BC}"/>
              </a:ext>
            </a:extLst>
          </p:cNvPr>
          <p:cNvSpPr txBox="1">
            <a:spLocks/>
          </p:cNvSpPr>
          <p:nvPr/>
        </p:nvSpPr>
        <p:spPr>
          <a:xfrm>
            <a:off x="4801558" y="3407290"/>
            <a:ext cx="4246139" cy="229276"/>
          </a:xfrm>
          <a:prstGeom prst="rect">
            <a:avLst/>
          </a:prstGeom>
        </p:spPr>
        <p:txBody>
          <a:bodyPr vert="horz" lIns="0" tIns="0" rIns="0" bIns="0"/>
          <a:lstStyle>
            <a:lvl1pPr marL="180000" indent="-180000" algn="l" defTabSz="457200" rtl="0" eaLnBrk="1" fontAlgn="base" hangingPunct="1">
              <a:lnSpc>
                <a:spcPct val="150000"/>
              </a:lnSpc>
              <a:spcBef>
                <a:spcPts val="0"/>
              </a:spcBef>
              <a:spcAft>
                <a:spcPts val="0"/>
              </a:spcAft>
              <a:buFont typeface="Arial"/>
              <a:buChar char="•"/>
              <a:defRPr sz="1600" kern="1200">
                <a:solidFill>
                  <a:srgbClr val="000000"/>
                </a:solidFill>
                <a:latin typeface="Arial"/>
                <a:ea typeface="ＭＳ Ｐゴシック" charset="0"/>
                <a:cs typeface="Arial"/>
              </a:defRPr>
            </a:lvl1pPr>
            <a:lvl2pPr marL="36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2pPr>
            <a:lvl3pPr marL="54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3pPr>
            <a:lvl4pPr marL="72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4pPr>
            <a:lvl5pPr marL="90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nl-NL" sz="1000" b="1" dirty="0">
                <a:latin typeface="+mn-lt"/>
              </a:rPr>
              <a:t>Uitzendsector techniek</a:t>
            </a:r>
            <a:endParaRPr lang="nl-NL" sz="1100" dirty="0"/>
          </a:p>
        </p:txBody>
      </p:sp>
    </p:spTree>
    <p:extLst>
      <p:ext uri="{BB962C8B-B14F-4D97-AF65-F5344CB8AC3E}">
        <p14:creationId xmlns:p14="http://schemas.microsoft.com/office/powerpoint/2010/main" val="387798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1E759BDD-E8C1-46FF-BFFE-24BA0D89702E}"/>
              </a:ext>
            </a:extLst>
          </p:cNvPr>
          <p:cNvSpPr>
            <a:spLocks noGrp="1"/>
          </p:cNvSpPr>
          <p:nvPr>
            <p:ph type="body" sz="quarter" idx="13"/>
          </p:nvPr>
        </p:nvSpPr>
        <p:spPr>
          <a:xfrm>
            <a:off x="395288" y="1012750"/>
            <a:ext cx="8100447" cy="3611638"/>
          </a:xfrm>
        </p:spPr>
        <p:txBody>
          <a:bodyPr>
            <a:noAutofit/>
          </a:bodyPr>
          <a:lstStyle/>
          <a:p>
            <a:pPr marL="0" indent="0">
              <a:lnSpc>
                <a:spcPct val="100000"/>
              </a:lnSpc>
              <a:buNone/>
            </a:pPr>
            <a:r>
              <a:rPr lang="nl-NL" sz="1100" b="1" dirty="0">
                <a:latin typeface="Arial" panose="020B0604020202020204" pitchFamily="34" charset="0"/>
                <a:cs typeface="Arial" panose="020B0604020202020204" pitchFamily="34" charset="0"/>
              </a:rPr>
              <a:t>Nederlandse economie weer op niveau</a:t>
            </a:r>
            <a:endParaRPr lang="nl-NL" sz="1100" b="1" i="0" u="none" strike="noStrike" baseline="0" dirty="0">
              <a:solidFill>
                <a:srgbClr val="000000"/>
              </a:solidFill>
              <a:latin typeface="Arial" panose="020B0604020202020204" pitchFamily="34" charset="0"/>
              <a:cs typeface="Arial" panose="020B0604020202020204" pitchFamily="34" charset="0"/>
            </a:endParaRPr>
          </a:p>
          <a:p>
            <a:pPr marL="0" indent="0">
              <a:lnSpc>
                <a:spcPct val="100000"/>
              </a:lnSpc>
              <a:buNone/>
            </a:pPr>
            <a:r>
              <a:rPr lang="nl-NL" sz="1100" i="0" u="none" strike="noStrike" baseline="0" dirty="0">
                <a:solidFill>
                  <a:srgbClr val="000000"/>
                </a:solidFill>
                <a:latin typeface="Arial" panose="020B0604020202020204" pitchFamily="34" charset="0"/>
                <a:cs typeface="Arial" panose="020B0604020202020204" pitchFamily="34" charset="0"/>
              </a:rPr>
              <a:t>In 2020 kromp de economie fors in Nederland en herstelde in het tweede en derde kwartaal van 2020. In het vierde kwartaal daalde dit weer. Inmiddels is de economie weer hersteld en zelfs boven het niveau van voor de coronacrisis. De economie in Nederland is met 9,7% gegroeid ten opzichte van een jaar eerder. </a:t>
            </a:r>
          </a:p>
          <a:p>
            <a:pPr marL="0" indent="0">
              <a:lnSpc>
                <a:spcPct val="100000"/>
              </a:lnSpc>
              <a:buNone/>
            </a:pPr>
            <a:endParaRPr lang="nl-NL" sz="1100" i="0" u="none" strike="noStrike" baseline="0" dirty="0">
              <a:solidFill>
                <a:srgbClr val="000000"/>
              </a:solidFill>
              <a:latin typeface="Arial" panose="020B0604020202020204" pitchFamily="34" charset="0"/>
              <a:cs typeface="Arial" panose="020B0604020202020204" pitchFamily="34" charset="0"/>
            </a:endParaRPr>
          </a:p>
          <a:p>
            <a:pPr marL="0" indent="0">
              <a:lnSpc>
                <a:spcPct val="100000"/>
              </a:lnSpc>
              <a:buNone/>
            </a:pPr>
            <a:r>
              <a:rPr lang="nl-NL" sz="1100" b="1" i="0" u="none" strike="noStrike" baseline="0" dirty="0">
                <a:solidFill>
                  <a:srgbClr val="000000"/>
                </a:solidFill>
                <a:latin typeface="Arial" panose="020B0604020202020204" pitchFamily="34" charset="0"/>
                <a:cs typeface="Arial" panose="020B0604020202020204" pitchFamily="34" charset="0"/>
              </a:rPr>
              <a:t>CPB verwacht groei in 2021</a:t>
            </a:r>
          </a:p>
          <a:p>
            <a:pPr marL="0" indent="0">
              <a:lnSpc>
                <a:spcPct val="100000"/>
              </a:lnSpc>
              <a:buNone/>
            </a:pPr>
            <a:r>
              <a:rPr lang="nl-NL" sz="1100" i="0" u="none" strike="noStrike" baseline="0" dirty="0">
                <a:solidFill>
                  <a:srgbClr val="000000"/>
                </a:solidFill>
                <a:latin typeface="Arial" panose="020B0604020202020204" pitchFamily="34" charset="0"/>
                <a:cs typeface="Arial" panose="020B0604020202020204" pitchFamily="34" charset="0"/>
              </a:rPr>
              <a:t>Het CPB geeft in de meest recente raming aan (CPB, september 2021) dat, als er geen grootschalige nieuwe maatregelen komen, de economie in 2021 met bijna 4% zal groeien en in 2022 met 3,5%. </a:t>
            </a:r>
            <a:r>
              <a:rPr lang="nl-NL" sz="1100" dirty="0">
                <a:latin typeface="Arial" panose="020B0604020202020204" pitchFamily="34" charset="0"/>
                <a:cs typeface="Arial" panose="020B0604020202020204" pitchFamily="34" charset="0"/>
              </a:rPr>
              <a:t>De werkloosheid zal nog licht stijgen tot 3,5% in 2022 en de krapte op de arbeidsmarkt is groot en zal verder toenemen. </a:t>
            </a:r>
            <a:endParaRPr lang="nl-NL" sz="1100" i="0" u="none" strike="noStrike" baseline="0" dirty="0">
              <a:solidFill>
                <a:srgbClr val="000000"/>
              </a:solidFill>
              <a:latin typeface="Arial" panose="020B0604020202020204" pitchFamily="34" charset="0"/>
              <a:cs typeface="Arial" panose="020B0604020202020204" pitchFamily="34" charset="0"/>
            </a:endParaRPr>
          </a:p>
          <a:p>
            <a:pPr marL="0" indent="0">
              <a:lnSpc>
                <a:spcPct val="100000"/>
              </a:lnSpc>
              <a:buNone/>
            </a:pPr>
            <a:endParaRPr lang="nl-NL" sz="1100" i="0" u="none" strike="noStrike" baseline="0" dirty="0">
              <a:solidFill>
                <a:srgbClr val="000000"/>
              </a:solidFill>
              <a:latin typeface="Arial" panose="020B0604020202020204" pitchFamily="34" charset="0"/>
              <a:cs typeface="Arial" panose="020B0604020202020204" pitchFamily="34" charset="0"/>
            </a:endParaRPr>
          </a:p>
          <a:p>
            <a:pPr marL="0" indent="0">
              <a:lnSpc>
                <a:spcPct val="100000"/>
              </a:lnSpc>
              <a:buNone/>
            </a:pPr>
            <a:r>
              <a:rPr lang="nl-NL" sz="1100" b="1" i="0" u="none" strike="noStrike" baseline="0" dirty="0">
                <a:solidFill>
                  <a:srgbClr val="000000"/>
                </a:solidFill>
                <a:latin typeface="Arial" panose="020B0604020202020204" pitchFamily="34" charset="0"/>
                <a:cs typeface="Arial" panose="020B0604020202020204" pitchFamily="34" charset="0"/>
              </a:rPr>
              <a:t>Factoren voor economische ontwikkeling </a:t>
            </a:r>
          </a:p>
          <a:p>
            <a:pPr marL="0" indent="0">
              <a:lnSpc>
                <a:spcPct val="100000"/>
              </a:lnSpc>
              <a:buNone/>
            </a:pPr>
            <a:r>
              <a:rPr lang="nl-NL" sz="1100" dirty="0">
                <a:latin typeface="Arial" panose="020B0604020202020204" pitchFamily="34" charset="0"/>
                <a:cs typeface="Arial" panose="020B0604020202020204" pitchFamily="34" charset="0"/>
              </a:rPr>
              <a:t>Veel mensen maken de vergelijking met de financiële crisis in 2008-2009. Belangrijk is dat de coronacrisis is ontstaan door een exogene schok op een gezonde economie, terwijl de voorgaande crisis ontstond door kwetsbaarheden in de financiële sector. De coronacrisis had daarentegen initieel een veel grotere economische impact. Als gevolg daarvan hebben we nog steeds te maken met productie-uitval, logistieke issues, hoge inflatie en relatief lage werkloosheid </a:t>
            </a:r>
            <a:r>
              <a:rPr lang="nl-NL" sz="1100" i="0" u="none" strike="noStrike" baseline="0" dirty="0">
                <a:solidFill>
                  <a:srgbClr val="000000"/>
                </a:solidFill>
                <a:latin typeface="Arial" panose="020B0604020202020204" pitchFamily="34" charset="0"/>
                <a:cs typeface="Arial" panose="020B0604020202020204" pitchFamily="34" charset="0"/>
              </a:rPr>
              <a:t>(CPB, september 2021).</a:t>
            </a:r>
            <a:r>
              <a:rPr lang="nl-NL" sz="1100" dirty="0">
                <a:latin typeface="Arial" panose="020B0604020202020204" pitchFamily="34" charset="0"/>
                <a:cs typeface="Arial" panose="020B0604020202020204" pitchFamily="34" charset="0"/>
              </a:rPr>
              <a:t> Door de regelingen en steunpakketten vanuit de overheid hebben veel bedrijven nog achterstallige betalingsverplichtingen of een hoge schuldpositie. Deze ontwikkelingen kunnen op den duur de groei van de economie afvlakken. </a:t>
            </a:r>
            <a:endParaRPr lang="nl-NL" sz="1100" i="0" u="none" strike="noStrike" baseline="0" dirty="0">
              <a:solidFill>
                <a:srgbClr val="000000"/>
              </a:solidFill>
              <a:latin typeface="Arial" panose="020B0604020202020204" pitchFamily="34" charset="0"/>
              <a:cs typeface="Arial" panose="020B0604020202020204" pitchFamily="34" charset="0"/>
            </a:endParaRP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408126" y="38119"/>
            <a:ext cx="7704000" cy="699542"/>
          </a:xfrm>
          <a:prstGeom prst="rect">
            <a:avLst/>
          </a:prstGeom>
        </p:spPr>
        <p:txBody>
          <a:bodyPr anchor="ctr">
            <a:normAutofit/>
          </a:bodyPr>
          <a:lstStyle/>
          <a:p>
            <a:pPr>
              <a:lnSpc>
                <a:spcPct val="90000"/>
              </a:lnSpc>
            </a:pPr>
            <a:r>
              <a:rPr lang="nl-NL" sz="3000" dirty="0"/>
              <a:t>Arbeidsmarktontwikkelingen Nederland</a:t>
            </a:r>
          </a:p>
        </p:txBody>
      </p:sp>
      <p:sp>
        <p:nvSpPr>
          <p:cNvPr id="14" name="Tekstvak 13">
            <a:extLst>
              <a:ext uri="{FF2B5EF4-FFF2-40B4-BE49-F238E27FC236}">
                <a16:creationId xmlns:a16="http://schemas.microsoft.com/office/drawing/2014/main" id="{27096453-A930-4FEB-B934-4F2AE33C748D}"/>
              </a:ext>
            </a:extLst>
          </p:cNvPr>
          <p:cNvSpPr txBox="1"/>
          <p:nvPr/>
        </p:nvSpPr>
        <p:spPr>
          <a:xfrm>
            <a:off x="4787999" y="4606135"/>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CPB, september 2021</a:t>
            </a:r>
          </a:p>
        </p:txBody>
      </p:sp>
    </p:spTree>
    <p:extLst>
      <p:ext uri="{BB962C8B-B14F-4D97-AF65-F5344CB8AC3E}">
        <p14:creationId xmlns:p14="http://schemas.microsoft.com/office/powerpoint/2010/main" val="1501894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379741" y="0"/>
            <a:ext cx="8820473" cy="816260"/>
          </a:xfrm>
          <a:prstGeom prst="rect">
            <a:avLst/>
          </a:prstGeom>
        </p:spPr>
        <p:txBody>
          <a:bodyPr/>
          <a:lstStyle/>
          <a:p>
            <a:r>
              <a:rPr lang="nl-NL" dirty="0">
                <a:latin typeface="+mn-lt"/>
              </a:rPr>
              <a:t>Bouwnijverheid en installatiesector</a:t>
            </a:r>
            <a:endParaRPr lang="nl-NL" dirty="0"/>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251520" y="1020024"/>
            <a:ext cx="4320480" cy="3578400"/>
          </a:xfrm>
        </p:spPr>
        <p:txBody>
          <a:bodyPr/>
          <a:lstStyle/>
          <a:p>
            <a:pPr marL="0" indent="0">
              <a:lnSpc>
                <a:spcPct val="100000"/>
              </a:lnSpc>
              <a:buNone/>
            </a:pPr>
            <a:r>
              <a:rPr lang="nl-NL" sz="1100" dirty="0">
                <a:latin typeface="+mn-lt"/>
              </a:rPr>
              <a:t>In Haaglanden werken ca. 27.940* mensen in de sector. Het aantal werkenden is sinds 2020 met ca. 1.350 (5,1%) toegenomen. Het aantal bedrijven is met 1.180 toegenomen. Dit is een stijging van 7.7% en dit komt vooral door de toename van het aantal zzp’ers. </a:t>
            </a:r>
          </a:p>
          <a:p>
            <a:pPr marL="0" indent="0">
              <a:lnSpc>
                <a:spcPct val="100000"/>
              </a:lnSpc>
              <a:buNone/>
            </a:pPr>
            <a:endParaRPr lang="nl-NL" sz="1100" dirty="0">
              <a:latin typeface="+mn-lt"/>
            </a:endParaRPr>
          </a:p>
          <a:p>
            <a:pPr marL="0" indent="0">
              <a:lnSpc>
                <a:spcPct val="100000"/>
              </a:lnSpc>
              <a:buNone/>
            </a:pPr>
            <a:r>
              <a:rPr lang="nl-NL" sz="1100" dirty="0">
                <a:latin typeface="+mn-lt"/>
              </a:rPr>
              <a:t>De komende jaren blijft er vraag naar bouwpersoneel. Dit komt vooral doordat er meer behoefte is aan woningen en omdat er een omslag moet plaatsvinden naar duurzame energie. Denk hierbij aan: het isoleren van panden, het plaatsen van warmtepompen en zonnepanelen, het </a:t>
            </a:r>
            <a:r>
              <a:rPr lang="nl-NL" sz="1100" dirty="0" err="1">
                <a:latin typeface="+mn-lt"/>
              </a:rPr>
              <a:t>gasloos</a:t>
            </a:r>
            <a:r>
              <a:rPr lang="nl-NL" sz="1100" dirty="0">
                <a:latin typeface="+mn-lt"/>
              </a:rPr>
              <a:t> maken van gebouwen en het aanleggen van windparken. De bouw is in drie groepen in te delen:</a:t>
            </a:r>
          </a:p>
          <a:p>
            <a:pPr marL="0" indent="0">
              <a:lnSpc>
                <a:spcPct val="100000"/>
              </a:lnSpc>
              <a:buNone/>
            </a:pPr>
            <a:endParaRPr lang="nl-NL" sz="1100" dirty="0">
              <a:latin typeface="+mn-lt"/>
            </a:endParaRPr>
          </a:p>
          <a:p>
            <a:pPr marL="228600" indent="-228600">
              <a:lnSpc>
                <a:spcPct val="100000"/>
              </a:lnSpc>
              <a:buFont typeface="+mj-lt"/>
              <a:buAutoNum type="arabicPeriod"/>
            </a:pPr>
            <a:r>
              <a:rPr lang="nl-NL" sz="1100" dirty="0">
                <a:latin typeface="+mn-lt"/>
              </a:rPr>
              <a:t>De burgerlijke en utiliteitsbouw (</a:t>
            </a:r>
            <a:r>
              <a:rPr lang="nl-NL" sz="1100" dirty="0" err="1">
                <a:latin typeface="+mn-lt"/>
              </a:rPr>
              <a:t>b&amp;u</a:t>
            </a:r>
            <a:r>
              <a:rPr lang="nl-NL" sz="1100" dirty="0">
                <a:latin typeface="+mn-lt"/>
              </a:rPr>
              <a:t>) zorgt voor de bouw van woningen, kantoren en andere bedrijfsgebouwen.</a:t>
            </a:r>
          </a:p>
          <a:p>
            <a:pPr marL="228600" indent="-228600">
              <a:lnSpc>
                <a:spcPct val="100000"/>
              </a:lnSpc>
              <a:buFont typeface="+mj-lt"/>
              <a:buAutoNum type="arabicPeriod"/>
            </a:pPr>
            <a:r>
              <a:rPr lang="nl-NL" sz="1100" dirty="0">
                <a:latin typeface="+mn-lt"/>
              </a:rPr>
              <a:t>De grond-, weg- en waterbouw (</a:t>
            </a:r>
            <a:r>
              <a:rPr lang="nl-NL" sz="1100" dirty="0" err="1">
                <a:latin typeface="+mn-lt"/>
              </a:rPr>
              <a:t>gww</a:t>
            </a:r>
            <a:r>
              <a:rPr lang="nl-NL" sz="1100" dirty="0">
                <a:latin typeface="+mn-lt"/>
              </a:rPr>
              <a:t>) werkt aan (spoor)wegen en het leggen van kabels en buizen.</a:t>
            </a:r>
          </a:p>
          <a:p>
            <a:pPr marL="228600" indent="-228600">
              <a:lnSpc>
                <a:spcPct val="100000"/>
              </a:lnSpc>
              <a:buFont typeface="+mj-lt"/>
              <a:buAutoNum type="arabicPeriod"/>
            </a:pPr>
            <a:r>
              <a:rPr lang="nl-NL" sz="1100" dirty="0">
                <a:latin typeface="+mn-lt"/>
              </a:rPr>
              <a:t>De gespecialiseerde bouw is bezig met heel diverse zaken als sloopwerkzaamheden, grondverzet, dakdekken, het aanleggen van installaties voor sanitair en verwarming en de afwerking van gebouwen, zoals schilderen en stukadoren.</a:t>
            </a:r>
          </a:p>
          <a:p>
            <a:pPr marL="0" indent="0">
              <a:lnSpc>
                <a:spcPct val="100000"/>
              </a:lnSpc>
              <a:buNone/>
            </a:pPr>
            <a:endParaRPr lang="nl-NL" sz="1100" dirty="0">
              <a:latin typeface="+mn-lt"/>
            </a:endParaRPr>
          </a:p>
          <a:p>
            <a:pPr marL="0" indent="0">
              <a:lnSpc>
                <a:spcPct val="100000"/>
              </a:lnSpc>
              <a:buNone/>
            </a:pPr>
            <a:r>
              <a:rPr lang="nl-NL" sz="800" dirty="0">
                <a:latin typeface="+mj-lt"/>
              </a:rPr>
              <a:t>* Aantal werkzame personen begin 2021. </a:t>
            </a:r>
          </a:p>
          <a:p>
            <a:pPr marL="0" indent="0">
              <a:lnSpc>
                <a:spcPct val="100000"/>
              </a:lnSpc>
              <a:buNone/>
            </a:pPr>
            <a:endParaRPr lang="nl-NL" sz="1100" dirty="0">
              <a:latin typeface="+mn-lt"/>
            </a:endParaRPr>
          </a:p>
          <a:p>
            <a:pPr marL="0" indent="0">
              <a:buNone/>
            </a:pPr>
            <a:endParaRPr lang="nl-NL" sz="1100" dirty="0"/>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pic>
        <p:nvPicPr>
          <p:cNvPr id="7" name="Afbeelding 6">
            <a:extLst>
              <a:ext uri="{FF2B5EF4-FFF2-40B4-BE49-F238E27FC236}">
                <a16:creationId xmlns:a16="http://schemas.microsoft.com/office/drawing/2014/main" id="{1BB7EB46-E2A7-440C-8DA5-45F7EEDF7F74}"/>
              </a:ext>
            </a:extLst>
          </p:cNvPr>
          <p:cNvPicPr>
            <a:picLocks noChangeAspect="1"/>
          </p:cNvPicPr>
          <p:nvPr/>
        </p:nvPicPr>
        <p:blipFill>
          <a:blip r:embed="rId2"/>
          <a:stretch>
            <a:fillRect/>
          </a:stretch>
        </p:blipFill>
        <p:spPr>
          <a:xfrm>
            <a:off x="4788024" y="1020024"/>
            <a:ext cx="4005380" cy="2340000"/>
          </a:xfrm>
          <a:prstGeom prst="rect">
            <a:avLst/>
          </a:prstGeom>
        </p:spPr>
      </p:pic>
      <p:sp>
        <p:nvSpPr>
          <p:cNvPr id="10" name="Tekstvak 9">
            <a:extLst>
              <a:ext uri="{FF2B5EF4-FFF2-40B4-BE49-F238E27FC236}">
                <a16:creationId xmlns:a16="http://schemas.microsoft.com/office/drawing/2014/main" id="{E3B0E5B7-ACCD-48C6-8684-E8EA268C62FC}"/>
              </a:ext>
            </a:extLst>
          </p:cNvPr>
          <p:cNvSpPr txBox="1"/>
          <p:nvPr/>
        </p:nvSpPr>
        <p:spPr>
          <a:xfrm>
            <a:off x="4412309" y="4586473"/>
            <a:ext cx="4575574"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bedrijvenregister Zuid-Holland 2021 en HaaglandenInZicht.nl</a:t>
            </a:r>
            <a:r>
              <a:rPr lang="nl-NL" sz="800" dirty="0">
                <a:latin typeface="Calibri" panose="020F0502020204030204" pitchFamily="34" charset="0"/>
                <a:ea typeface="Calibri" panose="020F0502020204030204" pitchFamily="34" charset="0"/>
                <a:cs typeface="Times New Roman" panose="02020603050405020304" pitchFamily="18" charset="0"/>
              </a:rPr>
              <a:t> 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219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396300" y="8217"/>
            <a:ext cx="8244463" cy="816260"/>
          </a:xfrm>
          <a:prstGeom prst="rect">
            <a:avLst/>
          </a:prstGeom>
        </p:spPr>
        <p:txBody>
          <a:bodyPr/>
          <a:lstStyle/>
          <a:p>
            <a:r>
              <a:rPr lang="nl-NL" sz="4400">
                <a:latin typeface="+mn-lt"/>
              </a:rPr>
              <a:t>Industrie</a:t>
            </a:r>
            <a:endParaRPr lang="nl-NL"/>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188133" y="918191"/>
            <a:ext cx="4383867" cy="3883997"/>
          </a:xfrm>
        </p:spPr>
        <p:txBody>
          <a:bodyPr/>
          <a:lstStyle/>
          <a:p>
            <a:pPr marL="0" indent="0">
              <a:lnSpc>
                <a:spcPct val="100000"/>
              </a:lnSpc>
              <a:buNone/>
            </a:pPr>
            <a:r>
              <a:rPr lang="nl-NL" sz="1100" dirty="0">
                <a:latin typeface="+mn-lt"/>
              </a:rPr>
              <a:t>In de industrie zijn ca. 2.140 bedrijven en dit is sinds 2020 nagenoeg gelijk gebleven. Dit geldt ook voor het aantal werkenden. In 2021 zijn er 15.388 werkenden en dit is sinds 2020 met meer dan 110 (-0,7%) werkenden gedaald. De grootste daling is in de chemische industrie en metaalindustrie. In de overige industrie en voedingsmiddelenindustrie is het aantal werkenden toegenomen. </a:t>
            </a:r>
          </a:p>
          <a:p>
            <a:pPr marL="0" indent="0">
              <a:lnSpc>
                <a:spcPct val="100000"/>
              </a:lnSpc>
              <a:buNone/>
            </a:pPr>
            <a:endParaRPr lang="nl-NL" sz="1100" dirty="0">
              <a:latin typeface="+mn-lt"/>
            </a:endParaRPr>
          </a:p>
          <a:p>
            <a:pPr marL="0" indent="0">
              <a:lnSpc>
                <a:spcPct val="100000"/>
              </a:lnSpc>
              <a:buNone/>
            </a:pPr>
            <a:r>
              <a:rPr lang="nl-NL" sz="1100" dirty="0">
                <a:latin typeface="+mn-lt"/>
              </a:rPr>
              <a:t>De industrie had al vroeg te maken met verstoringen in de productieketens, o.a. door problemen bij toeleveringen van onderdelen of grondstoffen. De export viel stil, maar inmiddels zijn de berichten over de exportorders voor de industrie weer wat gunstiger. Het producentenvertrouwen neemt ook weer iets toe. In de regio Haaglanden werken er in de chemische industrie 1.870* mensen, in de metaalindustrie 6.335*, de overige industrie 5.669* en in de voedingsmiddelenindustrie 1.514*. </a:t>
            </a:r>
          </a:p>
          <a:p>
            <a:pPr marL="0" indent="0">
              <a:lnSpc>
                <a:spcPct val="100000"/>
              </a:lnSpc>
              <a:buNone/>
            </a:pPr>
            <a:endParaRPr lang="nl-NL" sz="1100" dirty="0">
              <a:latin typeface="+mn-lt"/>
            </a:endParaRPr>
          </a:p>
          <a:p>
            <a:pPr marL="0" indent="0">
              <a:lnSpc>
                <a:spcPct val="100000"/>
              </a:lnSpc>
              <a:buNone/>
            </a:pPr>
            <a:r>
              <a:rPr lang="nl-NL" sz="1100" dirty="0">
                <a:latin typeface="+mn-lt"/>
              </a:rPr>
              <a:t>Door de coronacrisis is de vraag in sommige segmenten van de industrie gedaald. Maar nog altijd heeft de sector behoefte aan vakkrachten. Het werk in de industrie is vaak meer hightech en moderner dan mensen denken. Door de robotisering en automatisering groeit de vraag naar mensen met ICT-vaardigheden, mensen die gegevens kunnen analyseren en mensen met kennis van elektronica en sensoren. </a:t>
            </a:r>
            <a:r>
              <a:rPr lang="nl-NL" sz="800" dirty="0">
                <a:latin typeface="+mj-lt"/>
              </a:rPr>
              <a:t>* Aantal werkzame personen begin 2021. </a:t>
            </a:r>
          </a:p>
          <a:p>
            <a:pPr marL="0" indent="0">
              <a:lnSpc>
                <a:spcPct val="100000"/>
              </a:lnSpc>
              <a:buNone/>
            </a:pPr>
            <a:endParaRPr lang="nl-NL" sz="800" dirty="0">
              <a:latin typeface="+mj-lt"/>
            </a:endParaRPr>
          </a:p>
          <a:p>
            <a:pPr marL="0" indent="0">
              <a:buNone/>
            </a:pPr>
            <a:endParaRPr lang="nl-NL" sz="1100" dirty="0"/>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pic>
        <p:nvPicPr>
          <p:cNvPr id="7" name="Afbeelding 6">
            <a:extLst>
              <a:ext uri="{FF2B5EF4-FFF2-40B4-BE49-F238E27FC236}">
                <a16:creationId xmlns:a16="http://schemas.microsoft.com/office/drawing/2014/main" id="{B7CCFDB3-46BD-4387-B782-32E7D1F5B70C}"/>
              </a:ext>
            </a:extLst>
          </p:cNvPr>
          <p:cNvPicPr>
            <a:picLocks noChangeAspect="1"/>
          </p:cNvPicPr>
          <p:nvPr/>
        </p:nvPicPr>
        <p:blipFill>
          <a:blip r:embed="rId3"/>
          <a:stretch>
            <a:fillRect/>
          </a:stretch>
        </p:blipFill>
        <p:spPr>
          <a:xfrm>
            <a:off x="4815092" y="1025912"/>
            <a:ext cx="4005380" cy="2340000"/>
          </a:xfrm>
          <a:prstGeom prst="rect">
            <a:avLst/>
          </a:prstGeom>
        </p:spPr>
      </p:pic>
      <p:sp>
        <p:nvSpPr>
          <p:cNvPr id="10" name="Tekstvak 9">
            <a:extLst>
              <a:ext uri="{FF2B5EF4-FFF2-40B4-BE49-F238E27FC236}">
                <a16:creationId xmlns:a16="http://schemas.microsoft.com/office/drawing/2014/main" id="{0CAC5EDE-2E6F-4CE5-9D35-7B1FDE00C876}"/>
              </a:ext>
            </a:extLst>
          </p:cNvPr>
          <p:cNvSpPr txBox="1"/>
          <p:nvPr/>
        </p:nvSpPr>
        <p:spPr>
          <a:xfrm>
            <a:off x="4404875" y="4601342"/>
            <a:ext cx="4575574"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bedrijvenregister Zuid-Holland 2021 en HaaglandenInZicht.nl</a:t>
            </a:r>
            <a:r>
              <a:rPr lang="nl-NL" sz="800" dirty="0">
                <a:latin typeface="Calibri" panose="020F0502020204030204" pitchFamily="34" charset="0"/>
                <a:ea typeface="Calibri" panose="020F0502020204030204" pitchFamily="34" charset="0"/>
                <a:cs typeface="Times New Roman" panose="02020603050405020304" pitchFamily="18" charset="0"/>
              </a:rPr>
              <a:t> 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0019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427071" y="0"/>
            <a:ext cx="8244463" cy="816260"/>
          </a:xfrm>
          <a:prstGeom prst="rect">
            <a:avLst/>
          </a:prstGeom>
        </p:spPr>
        <p:txBody>
          <a:bodyPr/>
          <a:lstStyle/>
          <a:p>
            <a:r>
              <a:rPr lang="nl-NL" sz="4400">
                <a:latin typeface="+mn-lt"/>
              </a:rPr>
              <a:t>ICT</a:t>
            </a:r>
            <a:endParaRPr lang="nl-NL"/>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228822" y="945951"/>
            <a:ext cx="4320480" cy="3251598"/>
          </a:xfrm>
        </p:spPr>
        <p:txBody>
          <a:bodyPr/>
          <a:lstStyle/>
          <a:p>
            <a:pPr marL="0" indent="0">
              <a:lnSpc>
                <a:spcPct val="100000"/>
              </a:lnSpc>
              <a:buNone/>
            </a:pPr>
            <a:r>
              <a:rPr lang="nl-NL" sz="1100" dirty="0">
                <a:latin typeface="+mn-lt"/>
              </a:rPr>
              <a:t>Het aantal banen in de ICT-sector is toegenomen (1%) maar blijft ver achter bij de groei in Nederland (6%). In Haaglanden werken 20.143* mensen in de ICT-sector. Het aantal bedrijven is met 184 toegenomen (3,8%) naar 5.086. </a:t>
            </a:r>
          </a:p>
          <a:p>
            <a:pPr marL="0" indent="0">
              <a:lnSpc>
                <a:spcPct val="100000"/>
              </a:lnSpc>
              <a:buNone/>
            </a:pPr>
            <a:endParaRPr lang="nl-NL" sz="1100" dirty="0">
              <a:latin typeface="+mn-lt"/>
            </a:endParaRPr>
          </a:p>
          <a:p>
            <a:pPr marL="0" indent="0">
              <a:lnSpc>
                <a:spcPct val="100000"/>
              </a:lnSpc>
              <a:buNone/>
            </a:pPr>
            <a:r>
              <a:rPr lang="nl-NL" sz="1100" dirty="0">
                <a:latin typeface="+mn-lt"/>
              </a:rPr>
              <a:t>ICT-beroepen zijn niet aan één bepaalde bedrijfssector gebonden. Dat is anders dan bij andere beroepen die specifiek bij een bepaalde sector horen. Zo werkte in 2020 maar 37% van de ICT’ers binnen de sector Informatie en communicatie. Het grootste deel, namelijk 63%, werkte in een andere sector, zoals:</a:t>
            </a:r>
          </a:p>
          <a:p>
            <a:pPr marL="0" indent="0">
              <a:lnSpc>
                <a:spcPct val="100000"/>
              </a:lnSpc>
              <a:buNone/>
            </a:pPr>
            <a:endParaRPr lang="nl-NL" sz="1100" dirty="0">
              <a:latin typeface="+mn-lt"/>
            </a:endParaRPr>
          </a:p>
          <a:p>
            <a:pPr marL="228600" indent="-228600">
              <a:lnSpc>
                <a:spcPct val="100000"/>
              </a:lnSpc>
              <a:buFont typeface="+mj-lt"/>
              <a:buAutoNum type="arabicPeriod"/>
            </a:pPr>
            <a:r>
              <a:rPr lang="nl-NL" sz="1100" dirty="0">
                <a:latin typeface="+mn-lt"/>
              </a:rPr>
              <a:t>De zakelijke en financiële dienstverlening</a:t>
            </a:r>
          </a:p>
          <a:p>
            <a:pPr marL="228600" indent="-228600">
              <a:lnSpc>
                <a:spcPct val="100000"/>
              </a:lnSpc>
              <a:buFont typeface="+mj-lt"/>
              <a:buAutoNum type="arabicPeriod"/>
            </a:pPr>
            <a:r>
              <a:rPr lang="nl-NL" sz="1100" dirty="0">
                <a:latin typeface="+mn-lt"/>
              </a:rPr>
              <a:t>Openbaar bestuur</a:t>
            </a:r>
          </a:p>
          <a:p>
            <a:pPr marL="228600" indent="-228600">
              <a:lnSpc>
                <a:spcPct val="100000"/>
              </a:lnSpc>
              <a:buFont typeface="+mj-lt"/>
              <a:buAutoNum type="arabicPeriod"/>
            </a:pPr>
            <a:r>
              <a:rPr lang="nl-NL" sz="1100" dirty="0">
                <a:latin typeface="+mn-lt"/>
              </a:rPr>
              <a:t>Industrie</a:t>
            </a:r>
          </a:p>
          <a:p>
            <a:pPr marL="228600" indent="-228600">
              <a:lnSpc>
                <a:spcPct val="100000"/>
              </a:lnSpc>
              <a:buFont typeface="+mj-lt"/>
              <a:buAutoNum type="arabicPeriod"/>
            </a:pPr>
            <a:r>
              <a:rPr lang="nl-NL" sz="1100" dirty="0">
                <a:latin typeface="+mn-lt"/>
              </a:rPr>
              <a:t>Handel</a:t>
            </a:r>
          </a:p>
          <a:p>
            <a:pPr marL="0" indent="0">
              <a:lnSpc>
                <a:spcPct val="100000"/>
              </a:lnSpc>
              <a:buNone/>
            </a:pPr>
            <a:endParaRPr kumimoji="0" lang="nl-NL" sz="800" b="0" i="0" u="none" strike="noStrike" kern="1200" cap="none" spc="0" normalizeH="0" baseline="0" noProof="0" dirty="0">
              <a:ln>
                <a:noFill/>
              </a:ln>
              <a:solidFill>
                <a:srgbClr val="000000"/>
              </a:solidFill>
              <a:effectLst/>
              <a:uLnTx/>
              <a:uFillTx/>
              <a:latin typeface="Arial"/>
              <a:ea typeface="ＭＳ Ｐゴシック" charset="0"/>
              <a:cs typeface="Arial"/>
            </a:endParaRPr>
          </a:p>
          <a:p>
            <a:pPr marL="0" indent="0">
              <a:lnSpc>
                <a:spcPct val="100000"/>
              </a:lnSpc>
              <a:buNone/>
            </a:pPr>
            <a:r>
              <a:rPr kumimoji="0" lang="nl-NL" sz="800" b="0" i="0" u="none" strike="noStrike" kern="1200" cap="none" spc="0" normalizeH="0" baseline="0" noProof="0" dirty="0">
                <a:ln>
                  <a:noFill/>
                </a:ln>
                <a:solidFill>
                  <a:srgbClr val="000000"/>
                </a:solidFill>
                <a:effectLst/>
                <a:uLnTx/>
                <a:uFillTx/>
                <a:latin typeface="Arial"/>
                <a:ea typeface="ＭＳ Ｐゴシック" charset="0"/>
                <a:cs typeface="Arial"/>
              </a:rPr>
              <a:t>* Aantal werkzame personen begin 2021</a:t>
            </a:r>
            <a:endParaRPr lang="nl-NL" sz="1100" dirty="0">
              <a:latin typeface="+mn-lt"/>
            </a:endParaRPr>
          </a:p>
          <a:p>
            <a:pPr marL="0" indent="0">
              <a:buNone/>
            </a:pPr>
            <a:endParaRPr lang="nl-NL" sz="1100" dirty="0"/>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pic>
        <p:nvPicPr>
          <p:cNvPr id="7" name="Afbeelding 6">
            <a:extLst>
              <a:ext uri="{FF2B5EF4-FFF2-40B4-BE49-F238E27FC236}">
                <a16:creationId xmlns:a16="http://schemas.microsoft.com/office/drawing/2014/main" id="{A32AA2DC-9FD4-4FAD-9176-6DB78A460FB3}"/>
              </a:ext>
            </a:extLst>
          </p:cNvPr>
          <p:cNvPicPr>
            <a:picLocks noChangeAspect="1"/>
          </p:cNvPicPr>
          <p:nvPr/>
        </p:nvPicPr>
        <p:blipFill>
          <a:blip r:embed="rId2"/>
          <a:stretch>
            <a:fillRect/>
          </a:stretch>
        </p:blipFill>
        <p:spPr>
          <a:xfrm>
            <a:off x="4887795" y="945951"/>
            <a:ext cx="4005380" cy="2340000"/>
          </a:xfrm>
          <a:prstGeom prst="rect">
            <a:avLst/>
          </a:prstGeom>
        </p:spPr>
      </p:pic>
      <p:sp>
        <p:nvSpPr>
          <p:cNvPr id="10" name="Tekstvak 9">
            <a:extLst>
              <a:ext uri="{FF2B5EF4-FFF2-40B4-BE49-F238E27FC236}">
                <a16:creationId xmlns:a16="http://schemas.microsoft.com/office/drawing/2014/main" id="{7747B58D-5C11-44A8-87A9-BD98E967E478}"/>
              </a:ext>
            </a:extLst>
          </p:cNvPr>
          <p:cNvSpPr txBox="1"/>
          <p:nvPr/>
        </p:nvSpPr>
        <p:spPr>
          <a:xfrm>
            <a:off x="4382572" y="4586744"/>
            <a:ext cx="4575574"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bedrijvenregister Zuid-Holland 2021 en HaaglandenInZicht.nl</a:t>
            </a:r>
            <a:r>
              <a:rPr lang="nl-NL" sz="800" dirty="0">
                <a:latin typeface="Calibri" panose="020F0502020204030204" pitchFamily="34" charset="0"/>
                <a:ea typeface="Calibri" panose="020F0502020204030204" pitchFamily="34" charset="0"/>
                <a:cs typeface="Times New Roman" panose="02020603050405020304" pitchFamily="18" charset="0"/>
              </a:rPr>
              <a:t> 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692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395536" y="0"/>
            <a:ext cx="8244463" cy="816260"/>
          </a:xfrm>
          <a:prstGeom prst="rect">
            <a:avLst/>
          </a:prstGeom>
        </p:spPr>
        <p:txBody>
          <a:bodyPr/>
          <a:lstStyle/>
          <a:p>
            <a:r>
              <a:rPr lang="nl-NL" sz="4400" dirty="0">
                <a:latin typeface="+mn-lt"/>
              </a:rPr>
              <a:t>Zorg en welzijn</a:t>
            </a:r>
            <a:endParaRPr lang="nl-NL" dirty="0"/>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251521" y="892098"/>
            <a:ext cx="4320480" cy="3779122"/>
          </a:xfrm>
        </p:spPr>
        <p:txBody>
          <a:bodyPr/>
          <a:lstStyle/>
          <a:p>
            <a:pPr marL="0" indent="0">
              <a:lnSpc>
                <a:spcPct val="100000"/>
              </a:lnSpc>
              <a:buNone/>
            </a:pPr>
            <a:r>
              <a:rPr lang="nl-NL" sz="1100" dirty="0">
                <a:latin typeface="+mn-lt"/>
              </a:rPr>
              <a:t>In de sector Zorg werken in Haaglanden ca. 30.191 personen en in de sector Welzijn 32.424*. Het aantal werkzame personen is vooral in de sector Welzijn gestegen met 588 (1,8%). De sector Zorg is nagenoeg gelijk gebleven. Opmerkelijk is de groei van het aantal bedrijven in de sector Welzijn: er zijn 445 (11,7%) vestigingen bijgekomen </a:t>
            </a:r>
          </a:p>
          <a:p>
            <a:pPr marL="0" indent="0">
              <a:lnSpc>
                <a:spcPct val="100000"/>
              </a:lnSpc>
              <a:buNone/>
            </a:pPr>
            <a:endParaRPr lang="nl-NL" sz="1100" dirty="0">
              <a:latin typeface="+mn-lt"/>
            </a:endParaRPr>
          </a:p>
          <a:p>
            <a:pPr marL="0" indent="0">
              <a:lnSpc>
                <a:spcPct val="100000"/>
              </a:lnSpc>
              <a:buNone/>
            </a:pPr>
            <a:r>
              <a:rPr lang="nl-NL" sz="1100" dirty="0">
                <a:latin typeface="+mn-lt"/>
              </a:rPr>
              <a:t>De sector Zorg en Welzijn omvatten diverse sub-sectoren zoals de verpleeg- en verzorgingshuizen, thuiszorg (VVT) en ziekenhuizen, maar ook welzijn, jeugdzorg en kinderopvang. De sectoren hebben grote maatschappelijke impact. De sectoren hebben met gezamenlijk 14% een groot aandeel in de werkgelegenheid in Haaglanden. De </a:t>
            </a:r>
            <a:r>
              <a:rPr lang="nl-NL" sz="1100" dirty="0" err="1">
                <a:latin typeface="+mn-lt"/>
              </a:rPr>
              <a:t>bsectoren</a:t>
            </a:r>
            <a:r>
              <a:rPr lang="nl-NL" sz="1100" dirty="0">
                <a:latin typeface="+mn-lt"/>
              </a:rPr>
              <a:t> kampen met grote personeelstekorten. Voldoende competente professionals zijn cruciaal om te kunnen werken aan gezondheid en welzijn nu, straks en later. </a:t>
            </a:r>
          </a:p>
          <a:p>
            <a:pPr marL="0" indent="0">
              <a:lnSpc>
                <a:spcPct val="100000"/>
              </a:lnSpc>
              <a:buNone/>
            </a:pPr>
            <a:endParaRPr lang="nl-NL" sz="1100" dirty="0">
              <a:latin typeface="+mn-lt"/>
            </a:endParaRPr>
          </a:p>
          <a:p>
            <a:pPr marL="0" indent="0">
              <a:lnSpc>
                <a:spcPct val="100000"/>
              </a:lnSpc>
              <a:buNone/>
            </a:pPr>
            <a:r>
              <a:rPr lang="nl-NL" sz="1100" dirty="0">
                <a:latin typeface="+mn-lt"/>
              </a:rPr>
              <a:t>In de zorg zijn veel vacatures moeilijk vervulbaar. De tekorten zijn vooral bij functies op mbo-niveau 3 en hoger. </a:t>
            </a:r>
          </a:p>
          <a:p>
            <a:pPr marL="0" indent="0">
              <a:lnSpc>
                <a:spcPct val="100000"/>
              </a:lnSpc>
              <a:buNone/>
            </a:pPr>
            <a:endParaRPr kumimoji="0" lang="nl-NL" sz="1100" b="0" i="0" u="none" strike="noStrike" kern="1200" cap="none" spc="0" normalizeH="0" baseline="0" noProof="0" dirty="0">
              <a:ln>
                <a:noFill/>
              </a:ln>
              <a:solidFill>
                <a:srgbClr val="000000"/>
              </a:solidFill>
              <a:effectLst/>
              <a:uLnTx/>
              <a:uFillTx/>
              <a:latin typeface="+mn-lt"/>
              <a:ea typeface="ＭＳ Ｐゴシック" charset="0"/>
              <a:cs typeface="Arial"/>
            </a:endParaRPr>
          </a:p>
          <a:p>
            <a:pPr marL="0" indent="0">
              <a:lnSpc>
                <a:spcPct val="100000"/>
              </a:lnSpc>
              <a:buNone/>
            </a:pPr>
            <a:br>
              <a:rPr kumimoji="0" lang="nl-NL" sz="800" b="0" i="0" u="none" strike="noStrike" kern="1200" cap="none" spc="0" normalizeH="0" baseline="0" noProof="0" dirty="0">
                <a:ln>
                  <a:noFill/>
                </a:ln>
                <a:solidFill>
                  <a:srgbClr val="000000"/>
                </a:solidFill>
                <a:effectLst/>
                <a:uLnTx/>
                <a:uFillTx/>
                <a:latin typeface="Arial"/>
                <a:ea typeface="ＭＳ Ｐゴシック" charset="0"/>
                <a:cs typeface="Arial"/>
              </a:rPr>
            </a:br>
            <a:r>
              <a:rPr kumimoji="0" lang="nl-NL" sz="800" b="0" i="0" u="none" strike="noStrike" kern="1200" cap="none" spc="0" normalizeH="0" baseline="0" noProof="0" dirty="0">
                <a:ln>
                  <a:noFill/>
                </a:ln>
                <a:solidFill>
                  <a:srgbClr val="000000"/>
                </a:solidFill>
                <a:effectLst/>
                <a:uLnTx/>
                <a:uFillTx/>
                <a:latin typeface="Arial"/>
                <a:ea typeface="ＭＳ Ｐゴシック" charset="0"/>
                <a:cs typeface="Arial"/>
              </a:rPr>
              <a:t>Aantal werkzame personen begin 2021</a:t>
            </a:r>
          </a:p>
          <a:p>
            <a:pPr>
              <a:lnSpc>
                <a:spcPct val="100000"/>
              </a:lnSpc>
              <a:buFont typeface="Arial" panose="020B0604020202020204" pitchFamily="34" charset="0"/>
              <a:buChar char="•"/>
            </a:pPr>
            <a:endParaRPr lang="nl-NL" sz="1100" dirty="0">
              <a:latin typeface="+mn-lt"/>
            </a:endParaRPr>
          </a:p>
          <a:p>
            <a:pPr marL="0" indent="0">
              <a:buNone/>
            </a:pPr>
            <a:endParaRPr lang="nl-NL" sz="1100" dirty="0"/>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pic>
        <p:nvPicPr>
          <p:cNvPr id="6" name="Afbeelding 5">
            <a:extLst>
              <a:ext uri="{FF2B5EF4-FFF2-40B4-BE49-F238E27FC236}">
                <a16:creationId xmlns:a16="http://schemas.microsoft.com/office/drawing/2014/main" id="{C2D9E6AF-18D1-4D72-B81A-F5C92D64B98B}"/>
              </a:ext>
            </a:extLst>
          </p:cNvPr>
          <p:cNvPicPr>
            <a:picLocks noChangeAspect="1"/>
          </p:cNvPicPr>
          <p:nvPr/>
        </p:nvPicPr>
        <p:blipFill>
          <a:blip r:embed="rId2"/>
          <a:stretch>
            <a:fillRect/>
          </a:stretch>
        </p:blipFill>
        <p:spPr>
          <a:xfrm>
            <a:off x="5431304" y="797199"/>
            <a:ext cx="3389168" cy="1980000"/>
          </a:xfrm>
          <a:prstGeom prst="rect">
            <a:avLst/>
          </a:prstGeom>
        </p:spPr>
      </p:pic>
      <p:pic>
        <p:nvPicPr>
          <p:cNvPr id="7" name="Afbeelding 6">
            <a:extLst>
              <a:ext uri="{FF2B5EF4-FFF2-40B4-BE49-F238E27FC236}">
                <a16:creationId xmlns:a16="http://schemas.microsoft.com/office/drawing/2014/main" id="{37CB85DE-EC01-4FC9-8BB8-0D0FF5BC0E57}"/>
              </a:ext>
            </a:extLst>
          </p:cNvPr>
          <p:cNvPicPr>
            <a:picLocks noChangeAspect="1"/>
          </p:cNvPicPr>
          <p:nvPr/>
        </p:nvPicPr>
        <p:blipFill>
          <a:blip r:embed="rId3"/>
          <a:stretch>
            <a:fillRect/>
          </a:stretch>
        </p:blipFill>
        <p:spPr>
          <a:xfrm>
            <a:off x="5431304" y="2822188"/>
            <a:ext cx="3389168" cy="1980000"/>
          </a:xfrm>
          <a:prstGeom prst="rect">
            <a:avLst/>
          </a:prstGeom>
        </p:spPr>
      </p:pic>
      <p:sp>
        <p:nvSpPr>
          <p:cNvPr id="10" name="Tekstvak 9">
            <a:extLst>
              <a:ext uri="{FF2B5EF4-FFF2-40B4-BE49-F238E27FC236}">
                <a16:creationId xmlns:a16="http://schemas.microsoft.com/office/drawing/2014/main" id="{80064207-4380-4913-971C-77408F3543AA}"/>
              </a:ext>
            </a:extLst>
          </p:cNvPr>
          <p:cNvSpPr txBox="1"/>
          <p:nvPr/>
        </p:nvSpPr>
        <p:spPr>
          <a:xfrm>
            <a:off x="12501" y="4586744"/>
            <a:ext cx="4575574"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bedrijvenregister Zuid-Holland 2021 en HaaglandenInZicht.nl</a:t>
            </a:r>
            <a:r>
              <a:rPr lang="nl-NL" sz="800" dirty="0">
                <a:latin typeface="Calibri" panose="020F0502020204030204" pitchFamily="34" charset="0"/>
                <a:ea typeface="Calibri" panose="020F0502020204030204" pitchFamily="34" charset="0"/>
                <a:cs typeface="Times New Roman" panose="02020603050405020304" pitchFamily="18" charset="0"/>
              </a:rPr>
              <a:t> 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77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401785" y="0"/>
            <a:ext cx="8244463" cy="816260"/>
          </a:xfrm>
          <a:prstGeom prst="rect">
            <a:avLst/>
          </a:prstGeom>
        </p:spPr>
        <p:txBody>
          <a:bodyPr/>
          <a:lstStyle/>
          <a:p>
            <a:r>
              <a:rPr lang="nl-NL" sz="4400" dirty="0">
                <a:latin typeface="+mn-lt"/>
              </a:rPr>
              <a:t>Transport &amp; logistiek</a:t>
            </a:r>
            <a:endParaRPr lang="nl-NL" dirty="0"/>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305163" y="959005"/>
            <a:ext cx="4266838" cy="3568199"/>
          </a:xfrm>
        </p:spPr>
        <p:txBody>
          <a:bodyPr/>
          <a:lstStyle/>
          <a:p>
            <a:pPr marL="0" indent="0">
              <a:lnSpc>
                <a:spcPct val="100000"/>
              </a:lnSpc>
              <a:buNone/>
            </a:pPr>
            <a:r>
              <a:rPr lang="nl-NL" sz="1000" dirty="0">
                <a:latin typeface="+mn-lt"/>
              </a:rPr>
              <a:t>Transport &amp; Logistiek (volgens het CBS de sector Vervoer en Opslag) is op de weg terug. In de regio Haaglanden zijn er 16.691* werkenden in de deze sector. Het aantal werkenden is ondanks de coronacrisis met 467 (2,9%) gestegen. </a:t>
            </a:r>
          </a:p>
          <a:p>
            <a:pPr marL="0" indent="0">
              <a:lnSpc>
                <a:spcPct val="100000"/>
              </a:lnSpc>
              <a:buNone/>
            </a:pPr>
            <a:r>
              <a:rPr lang="nl-NL" sz="1000" dirty="0">
                <a:latin typeface="+mn-lt"/>
              </a:rPr>
              <a:t>Ook het aantal vestigingen is sterk gestegen 310 (14,3%). Dit komt vooral door de stijging van de koeriers en bezorgers. </a:t>
            </a:r>
          </a:p>
          <a:p>
            <a:pPr marL="0" indent="0">
              <a:lnSpc>
                <a:spcPct val="100000"/>
              </a:lnSpc>
              <a:buNone/>
            </a:pPr>
            <a:endParaRPr lang="nl-NL" sz="1000" dirty="0">
              <a:latin typeface="+mn-lt"/>
            </a:endParaRPr>
          </a:p>
          <a:p>
            <a:pPr marL="0" indent="0">
              <a:lnSpc>
                <a:spcPct val="100000"/>
              </a:lnSpc>
              <a:buNone/>
            </a:pPr>
            <a:r>
              <a:rPr lang="nl-NL" sz="1000" dirty="0">
                <a:latin typeface="+mn-lt"/>
              </a:rPr>
              <a:t>Het personenvervoer is hard geraakt en als de coronamaatregelen worden versoepeld, zal herstel optreden. De verwachting is dat vraag naar bus-, taxichauffeurs en trambestuurders weer zal toenemen. Het goederenvervoer en de post- en koeriersdiensten blijven groeien. </a:t>
            </a:r>
          </a:p>
          <a:p>
            <a:pPr marL="0" indent="0">
              <a:lnSpc>
                <a:spcPct val="100000"/>
              </a:lnSpc>
              <a:buNone/>
            </a:pPr>
            <a:endParaRPr lang="nl-NL" sz="1000" dirty="0">
              <a:latin typeface="+mn-lt"/>
            </a:endParaRPr>
          </a:p>
          <a:p>
            <a:pPr marL="0" indent="0">
              <a:lnSpc>
                <a:spcPct val="100000"/>
              </a:lnSpc>
              <a:buNone/>
            </a:pPr>
            <a:r>
              <a:rPr kumimoji="0" lang="nl-NL" sz="800" b="0" i="0" u="none" strike="noStrike" kern="1200" cap="none" spc="0" normalizeH="0" baseline="0" noProof="0" dirty="0">
                <a:ln>
                  <a:noFill/>
                </a:ln>
                <a:solidFill>
                  <a:srgbClr val="000000"/>
                </a:solidFill>
                <a:effectLst/>
                <a:uLnTx/>
                <a:uFillTx/>
                <a:latin typeface="Arial"/>
                <a:ea typeface="ＭＳ Ｐゴシック" charset="0"/>
                <a:cs typeface="Arial"/>
              </a:rPr>
              <a:t>* Aantal werkzame personen begin 2021</a:t>
            </a:r>
            <a:endParaRPr lang="nl-NL" sz="800" dirty="0"/>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pic>
        <p:nvPicPr>
          <p:cNvPr id="6" name="Afbeelding 5">
            <a:extLst>
              <a:ext uri="{FF2B5EF4-FFF2-40B4-BE49-F238E27FC236}">
                <a16:creationId xmlns:a16="http://schemas.microsoft.com/office/drawing/2014/main" id="{1D5886F5-3651-45D6-9827-9A8240C545EB}"/>
              </a:ext>
            </a:extLst>
          </p:cNvPr>
          <p:cNvPicPr>
            <a:picLocks noChangeAspect="1"/>
          </p:cNvPicPr>
          <p:nvPr/>
        </p:nvPicPr>
        <p:blipFill>
          <a:blip r:embed="rId2"/>
          <a:stretch>
            <a:fillRect/>
          </a:stretch>
        </p:blipFill>
        <p:spPr>
          <a:xfrm>
            <a:off x="4833457" y="959005"/>
            <a:ext cx="4005380" cy="2340000"/>
          </a:xfrm>
          <a:prstGeom prst="rect">
            <a:avLst/>
          </a:prstGeom>
        </p:spPr>
      </p:pic>
      <p:sp>
        <p:nvSpPr>
          <p:cNvPr id="8" name="Tekstvak 7">
            <a:extLst>
              <a:ext uri="{FF2B5EF4-FFF2-40B4-BE49-F238E27FC236}">
                <a16:creationId xmlns:a16="http://schemas.microsoft.com/office/drawing/2014/main" id="{B551A9A9-5C4C-47A0-8A3C-BA541A67F81D}"/>
              </a:ext>
            </a:extLst>
          </p:cNvPr>
          <p:cNvSpPr txBox="1"/>
          <p:nvPr/>
        </p:nvSpPr>
        <p:spPr>
          <a:xfrm>
            <a:off x="4382572" y="4586744"/>
            <a:ext cx="4575574"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bedrijvenregister Zuid-Holland 2021 en HaaglandenInZicht.nl</a:t>
            </a:r>
            <a:r>
              <a:rPr lang="nl-NL" sz="800" dirty="0">
                <a:latin typeface="Calibri" panose="020F0502020204030204" pitchFamily="34" charset="0"/>
                <a:ea typeface="Calibri" panose="020F0502020204030204" pitchFamily="34" charset="0"/>
                <a:cs typeface="Times New Roman" panose="02020603050405020304" pitchFamily="18" charset="0"/>
              </a:rPr>
              <a:t> 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38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405415" y="0"/>
            <a:ext cx="8244463" cy="816260"/>
          </a:xfrm>
          <a:prstGeom prst="rect">
            <a:avLst/>
          </a:prstGeom>
        </p:spPr>
        <p:txBody>
          <a:bodyPr/>
          <a:lstStyle/>
          <a:p>
            <a:r>
              <a:rPr lang="nl-NL" sz="4400">
                <a:latin typeface="+mn-lt"/>
              </a:rPr>
              <a:t>Groothandel </a:t>
            </a:r>
            <a:endParaRPr lang="nl-NL"/>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305163" y="929268"/>
            <a:ext cx="4266838" cy="3597936"/>
          </a:xfrm>
        </p:spPr>
        <p:txBody>
          <a:bodyPr/>
          <a:lstStyle/>
          <a:p>
            <a:pPr marL="0" indent="0">
              <a:lnSpc>
                <a:spcPct val="100000"/>
              </a:lnSpc>
              <a:buNone/>
            </a:pPr>
            <a:r>
              <a:rPr lang="nl-NL" sz="1100" dirty="0">
                <a:latin typeface="+mn-lt"/>
              </a:rPr>
              <a:t>In Haaglanden zijn ca. 18.220* werkenden in de groothandel. Hierin is het grote aantal uitzendkrachten niet meegerekend. Het aantal werkenden is door de coronacrisis met 133 (-2%) gedaald. Het aantal ondernemingen is marginaal gedaald naar 3.060. </a:t>
            </a:r>
          </a:p>
          <a:p>
            <a:pPr marL="0" indent="0">
              <a:lnSpc>
                <a:spcPct val="100000"/>
              </a:lnSpc>
              <a:buNone/>
            </a:pPr>
            <a:endParaRPr lang="nl-NL" sz="1100" dirty="0">
              <a:latin typeface="+mn-lt"/>
            </a:endParaRPr>
          </a:p>
          <a:p>
            <a:pPr marL="0" indent="0">
              <a:lnSpc>
                <a:spcPct val="100000"/>
              </a:lnSpc>
              <a:buNone/>
            </a:pPr>
            <a:r>
              <a:rPr lang="nl-NL" sz="1100" dirty="0">
                <a:latin typeface="+mn-lt"/>
              </a:rPr>
              <a:t>Digitalisering wordt belangrijk als nieuw businessmodel voor de groothandel. Traditionele groothandels krijgen in toenemende mate te maken met digitale businessmodellen om snel en goedkoop B2B te leveren. Voor de traditionele groothandel ligt er een kans om online als </a:t>
            </a:r>
            <a:r>
              <a:rPr lang="nl-NL" sz="1100" dirty="0" err="1">
                <a:latin typeface="+mn-lt"/>
              </a:rPr>
              <a:t>channel</a:t>
            </a:r>
            <a:r>
              <a:rPr lang="nl-NL" sz="1100" dirty="0">
                <a:latin typeface="+mn-lt"/>
              </a:rPr>
              <a:t> toe te voegen aan de huidige structuur. Alleen zo kunnen zij aangehaakt blijven bij de slag om de ‘online </a:t>
            </a:r>
            <a:r>
              <a:rPr lang="nl-NL" sz="1100" dirty="0" err="1">
                <a:latin typeface="+mn-lt"/>
              </a:rPr>
              <a:t>marketplace</a:t>
            </a:r>
            <a:r>
              <a:rPr lang="nl-NL" sz="1100" dirty="0">
                <a:latin typeface="+mn-lt"/>
              </a:rPr>
              <a:t>’. Sterke punten als bestaande kennis, leverbetrouwbaarheid en service zijn vervolgens onmisbaar om uit te groeien tot een succesvolle speler.</a:t>
            </a:r>
          </a:p>
          <a:p>
            <a:pPr marL="0" indent="0">
              <a:lnSpc>
                <a:spcPct val="100000"/>
              </a:lnSpc>
              <a:buNone/>
            </a:pPr>
            <a:endParaRPr lang="nl-NL" sz="1100" dirty="0">
              <a:latin typeface="+mn-lt"/>
            </a:endParaRPr>
          </a:p>
          <a:p>
            <a:pPr marL="0" marR="0" lvl="0" indent="0" algn="l" defTabSz="457200" rtl="0" eaLnBrk="1" fontAlgn="base" latinLnBrk="0" hangingPunct="1">
              <a:lnSpc>
                <a:spcPct val="100000"/>
              </a:lnSpc>
              <a:spcBef>
                <a:spcPts val="0"/>
              </a:spcBef>
              <a:spcAft>
                <a:spcPts val="0"/>
              </a:spcAft>
              <a:buClrTx/>
              <a:buSzTx/>
              <a:buFont typeface="Arial"/>
              <a:buNone/>
              <a:tabLst/>
              <a:defRPr/>
            </a:pPr>
            <a:r>
              <a:rPr kumimoji="0" lang="nl-NL" sz="800" b="0" i="0" u="none" strike="noStrike" kern="1200" cap="none" spc="0" normalizeH="0" baseline="0" noProof="0" dirty="0">
                <a:ln>
                  <a:noFill/>
                </a:ln>
                <a:solidFill>
                  <a:srgbClr val="000000"/>
                </a:solidFill>
                <a:effectLst/>
                <a:uLnTx/>
                <a:uFillTx/>
                <a:latin typeface="Arial"/>
                <a:ea typeface="ＭＳ Ｐゴシック" charset="0"/>
                <a:cs typeface="Arial"/>
              </a:rPr>
              <a:t>* Aantal werkzame personen begin 2021</a:t>
            </a:r>
          </a:p>
          <a:p>
            <a:pPr marL="0" indent="0">
              <a:lnSpc>
                <a:spcPct val="100000"/>
              </a:lnSpc>
              <a:buNone/>
            </a:pPr>
            <a:endParaRPr lang="nl-NL" sz="1100" dirty="0">
              <a:latin typeface="+mn-lt"/>
            </a:endParaRPr>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pic>
        <p:nvPicPr>
          <p:cNvPr id="6" name="Afbeelding 5">
            <a:extLst>
              <a:ext uri="{FF2B5EF4-FFF2-40B4-BE49-F238E27FC236}">
                <a16:creationId xmlns:a16="http://schemas.microsoft.com/office/drawing/2014/main" id="{4CB6FEFD-7003-41A6-9B84-5B8DD0B1BDE1}"/>
              </a:ext>
            </a:extLst>
          </p:cNvPr>
          <p:cNvPicPr>
            <a:picLocks noChangeAspect="1"/>
          </p:cNvPicPr>
          <p:nvPr/>
        </p:nvPicPr>
        <p:blipFill>
          <a:blip r:embed="rId2"/>
          <a:stretch>
            <a:fillRect/>
          </a:stretch>
        </p:blipFill>
        <p:spPr>
          <a:xfrm>
            <a:off x="4830634" y="923982"/>
            <a:ext cx="4008203" cy="2340000"/>
          </a:xfrm>
          <a:prstGeom prst="rect">
            <a:avLst/>
          </a:prstGeom>
        </p:spPr>
      </p:pic>
      <p:sp>
        <p:nvSpPr>
          <p:cNvPr id="8" name="Tekstvak 7">
            <a:extLst>
              <a:ext uri="{FF2B5EF4-FFF2-40B4-BE49-F238E27FC236}">
                <a16:creationId xmlns:a16="http://schemas.microsoft.com/office/drawing/2014/main" id="{F719A3CA-1795-4594-9D82-B384EB1EF8A6}"/>
              </a:ext>
            </a:extLst>
          </p:cNvPr>
          <p:cNvSpPr txBox="1"/>
          <p:nvPr/>
        </p:nvSpPr>
        <p:spPr>
          <a:xfrm>
            <a:off x="4382572" y="4586744"/>
            <a:ext cx="4575574"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bedrijvenregister Zuid-Holland 2021 en HaaglandenInZicht.nl</a:t>
            </a:r>
            <a:r>
              <a:rPr lang="nl-NL" sz="800" dirty="0">
                <a:latin typeface="Calibri" panose="020F0502020204030204" pitchFamily="34" charset="0"/>
                <a:ea typeface="Calibri" panose="020F0502020204030204" pitchFamily="34" charset="0"/>
                <a:cs typeface="Times New Roman" panose="02020603050405020304" pitchFamily="18" charset="0"/>
              </a:rPr>
              <a:t> 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999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418525" y="41489"/>
            <a:ext cx="8244463" cy="816260"/>
          </a:xfrm>
          <a:prstGeom prst="rect">
            <a:avLst/>
          </a:prstGeom>
        </p:spPr>
        <p:txBody>
          <a:bodyPr/>
          <a:lstStyle/>
          <a:p>
            <a:r>
              <a:rPr lang="nl-NL" sz="4400">
                <a:latin typeface="+mn-lt"/>
              </a:rPr>
              <a:t>Detailhandel </a:t>
            </a:r>
            <a:endParaRPr lang="nl-NL"/>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305162" y="936702"/>
            <a:ext cx="4214799" cy="3590502"/>
          </a:xfrm>
        </p:spPr>
        <p:txBody>
          <a:bodyPr/>
          <a:lstStyle/>
          <a:p>
            <a:pPr marL="0" indent="0">
              <a:lnSpc>
                <a:spcPct val="100000"/>
              </a:lnSpc>
              <a:buNone/>
            </a:pPr>
            <a:r>
              <a:rPr lang="nl-NL" sz="1100" dirty="0">
                <a:latin typeface="+mn-lt"/>
              </a:rPr>
              <a:t>De detailhandel is de derde grootste sector in Haaglanden met 41.214* werkenden. Het aantal werkenden is met 442 (1,1%) gestegen. De sector vertegenwoordigt ca. 9% van de werkgelegenheid. Het grootste gedeelte werkt in de supermarketen en warenhuizen (40%) en winkels (37%). In gespecialiseerde foodwinkels werkt 7% van de mensen. De sector is hiermee interessant voor doelgroepen van Den Haag Werkt. </a:t>
            </a:r>
          </a:p>
          <a:p>
            <a:pPr marL="0" indent="0">
              <a:lnSpc>
                <a:spcPct val="100000"/>
              </a:lnSpc>
              <a:buNone/>
            </a:pPr>
            <a:endParaRPr lang="nl-NL" sz="1100" dirty="0">
              <a:latin typeface="+mn-lt"/>
            </a:endParaRPr>
          </a:p>
          <a:p>
            <a:pPr marL="0" indent="0">
              <a:lnSpc>
                <a:spcPct val="100000"/>
              </a:lnSpc>
              <a:buNone/>
            </a:pPr>
            <a:r>
              <a:rPr lang="nl-NL" sz="1100" dirty="0">
                <a:latin typeface="+mn-lt"/>
              </a:rPr>
              <a:t>Het aantal ondernemingen is met 609 (7,6%) gegroeid naar 8.645. De groei komt grotendeels door internetondernemers. </a:t>
            </a:r>
          </a:p>
          <a:p>
            <a:pPr marL="0" indent="0">
              <a:lnSpc>
                <a:spcPct val="100000"/>
              </a:lnSpc>
              <a:buNone/>
            </a:pPr>
            <a:endParaRPr lang="nl-NL" sz="1100" dirty="0">
              <a:latin typeface="+mn-lt"/>
            </a:endParaRPr>
          </a:p>
          <a:p>
            <a:pPr marL="0" indent="0">
              <a:lnSpc>
                <a:spcPct val="100000"/>
              </a:lnSpc>
              <a:buNone/>
            </a:pPr>
            <a:r>
              <a:rPr lang="nl-NL" sz="1100" dirty="0">
                <a:latin typeface="+mn-lt"/>
              </a:rPr>
              <a:t>De meeste werkenden in de detailhandel komen voor in de non-food. De non-food bestaat onder andere uit kledingzaken, drogisterijen, winkels met huishoudelijke artikelen, elektronicawinkels en doe-het-zelf-zaken. Bijna de helft van de banen komt voor in de detailhandel food. Hierbinnen vormen supermarkten verreweg het grootste deelsegment met meer dan een derde van alle banen in de detailhandel. </a:t>
            </a:r>
          </a:p>
          <a:p>
            <a:pPr marL="0" indent="0">
              <a:lnSpc>
                <a:spcPct val="100000"/>
              </a:lnSpc>
              <a:buNone/>
            </a:pPr>
            <a:endParaRPr lang="nl-NL" sz="1100" dirty="0">
              <a:latin typeface="+mn-lt"/>
            </a:endParaRPr>
          </a:p>
          <a:p>
            <a:pPr marL="0" marR="0" lvl="0" indent="0" algn="l" defTabSz="457200" rtl="0" eaLnBrk="1" fontAlgn="base" latinLnBrk="0" hangingPunct="1">
              <a:lnSpc>
                <a:spcPct val="100000"/>
              </a:lnSpc>
              <a:spcBef>
                <a:spcPts val="0"/>
              </a:spcBef>
              <a:spcAft>
                <a:spcPts val="0"/>
              </a:spcAft>
              <a:buClrTx/>
              <a:buSzTx/>
              <a:buFont typeface="Arial"/>
              <a:buNone/>
              <a:tabLst/>
              <a:defRPr/>
            </a:pPr>
            <a:r>
              <a:rPr kumimoji="0" lang="nl-NL" sz="800" b="0" i="0" u="none" strike="noStrike" kern="1200" cap="none" spc="0" normalizeH="0" baseline="0" noProof="0" dirty="0">
                <a:ln>
                  <a:noFill/>
                </a:ln>
                <a:solidFill>
                  <a:srgbClr val="000000"/>
                </a:solidFill>
                <a:effectLst/>
                <a:uLnTx/>
                <a:uFillTx/>
                <a:latin typeface="Arial"/>
                <a:ea typeface="ＭＳ Ｐゴシック" charset="0"/>
                <a:cs typeface="Arial"/>
              </a:rPr>
              <a:t>* Aantal werkzame personen begin 2021</a:t>
            </a:r>
          </a:p>
          <a:p>
            <a:pPr marL="0" indent="0">
              <a:lnSpc>
                <a:spcPct val="100000"/>
              </a:lnSpc>
              <a:buNone/>
            </a:pPr>
            <a:endParaRPr lang="nl-NL" sz="1100" dirty="0">
              <a:latin typeface="+mn-lt"/>
            </a:endParaRPr>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pic>
        <p:nvPicPr>
          <p:cNvPr id="6" name="Afbeelding 5">
            <a:extLst>
              <a:ext uri="{FF2B5EF4-FFF2-40B4-BE49-F238E27FC236}">
                <a16:creationId xmlns:a16="http://schemas.microsoft.com/office/drawing/2014/main" id="{8D7DF6D1-4CC3-4DF7-A7B9-C365D91420F7}"/>
              </a:ext>
            </a:extLst>
          </p:cNvPr>
          <p:cNvPicPr>
            <a:picLocks noChangeAspect="1"/>
          </p:cNvPicPr>
          <p:nvPr/>
        </p:nvPicPr>
        <p:blipFill>
          <a:blip r:embed="rId2"/>
          <a:stretch>
            <a:fillRect/>
          </a:stretch>
        </p:blipFill>
        <p:spPr>
          <a:xfrm>
            <a:off x="4729303" y="936702"/>
            <a:ext cx="4005380" cy="2340000"/>
          </a:xfrm>
          <a:prstGeom prst="rect">
            <a:avLst/>
          </a:prstGeom>
        </p:spPr>
      </p:pic>
      <p:sp>
        <p:nvSpPr>
          <p:cNvPr id="8" name="Tekstvak 7">
            <a:extLst>
              <a:ext uri="{FF2B5EF4-FFF2-40B4-BE49-F238E27FC236}">
                <a16:creationId xmlns:a16="http://schemas.microsoft.com/office/drawing/2014/main" id="{1B9F84C8-5A2F-4183-A4BD-BC2299348BA9}"/>
              </a:ext>
            </a:extLst>
          </p:cNvPr>
          <p:cNvSpPr txBox="1"/>
          <p:nvPr/>
        </p:nvSpPr>
        <p:spPr>
          <a:xfrm>
            <a:off x="4382572" y="4586744"/>
            <a:ext cx="4575574"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bedrijvenregister Zuid-Holland 2021 en HaaglandenInZicht.nl</a:t>
            </a:r>
            <a:r>
              <a:rPr lang="nl-NL" sz="800" dirty="0">
                <a:latin typeface="Calibri" panose="020F0502020204030204" pitchFamily="34" charset="0"/>
                <a:ea typeface="Calibri" panose="020F0502020204030204" pitchFamily="34" charset="0"/>
                <a:cs typeface="Times New Roman" panose="02020603050405020304" pitchFamily="18" charset="0"/>
              </a:rPr>
              <a:t> 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075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C2FB40-4A92-4080-B7C0-16B04605C65D}"/>
              </a:ext>
            </a:extLst>
          </p:cNvPr>
          <p:cNvSpPr>
            <a:spLocks noGrp="1"/>
          </p:cNvSpPr>
          <p:nvPr>
            <p:ph type="title"/>
          </p:nvPr>
        </p:nvSpPr>
        <p:spPr>
          <a:xfrm>
            <a:off x="399062" y="0"/>
            <a:ext cx="8244463" cy="816260"/>
          </a:xfrm>
          <a:prstGeom prst="rect">
            <a:avLst/>
          </a:prstGeom>
        </p:spPr>
        <p:txBody>
          <a:bodyPr/>
          <a:lstStyle/>
          <a:p>
            <a:r>
              <a:rPr lang="nl-NL" sz="4400">
                <a:latin typeface="+mn-lt"/>
              </a:rPr>
              <a:t>Energietransitie </a:t>
            </a:r>
            <a:endParaRPr lang="nl-NL"/>
          </a:p>
        </p:txBody>
      </p:sp>
      <p:sp>
        <p:nvSpPr>
          <p:cNvPr id="3" name="Tijdelijke aanduiding voor tekst 2">
            <a:extLst>
              <a:ext uri="{FF2B5EF4-FFF2-40B4-BE49-F238E27FC236}">
                <a16:creationId xmlns:a16="http://schemas.microsoft.com/office/drawing/2014/main" id="{4C075747-7FB3-4742-A97A-481E23AA6E48}"/>
              </a:ext>
            </a:extLst>
          </p:cNvPr>
          <p:cNvSpPr>
            <a:spLocks noGrp="1"/>
          </p:cNvSpPr>
          <p:nvPr>
            <p:ph type="body" sz="quarter" idx="13"/>
          </p:nvPr>
        </p:nvSpPr>
        <p:spPr>
          <a:xfrm>
            <a:off x="305163" y="944137"/>
            <a:ext cx="4162760" cy="3583067"/>
          </a:xfrm>
        </p:spPr>
        <p:txBody>
          <a:bodyPr/>
          <a:lstStyle/>
          <a:p>
            <a:pPr marL="0" indent="0">
              <a:lnSpc>
                <a:spcPct val="100000"/>
              </a:lnSpc>
              <a:buNone/>
            </a:pPr>
            <a:r>
              <a:rPr lang="nl-NL" sz="1100" dirty="0">
                <a:latin typeface="+mn-lt"/>
              </a:rPr>
              <a:t>Energietransitie is de overgang naar een situatie waarin de energievoorziening structureel anders van aard en vorm is dan in het huidige energiesysteem. In dit nieuwe systeem is fossiele brandstof grotendeels vervangen door duurzame energiebronnen, is er veel aandacht voor energiebesparing en energieopslag en is de energievoorziening meer decentraal georganiseerd.</a:t>
            </a:r>
          </a:p>
          <a:p>
            <a:pPr marL="0" indent="0">
              <a:lnSpc>
                <a:spcPct val="100000"/>
              </a:lnSpc>
              <a:buNone/>
            </a:pPr>
            <a:endParaRPr lang="nl-NL" sz="1100" dirty="0">
              <a:latin typeface="+mn-lt"/>
            </a:endParaRPr>
          </a:p>
          <a:p>
            <a:pPr marL="0" indent="0">
              <a:lnSpc>
                <a:spcPct val="100000"/>
              </a:lnSpc>
              <a:buNone/>
            </a:pPr>
            <a:r>
              <a:rPr lang="nl-NL" sz="1100" dirty="0">
                <a:latin typeface="+mn-lt"/>
              </a:rPr>
              <a:t>De energietransitie raakt veel sectoren: afvalbeheer, energievoorziening, waterbedrijven, winning van delfstoffen, industrie, installatiesector, bouwnijverheid en ingenieursbureaus. </a:t>
            </a:r>
          </a:p>
          <a:p>
            <a:pPr marL="0" indent="0">
              <a:lnSpc>
                <a:spcPct val="100000"/>
              </a:lnSpc>
              <a:buNone/>
            </a:pPr>
            <a:endParaRPr lang="nl-NL" sz="1100" dirty="0">
              <a:latin typeface="+mn-lt"/>
            </a:endParaRPr>
          </a:p>
          <a:p>
            <a:pPr marL="0" indent="0">
              <a:lnSpc>
                <a:spcPct val="100000"/>
              </a:lnSpc>
              <a:buNone/>
            </a:pPr>
            <a:r>
              <a:rPr lang="nl-NL" sz="1100" dirty="0">
                <a:latin typeface="+mn-lt"/>
              </a:rPr>
              <a:t>Door de combinatie van sectoren is niet duidelijk te maken hoeveel banen er precies in de betrokken sectoren zijn. Door de sectoren te koppelen krijgen we wel een duidelijk beeld van de gevraagde beroepen. </a:t>
            </a:r>
          </a:p>
          <a:p>
            <a:pPr marL="0" indent="0">
              <a:lnSpc>
                <a:spcPct val="100000"/>
              </a:lnSpc>
              <a:buNone/>
            </a:pPr>
            <a:endParaRPr lang="nl-NL" sz="1100" dirty="0">
              <a:latin typeface="+mn-lt"/>
            </a:endParaRPr>
          </a:p>
          <a:p>
            <a:pPr marL="0" indent="0">
              <a:lnSpc>
                <a:spcPct val="100000"/>
              </a:lnSpc>
              <a:buNone/>
            </a:pPr>
            <a:endParaRPr lang="nl-NL" sz="1100" dirty="0">
              <a:latin typeface="+mn-lt"/>
            </a:endParaRPr>
          </a:p>
        </p:txBody>
      </p:sp>
      <p:sp>
        <p:nvSpPr>
          <p:cNvPr id="4" name="Tijdelijke aanduiding voor datum 3">
            <a:extLst>
              <a:ext uri="{FF2B5EF4-FFF2-40B4-BE49-F238E27FC236}">
                <a16:creationId xmlns:a16="http://schemas.microsoft.com/office/drawing/2014/main" id="{B7A95F7A-9542-4F8C-AFE0-B75182591B1B}"/>
              </a:ext>
            </a:extLst>
          </p:cNvPr>
          <p:cNvSpPr>
            <a:spLocks noGrp="1"/>
          </p:cNvSpPr>
          <p:nvPr>
            <p:ph type="dt" sz="half" idx="14"/>
          </p:nvPr>
        </p:nvSpPr>
        <p:spPr/>
        <p:txBody>
          <a:bodyPr/>
          <a:lstStyle/>
          <a:p>
            <a:pPr fontAlgn="auto">
              <a:spcBef>
                <a:spcPts val="0"/>
              </a:spcBef>
              <a:spcAft>
                <a:spcPts val="0"/>
              </a:spcAft>
            </a:pPr>
            <a:r>
              <a:rPr lang="nl-NL">
                <a:solidFill>
                  <a:prstClr val="black">
                    <a:tint val="75000"/>
                  </a:prstClr>
                </a:solidFill>
              </a:rPr>
              <a:t>Februari 2022</a:t>
            </a:r>
            <a:endParaRPr lang="nl-NL" sz="800">
              <a:solidFill>
                <a:prstClr val="black">
                  <a:tint val="75000"/>
                </a:prstClr>
              </a:solidFill>
            </a:endParaRPr>
          </a:p>
        </p:txBody>
      </p:sp>
      <p:sp>
        <p:nvSpPr>
          <p:cNvPr id="5" name="Tijdelijke aanduiding voor voettekst 4">
            <a:extLst>
              <a:ext uri="{FF2B5EF4-FFF2-40B4-BE49-F238E27FC236}">
                <a16:creationId xmlns:a16="http://schemas.microsoft.com/office/drawing/2014/main" id="{D2D2FB0A-162E-4587-8E67-69BAD322056E}"/>
              </a:ext>
            </a:extLst>
          </p:cNvPr>
          <p:cNvSpPr>
            <a:spLocks noGrp="1"/>
          </p:cNvSpPr>
          <p:nvPr>
            <p:ph type="ftr" sz="quarter" idx="15"/>
          </p:nvPr>
        </p:nvSpPr>
        <p:spPr/>
        <p:txBody>
          <a:bodyPr/>
          <a:lstStyle/>
          <a:p>
            <a:pPr fontAlgn="auto">
              <a:spcBef>
                <a:spcPts val="0"/>
              </a:spcBef>
              <a:spcAft>
                <a:spcPts val="0"/>
              </a:spcAft>
            </a:pPr>
            <a:r>
              <a:rPr lang="nl-NL">
                <a:solidFill>
                  <a:prstClr val="black">
                    <a:tint val="75000"/>
                  </a:prstClr>
                </a:solidFill>
              </a:rPr>
              <a:t>Arbeidsmarktanalyse Haaglanden en Den Haag</a:t>
            </a:r>
            <a:endParaRPr lang="nl-NL" sz="800">
              <a:solidFill>
                <a:prstClr val="black">
                  <a:tint val="75000"/>
                </a:prstClr>
              </a:solidFill>
            </a:endParaRPr>
          </a:p>
        </p:txBody>
      </p:sp>
      <p:pic>
        <p:nvPicPr>
          <p:cNvPr id="6" name="Afbeelding 5">
            <a:extLst>
              <a:ext uri="{FF2B5EF4-FFF2-40B4-BE49-F238E27FC236}">
                <a16:creationId xmlns:a16="http://schemas.microsoft.com/office/drawing/2014/main" id="{6FEDEB20-AADA-4EFB-B510-4311F72CF0AD}"/>
              </a:ext>
            </a:extLst>
          </p:cNvPr>
          <p:cNvPicPr>
            <a:picLocks noChangeAspect="1"/>
          </p:cNvPicPr>
          <p:nvPr/>
        </p:nvPicPr>
        <p:blipFill>
          <a:blip r:embed="rId2"/>
          <a:stretch>
            <a:fillRect/>
          </a:stretch>
        </p:blipFill>
        <p:spPr>
          <a:xfrm>
            <a:off x="5468216" y="816260"/>
            <a:ext cx="3389168" cy="1980000"/>
          </a:xfrm>
          <a:prstGeom prst="rect">
            <a:avLst/>
          </a:prstGeom>
        </p:spPr>
      </p:pic>
      <p:pic>
        <p:nvPicPr>
          <p:cNvPr id="7" name="Afbeelding 6">
            <a:extLst>
              <a:ext uri="{FF2B5EF4-FFF2-40B4-BE49-F238E27FC236}">
                <a16:creationId xmlns:a16="http://schemas.microsoft.com/office/drawing/2014/main" id="{C2324463-A2EF-4D2A-B78E-691421FBA773}"/>
              </a:ext>
            </a:extLst>
          </p:cNvPr>
          <p:cNvPicPr>
            <a:picLocks noChangeAspect="1"/>
          </p:cNvPicPr>
          <p:nvPr/>
        </p:nvPicPr>
        <p:blipFill>
          <a:blip r:embed="rId3"/>
          <a:stretch>
            <a:fillRect/>
          </a:stretch>
        </p:blipFill>
        <p:spPr>
          <a:xfrm>
            <a:off x="5464123" y="2863460"/>
            <a:ext cx="3393261" cy="1980000"/>
          </a:xfrm>
          <a:prstGeom prst="rect">
            <a:avLst/>
          </a:prstGeom>
        </p:spPr>
      </p:pic>
      <p:sp>
        <p:nvSpPr>
          <p:cNvPr id="9" name="Tekstvak 8">
            <a:extLst>
              <a:ext uri="{FF2B5EF4-FFF2-40B4-BE49-F238E27FC236}">
                <a16:creationId xmlns:a16="http://schemas.microsoft.com/office/drawing/2014/main" id="{46BD462C-2C9E-45DF-8103-5F75194EE4CE}"/>
              </a:ext>
            </a:extLst>
          </p:cNvPr>
          <p:cNvSpPr txBox="1"/>
          <p:nvPr/>
        </p:nvSpPr>
        <p:spPr>
          <a:xfrm>
            <a:off x="98756" y="4579625"/>
            <a:ext cx="4575574"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bedrijvenregister Zuid-Holland 2021 en HaaglandenInZicht.nl</a:t>
            </a:r>
            <a:r>
              <a:rPr lang="nl-NL" sz="800" dirty="0">
                <a:latin typeface="Calibri" panose="020F0502020204030204" pitchFamily="34" charset="0"/>
                <a:ea typeface="Calibri" panose="020F0502020204030204" pitchFamily="34" charset="0"/>
                <a:cs typeface="Times New Roman" panose="02020603050405020304" pitchFamily="18" charset="0"/>
              </a:rPr>
              <a:t> januari 2022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9653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1B7A4B9-3798-4425-8538-8121680CDE46}"/>
              </a:ext>
            </a:extLst>
          </p:cNvPr>
          <p:cNvSpPr>
            <a:spLocks noGrp="1"/>
          </p:cNvSpPr>
          <p:nvPr>
            <p:ph type="title"/>
          </p:nvPr>
        </p:nvSpPr>
        <p:spPr>
          <a:xfrm>
            <a:off x="1061810" y="1754550"/>
            <a:ext cx="7704000" cy="817200"/>
          </a:xfrm>
        </p:spPr>
        <p:txBody>
          <a:bodyPr/>
          <a:lstStyle/>
          <a:p>
            <a:r>
              <a:rPr lang="nl-NL"/>
              <a:t>Bijlage</a:t>
            </a:r>
            <a:endParaRPr lang="nl-NL" sz="3200"/>
          </a:p>
        </p:txBody>
      </p:sp>
      <p:sp>
        <p:nvSpPr>
          <p:cNvPr id="4" name="Tijdelijke aanduiding voor tekst 3">
            <a:extLst>
              <a:ext uri="{FF2B5EF4-FFF2-40B4-BE49-F238E27FC236}">
                <a16:creationId xmlns:a16="http://schemas.microsoft.com/office/drawing/2014/main" id="{B940D196-EA5B-458B-9895-BE3241604D13}"/>
              </a:ext>
            </a:extLst>
          </p:cNvPr>
          <p:cNvSpPr>
            <a:spLocks noGrp="1"/>
          </p:cNvSpPr>
          <p:nvPr>
            <p:ph type="body" sz="quarter" idx="10"/>
          </p:nvPr>
        </p:nvSpPr>
        <p:spPr>
          <a:xfrm>
            <a:off x="1313435" y="2571750"/>
            <a:ext cx="7452375" cy="1664652"/>
          </a:xfrm>
        </p:spPr>
        <p:txBody>
          <a:bodyPr/>
          <a:lstStyle/>
          <a:p>
            <a:r>
              <a:rPr lang="nl-NL"/>
              <a:t>Vacature informatie</a:t>
            </a:r>
            <a:br>
              <a:rPr lang="nl-NL"/>
            </a:br>
            <a:r>
              <a:rPr lang="nl-NL"/>
              <a:t>Onderzoekverantwoording</a:t>
            </a:r>
          </a:p>
        </p:txBody>
      </p:sp>
    </p:spTree>
    <p:extLst>
      <p:ext uri="{BB962C8B-B14F-4D97-AF65-F5344CB8AC3E}">
        <p14:creationId xmlns:p14="http://schemas.microsoft.com/office/powerpoint/2010/main" val="4174004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1B7A4B9-3798-4425-8538-8121680CDE46}"/>
              </a:ext>
            </a:extLst>
          </p:cNvPr>
          <p:cNvSpPr>
            <a:spLocks noGrp="1"/>
          </p:cNvSpPr>
          <p:nvPr>
            <p:ph type="title"/>
          </p:nvPr>
        </p:nvSpPr>
        <p:spPr>
          <a:xfrm>
            <a:off x="341756" y="2163150"/>
            <a:ext cx="8460487" cy="817200"/>
          </a:xfrm>
        </p:spPr>
        <p:txBody>
          <a:bodyPr/>
          <a:lstStyle/>
          <a:p>
            <a:r>
              <a:rPr lang="nl-NL"/>
              <a:t>Onderzoek verantwoording</a:t>
            </a:r>
          </a:p>
        </p:txBody>
      </p:sp>
      <p:sp>
        <p:nvSpPr>
          <p:cNvPr id="3" name="Tijdelijke aanduiding voor tekst 2">
            <a:extLst>
              <a:ext uri="{FF2B5EF4-FFF2-40B4-BE49-F238E27FC236}">
                <a16:creationId xmlns:a16="http://schemas.microsoft.com/office/drawing/2014/main" id="{BE4412E7-7A7E-44D3-9614-4EA53F4BBACA}"/>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497585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1E759BDD-E8C1-46FF-BFFE-24BA0D89702E}"/>
              </a:ext>
            </a:extLst>
          </p:cNvPr>
          <p:cNvSpPr>
            <a:spLocks noGrp="1"/>
          </p:cNvSpPr>
          <p:nvPr>
            <p:ph type="body" sz="quarter" idx="13"/>
          </p:nvPr>
        </p:nvSpPr>
        <p:spPr>
          <a:xfrm>
            <a:off x="395288" y="1087473"/>
            <a:ext cx="8100447" cy="3539630"/>
          </a:xfrm>
        </p:spPr>
        <p:txBody>
          <a:bodyPr>
            <a:noAutofit/>
          </a:bodyPr>
          <a:lstStyle/>
          <a:p>
            <a:pPr marL="0" indent="0">
              <a:lnSpc>
                <a:spcPct val="100000"/>
              </a:lnSpc>
              <a:buNone/>
            </a:pPr>
            <a:r>
              <a:rPr lang="nl-NL" sz="1100" b="1" i="0" u="none" strike="noStrike" baseline="0" dirty="0">
                <a:solidFill>
                  <a:srgbClr val="000000"/>
                </a:solidFill>
                <a:latin typeface="Arial" panose="020B0604020202020204" pitchFamily="34" charset="0"/>
                <a:cs typeface="Arial" panose="020B0604020202020204" pitchFamily="34" charset="0"/>
              </a:rPr>
              <a:t>Arbeidsmarktregio Haaglanden groeit!</a:t>
            </a:r>
          </a:p>
          <a:p>
            <a:pPr marL="0" indent="0">
              <a:lnSpc>
                <a:spcPct val="100000"/>
              </a:lnSpc>
              <a:buNone/>
            </a:pPr>
            <a:r>
              <a:rPr lang="nl-NL" sz="1100" i="0" u="none" strike="noStrike" baseline="0" dirty="0">
                <a:solidFill>
                  <a:srgbClr val="000000"/>
                </a:solidFill>
                <a:latin typeface="Arial" panose="020B0604020202020204" pitchFamily="34" charset="0"/>
                <a:cs typeface="Arial" panose="020B0604020202020204" pitchFamily="34" charset="0"/>
              </a:rPr>
              <a:t>De coronacrisis heeft de arbeidsmarktregio Haaglanden in eerste instantie hard getroffen. De arbeidsmarktregio herstelt zich inmiddels weer sterk. Er zijn geen exacte groeicijfers voor de arbeidsmarktregio beschikbaar. In de arbeidsmarktregio liggen gedeeltelijk twee COROP-gebieden, de agglomeratie ‘s-Gravenhage* en Delft-West</a:t>
            </a:r>
            <a:r>
              <a:rPr lang="nl-NL" sz="1100" dirty="0">
                <a:latin typeface="Arial" panose="020B0604020202020204" pitchFamily="34" charset="0"/>
                <a:cs typeface="Arial" panose="020B0604020202020204" pitchFamily="34" charset="0"/>
              </a:rPr>
              <a:t>land**. In de regio agglomeratie ‘s-Gravenhage is de economische groei 7% gestegen ten opzichte van vorig jaar. In het COROP Delft-Westland  is dit 9%. </a:t>
            </a:r>
          </a:p>
          <a:p>
            <a:pPr marL="0" indent="0">
              <a:lnSpc>
                <a:spcPct val="100000"/>
              </a:lnSpc>
              <a:buNone/>
            </a:pPr>
            <a:endParaRPr lang="nl-NL" sz="1100" dirty="0">
              <a:latin typeface="Arial" panose="020B0604020202020204" pitchFamily="34" charset="0"/>
              <a:cs typeface="Arial" panose="020B0604020202020204" pitchFamily="34" charset="0"/>
            </a:endParaRPr>
          </a:p>
          <a:p>
            <a:pPr marL="0" indent="0">
              <a:lnSpc>
                <a:spcPct val="100000"/>
              </a:lnSpc>
              <a:buNone/>
            </a:pPr>
            <a:r>
              <a:rPr lang="nl-NL" sz="1100" dirty="0">
                <a:latin typeface="Arial" panose="020B0604020202020204" pitchFamily="34" charset="0"/>
                <a:cs typeface="Arial" panose="020B0604020202020204" pitchFamily="34" charset="0"/>
              </a:rPr>
              <a:t>De groei in de agglomeratie 's-Gravenhage blijft wel achter bij het jaar daarvoor. De lagere groei hangt samen met de relatief kleine krimp vorig jaar en komt door het grote aandeel van de overheid (CBS, september 2021). Deze positieve ontwikkelingen zijn duidelijk zichtbaar op de arbeidsmarkteffecten. De werkgelegenheid daalde uiteindelijk maar weinig. De werkloosheid is gestegen maar ook weer flink gedaald, het aantal bijstandsuitkeringen is gestegen maar daalt inmiddels ook weer gestaag.</a:t>
            </a:r>
          </a:p>
          <a:p>
            <a:pPr marL="0" indent="0">
              <a:lnSpc>
                <a:spcPct val="100000"/>
              </a:lnSpc>
              <a:buNone/>
            </a:pPr>
            <a:endParaRPr lang="nl-NL" sz="1100" dirty="0">
              <a:latin typeface="Arial" panose="020B0604020202020204" pitchFamily="34" charset="0"/>
              <a:cs typeface="Arial" panose="020B0604020202020204" pitchFamily="34" charset="0"/>
            </a:endParaRPr>
          </a:p>
          <a:p>
            <a:pPr marL="0" indent="0">
              <a:lnSpc>
                <a:spcPct val="100000"/>
              </a:lnSpc>
              <a:buNone/>
            </a:pPr>
            <a:r>
              <a:rPr lang="nl-NL" sz="1100" b="1" dirty="0">
                <a:latin typeface="Arial" panose="020B0604020202020204" pitchFamily="34" charset="0"/>
                <a:cs typeface="Arial" panose="020B0604020202020204" pitchFamily="34" charset="0"/>
              </a:rPr>
              <a:t>Economische omvang en groei vacatures </a:t>
            </a:r>
          </a:p>
          <a:p>
            <a:pPr marL="0" indent="0">
              <a:lnSpc>
                <a:spcPct val="100000"/>
              </a:lnSpc>
              <a:buNone/>
            </a:pPr>
            <a:r>
              <a:rPr lang="nl-NL" sz="1100" dirty="0">
                <a:latin typeface="Arial" panose="020B0604020202020204" pitchFamily="34" charset="0"/>
                <a:cs typeface="Arial" panose="020B0604020202020204" pitchFamily="34" charset="0"/>
              </a:rPr>
              <a:t>Vergeleken met twee jaar geleden - pre-corona - is de economische omvang van de regio Den Haag en Delft-Westland alweer groter. In beide regio’s is de omvang met 2% toegenomen. Vooral de sectoren cultuur &amp; recreatie, detailhandel, vervoer en opslag, ICT, overheid en zorg en welzijn zijn gegroeid (CBS, september 2021).</a:t>
            </a:r>
            <a:endParaRPr lang="nl-NL" sz="1100" i="0" u="none" strike="noStrike" baseline="0" dirty="0">
              <a:solidFill>
                <a:srgbClr val="000000"/>
              </a:solidFill>
              <a:latin typeface="Arial" panose="020B0604020202020204" pitchFamily="34" charset="0"/>
              <a:cs typeface="Arial" panose="020B0604020202020204" pitchFamily="34" charset="0"/>
            </a:endParaRPr>
          </a:p>
          <a:p>
            <a:pPr marL="0" indent="0">
              <a:lnSpc>
                <a:spcPct val="100000"/>
              </a:lnSpc>
              <a:buNone/>
            </a:pPr>
            <a:r>
              <a:rPr lang="nl-NL" sz="1100" dirty="0">
                <a:latin typeface="Arial" panose="020B0604020202020204" pitchFamily="34" charset="0"/>
                <a:cs typeface="Arial" panose="020B0604020202020204" pitchFamily="34" charset="0"/>
              </a:rPr>
              <a:t>Het aantal vacatures is inmiddels weer boven het niveau van voor de crisis en de verwachting is dat het aantal banen tot en met 2022 met 9.000 zal toenemen. Dit is een groei van 2%. Vooral de horeca, landbouw, ICT en de uitzendbureaus zullen groeien. </a:t>
            </a:r>
          </a:p>
          <a:p>
            <a:pPr marL="0" indent="0">
              <a:lnSpc>
                <a:spcPct val="100000"/>
              </a:lnSpc>
              <a:buNone/>
            </a:pPr>
            <a:endParaRPr lang="nl-NL" sz="1100" i="0" u="none" strike="noStrike" baseline="0" dirty="0">
              <a:solidFill>
                <a:srgbClr val="000000"/>
              </a:solidFill>
              <a:latin typeface="Arial" panose="020B0604020202020204" pitchFamily="34" charset="0"/>
              <a:cs typeface="Arial" panose="020B0604020202020204" pitchFamily="34" charset="0"/>
            </a:endParaRPr>
          </a:p>
          <a:p>
            <a:pPr marL="0" indent="0">
              <a:lnSpc>
                <a:spcPct val="100000"/>
              </a:lnSpc>
              <a:buNone/>
            </a:pPr>
            <a:endParaRPr lang="nl-NL" sz="1100" dirty="0">
              <a:latin typeface="Arial" panose="020B0604020202020204" pitchFamily="34" charset="0"/>
              <a:cs typeface="Arial" panose="020B0604020202020204" pitchFamily="34" charset="0"/>
            </a:endParaRPr>
          </a:p>
          <a:p>
            <a:pPr marL="0" indent="0">
              <a:lnSpc>
                <a:spcPct val="100000"/>
              </a:lnSpc>
              <a:buNone/>
            </a:pPr>
            <a:r>
              <a:rPr lang="nl-NL" sz="800" i="0" u="none" strike="noStrike" baseline="0" dirty="0">
                <a:solidFill>
                  <a:srgbClr val="000000"/>
                </a:solidFill>
                <a:latin typeface="Arial" panose="020B0604020202020204" pitchFamily="34" charset="0"/>
                <a:cs typeface="Arial" panose="020B0604020202020204" pitchFamily="34" charset="0"/>
              </a:rPr>
              <a:t>*Agglomeratie ’s-Gravenhage = Den Haag, Leidschendam-Voorburg, Pijnacker-Nootdorp, Rijswijk</a:t>
            </a:r>
            <a:r>
              <a:rPr lang="nl-NL" sz="800" dirty="0">
                <a:latin typeface="Arial" panose="020B0604020202020204" pitchFamily="34" charset="0"/>
                <a:cs typeface="Arial" panose="020B0604020202020204" pitchFamily="34" charset="0"/>
              </a:rPr>
              <a:t>, Wassenaar en Zoetermeer</a:t>
            </a:r>
          </a:p>
          <a:p>
            <a:pPr marL="0" indent="0">
              <a:lnSpc>
                <a:spcPct val="100000"/>
              </a:lnSpc>
              <a:buNone/>
            </a:pPr>
            <a:r>
              <a:rPr lang="nl-NL" sz="800" dirty="0">
                <a:latin typeface="Arial" panose="020B0604020202020204" pitchFamily="34" charset="0"/>
                <a:cs typeface="Arial" panose="020B0604020202020204" pitchFamily="34" charset="0"/>
              </a:rPr>
              <a:t>** Delft en Westland = Delft, Midden-Delfland  en Westland</a:t>
            </a:r>
          </a:p>
          <a:p>
            <a:pPr>
              <a:lnSpc>
                <a:spcPct val="100000"/>
              </a:lnSpc>
              <a:buFont typeface="Arial" panose="020B0604020202020204" pitchFamily="34" charset="0"/>
              <a:buChar char="•"/>
            </a:pPr>
            <a:endParaRPr lang="nl-NL" sz="800" i="0" u="none" strike="noStrike" baseline="0" dirty="0">
              <a:solidFill>
                <a:srgbClr val="000000"/>
              </a:solidFill>
              <a:latin typeface="Arial" panose="020B0604020202020204" pitchFamily="34" charset="0"/>
              <a:cs typeface="Arial" panose="020B0604020202020204" pitchFamily="34" charset="0"/>
            </a:endParaRP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92758" y="16793"/>
            <a:ext cx="7704000" cy="699542"/>
          </a:xfrm>
          <a:prstGeom prst="rect">
            <a:avLst/>
          </a:prstGeom>
        </p:spPr>
        <p:txBody>
          <a:bodyPr anchor="ctr">
            <a:normAutofit/>
          </a:bodyPr>
          <a:lstStyle/>
          <a:p>
            <a:pPr>
              <a:lnSpc>
                <a:spcPct val="90000"/>
              </a:lnSpc>
            </a:pPr>
            <a:r>
              <a:rPr lang="nl-NL" sz="3000" dirty="0"/>
              <a:t>Arbeidsmarktontwikkelingen Haaglanden</a:t>
            </a:r>
          </a:p>
        </p:txBody>
      </p:sp>
      <p:sp>
        <p:nvSpPr>
          <p:cNvPr id="14" name="Tekstvak 13">
            <a:extLst>
              <a:ext uri="{FF2B5EF4-FFF2-40B4-BE49-F238E27FC236}">
                <a16:creationId xmlns:a16="http://schemas.microsoft.com/office/drawing/2014/main" id="{27096453-A930-4FEB-B934-4F2AE33C748D}"/>
              </a:ext>
            </a:extLst>
          </p:cNvPr>
          <p:cNvSpPr txBox="1"/>
          <p:nvPr/>
        </p:nvSpPr>
        <p:spPr>
          <a:xfrm>
            <a:off x="4787999" y="4606135"/>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UWV, november 2021, CPB, september 2021</a:t>
            </a:r>
          </a:p>
        </p:txBody>
      </p:sp>
    </p:spTree>
    <p:extLst>
      <p:ext uri="{BB962C8B-B14F-4D97-AF65-F5344CB8AC3E}">
        <p14:creationId xmlns:p14="http://schemas.microsoft.com/office/powerpoint/2010/main" val="1863004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075A-47F3-41CF-BF29-A9CF06ABAA0B}"/>
              </a:ext>
            </a:extLst>
          </p:cNvPr>
          <p:cNvSpPr>
            <a:spLocks noGrp="1"/>
          </p:cNvSpPr>
          <p:nvPr>
            <p:ph type="title"/>
          </p:nvPr>
        </p:nvSpPr>
        <p:spPr>
          <a:xfrm>
            <a:off x="395288" y="0"/>
            <a:ext cx="7704000" cy="816260"/>
          </a:xfrm>
          <a:prstGeom prst="rect">
            <a:avLst/>
          </a:prstGeom>
        </p:spPr>
        <p:txBody>
          <a:bodyPr>
            <a:normAutofit/>
          </a:bodyPr>
          <a:lstStyle/>
          <a:p>
            <a:r>
              <a:rPr lang="nl-NL"/>
              <a:t>Bronnen en data</a:t>
            </a:r>
          </a:p>
        </p:txBody>
      </p:sp>
      <p:sp>
        <p:nvSpPr>
          <p:cNvPr id="3" name="Tijdelijke aanduiding voor inhoud 2">
            <a:extLst>
              <a:ext uri="{FF2B5EF4-FFF2-40B4-BE49-F238E27FC236}">
                <a16:creationId xmlns:a16="http://schemas.microsoft.com/office/drawing/2014/main" id="{9C47E6C4-141E-495C-AC9A-584A118981E4}"/>
              </a:ext>
            </a:extLst>
          </p:cNvPr>
          <p:cNvSpPr>
            <a:spLocks noGrp="1"/>
          </p:cNvSpPr>
          <p:nvPr>
            <p:ph type="body" sz="quarter" idx="13"/>
          </p:nvPr>
        </p:nvSpPr>
        <p:spPr>
          <a:xfrm>
            <a:off x="413764" y="1099954"/>
            <a:ext cx="8316471" cy="3251598"/>
          </a:xfrm>
        </p:spPr>
        <p:txBody>
          <a:bodyPr>
            <a:noAutofit/>
          </a:bodyPr>
          <a:lstStyle/>
          <a:p>
            <a:pPr marL="0" indent="0">
              <a:buNone/>
            </a:pPr>
            <a:r>
              <a:rPr lang="nl-NL" sz="1200" dirty="0"/>
              <a:t>Voor de samenstelling van dit onderzoek zijn diverse bronnen gebruikt: bedrijveninformatie, vacaturedata en inzichten van gevraagde vaardigheden uit vacature-informatie. Het is ons streven om altijd met de meest recente </a:t>
            </a:r>
            <a:r>
              <a:rPr lang="nl-NL" sz="1200" dirty="0" err="1"/>
              <a:t>onderzoeksdata</a:t>
            </a:r>
            <a:r>
              <a:rPr lang="nl-NL" sz="1200" dirty="0"/>
              <a:t> te werken.</a:t>
            </a:r>
          </a:p>
          <a:p>
            <a:pPr marL="0" indent="0">
              <a:buNone/>
            </a:pPr>
            <a:r>
              <a:rPr lang="nl-NL" sz="1200" b="1" dirty="0"/>
              <a:t>Actualiteit van de data</a:t>
            </a:r>
          </a:p>
          <a:p>
            <a:r>
              <a:rPr lang="nl-NL" sz="1200" dirty="0"/>
              <a:t>Bedrijvendata: 2021, Bedrijvenregister Zuid Holland (ZH) via Gemeente Den Haag</a:t>
            </a:r>
          </a:p>
          <a:p>
            <a:r>
              <a:rPr lang="nl-NL" sz="1200" dirty="0"/>
              <a:t>Vacaturedata en vaardigheden: 2019, 2020 en 2021, JobFeed en HaaglandenInZicht.nl</a:t>
            </a:r>
          </a:p>
          <a:p>
            <a:pPr marL="0" indent="0">
              <a:buNone/>
            </a:pPr>
            <a:r>
              <a:rPr lang="nl-NL" sz="1200" b="1" dirty="0"/>
              <a:t>Koppelingen en bewerkingen</a:t>
            </a:r>
          </a:p>
          <a:p>
            <a:pPr marL="0" indent="0">
              <a:buNone/>
            </a:pPr>
            <a:r>
              <a:rPr lang="nl-NL" sz="1200" dirty="0"/>
              <a:t>Voor het koppelen van diverse databronnen zijn er speciaal voor de opdrachtgever koppelingen gebouwd: </a:t>
            </a:r>
          </a:p>
          <a:p>
            <a:r>
              <a:rPr lang="nl-NL" sz="1200" dirty="0"/>
              <a:t>SBI-indeling naar sectorindeling; </a:t>
            </a:r>
          </a:p>
          <a:p>
            <a:r>
              <a:rPr lang="nl-NL" sz="1200" dirty="0"/>
              <a:t>bedrijfsgroottekoppelingen naar exacte koppeling op basis van FTE; </a:t>
            </a:r>
          </a:p>
          <a:p>
            <a:r>
              <a:rPr lang="nl-NL" sz="1200" dirty="0"/>
              <a:t>opleidingsniveau naar beroepen en waar mogelijk beroepsgroepen;</a:t>
            </a:r>
          </a:p>
          <a:p>
            <a:r>
              <a:rPr lang="nl-NL" sz="1200" dirty="0"/>
              <a:t>postcodegebieden naar indeling Den Haag en Haaglanden. </a:t>
            </a:r>
          </a:p>
          <a:p>
            <a:pPr marL="0" indent="0">
              <a:buNone/>
            </a:pPr>
            <a:endParaRPr lang="nl-NL" sz="1200" dirty="0"/>
          </a:p>
        </p:txBody>
      </p:sp>
      <p:sp>
        <p:nvSpPr>
          <p:cNvPr id="4" name="Tijdelijke aanduiding voor datum 3">
            <a:extLst>
              <a:ext uri="{FF2B5EF4-FFF2-40B4-BE49-F238E27FC236}">
                <a16:creationId xmlns:a16="http://schemas.microsoft.com/office/drawing/2014/main" id="{C2516C00-1CCB-4B72-B376-FBB22058BA4B}"/>
              </a:ext>
            </a:extLst>
          </p:cNvPr>
          <p:cNvSpPr>
            <a:spLocks noGrp="1"/>
          </p:cNvSpPr>
          <p:nvPr>
            <p:ph type="dt" sz="half" idx="14"/>
          </p:nvPr>
        </p:nvSpPr>
        <p:spPr/>
        <p:txBody>
          <a:bodyPr/>
          <a:lstStyle/>
          <a:p>
            <a:r>
              <a:rPr lang="nl-NL">
                <a:solidFill>
                  <a:prstClr val="black">
                    <a:tint val="75000"/>
                  </a:prstClr>
                </a:solidFill>
              </a:rPr>
              <a:t>Februari 2022</a:t>
            </a:r>
          </a:p>
        </p:txBody>
      </p:sp>
      <p:sp>
        <p:nvSpPr>
          <p:cNvPr id="5" name="Tijdelijke aanduiding voor voettekst 4">
            <a:extLst>
              <a:ext uri="{FF2B5EF4-FFF2-40B4-BE49-F238E27FC236}">
                <a16:creationId xmlns:a16="http://schemas.microsoft.com/office/drawing/2014/main" id="{B3D2456A-3B71-4F30-A77D-510F5EBB62A4}"/>
              </a:ext>
            </a:extLst>
          </p:cNvPr>
          <p:cNvSpPr>
            <a:spLocks noGrp="1"/>
          </p:cNvSpPr>
          <p:nvPr>
            <p:ph type="ftr" sz="quarter" idx="15"/>
          </p:nvPr>
        </p:nvSpPr>
        <p:spPr/>
        <p:txBody>
          <a:bodyPr/>
          <a:lstStyle/>
          <a:p>
            <a:r>
              <a:rPr lang="nl-NL">
                <a:solidFill>
                  <a:prstClr val="black">
                    <a:tint val="75000"/>
                  </a:prstClr>
                </a:solidFill>
              </a:rPr>
              <a:t>Arbeidsmarktanalyse Haaglanden en Den Haag</a:t>
            </a:r>
          </a:p>
        </p:txBody>
      </p:sp>
    </p:spTree>
    <p:extLst>
      <p:ext uri="{BB962C8B-B14F-4D97-AF65-F5344CB8AC3E}">
        <p14:creationId xmlns:p14="http://schemas.microsoft.com/office/powerpoint/2010/main" val="2940244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075A-47F3-41CF-BF29-A9CF06ABAA0B}"/>
              </a:ext>
            </a:extLst>
          </p:cNvPr>
          <p:cNvSpPr>
            <a:spLocks noGrp="1"/>
          </p:cNvSpPr>
          <p:nvPr>
            <p:ph type="title"/>
          </p:nvPr>
        </p:nvSpPr>
        <p:spPr>
          <a:xfrm>
            <a:off x="399924" y="0"/>
            <a:ext cx="7704000" cy="816260"/>
          </a:xfrm>
          <a:prstGeom prst="rect">
            <a:avLst/>
          </a:prstGeom>
        </p:spPr>
        <p:txBody>
          <a:bodyPr>
            <a:normAutofit/>
          </a:bodyPr>
          <a:lstStyle/>
          <a:p>
            <a:r>
              <a:rPr lang="nl-NL"/>
              <a:t>Onderzoeksverklaring</a:t>
            </a:r>
          </a:p>
        </p:txBody>
      </p:sp>
      <p:sp>
        <p:nvSpPr>
          <p:cNvPr id="3" name="Tijdelijke aanduiding voor inhoud 2">
            <a:extLst>
              <a:ext uri="{FF2B5EF4-FFF2-40B4-BE49-F238E27FC236}">
                <a16:creationId xmlns:a16="http://schemas.microsoft.com/office/drawing/2014/main" id="{9C47E6C4-141E-495C-AC9A-584A118981E4}"/>
              </a:ext>
            </a:extLst>
          </p:cNvPr>
          <p:cNvSpPr>
            <a:spLocks noGrp="1"/>
          </p:cNvSpPr>
          <p:nvPr>
            <p:ph type="body" sz="quarter" idx="13"/>
          </p:nvPr>
        </p:nvSpPr>
        <p:spPr/>
        <p:txBody>
          <a:bodyPr>
            <a:noAutofit/>
          </a:bodyPr>
          <a:lstStyle/>
          <a:p>
            <a:pPr marL="0" indent="0">
              <a:buNone/>
            </a:pPr>
            <a:r>
              <a:rPr lang="nl-NL" sz="1200" b="1"/>
              <a:t>Onderzoeksverklaring</a:t>
            </a:r>
          </a:p>
          <a:p>
            <a:pPr marL="0" indent="0">
              <a:buNone/>
            </a:pPr>
            <a:r>
              <a:rPr lang="nl-NL" sz="1200"/>
              <a:t>De data zijn met de grootst mogelijke zorgvuldigheid verkregen. Er zullen altijd verschillen optreden tussen databronnen omdat er diverse bewerkingen op plaatsvinden. Daarnaast worden er data gekoppeld, wat kan leiden tot dataverlies of dubbelingen. </a:t>
            </a:r>
          </a:p>
          <a:p>
            <a:pPr marL="0" indent="0">
              <a:buNone/>
            </a:pPr>
            <a:endParaRPr lang="nl-NL" sz="1200"/>
          </a:p>
          <a:p>
            <a:pPr marL="0" indent="0">
              <a:buNone/>
            </a:pPr>
            <a:r>
              <a:rPr lang="nl-NL" sz="1200"/>
              <a:t>Vacaturedata worden gecrawld (verzameld van internet). Hierdoor kan een vacature meerdere malen voorkomen vanuit verschillende vacatureproviders en jobboards. De intermediairs worden als aparte groep in de analyse weergegeven. Wij hebben zoveel mogelijk getracht dit te voorkomen en aan te passen waar en wanneer wij dit hebben geconstateerd. </a:t>
            </a:r>
          </a:p>
          <a:p>
            <a:pPr marL="0" indent="0">
              <a:buNone/>
            </a:pPr>
            <a:endParaRPr lang="nl-NL" sz="1200"/>
          </a:p>
        </p:txBody>
      </p:sp>
      <p:sp>
        <p:nvSpPr>
          <p:cNvPr id="4" name="Tijdelijke aanduiding voor datum 3">
            <a:extLst>
              <a:ext uri="{FF2B5EF4-FFF2-40B4-BE49-F238E27FC236}">
                <a16:creationId xmlns:a16="http://schemas.microsoft.com/office/drawing/2014/main" id="{C2516C00-1CCB-4B72-B376-FBB22058BA4B}"/>
              </a:ext>
            </a:extLst>
          </p:cNvPr>
          <p:cNvSpPr>
            <a:spLocks noGrp="1"/>
          </p:cNvSpPr>
          <p:nvPr>
            <p:ph type="dt" sz="half" idx="14"/>
          </p:nvPr>
        </p:nvSpPr>
        <p:spPr/>
        <p:txBody>
          <a:bodyPr/>
          <a:lstStyle/>
          <a:p>
            <a:r>
              <a:rPr lang="nl-NL">
                <a:solidFill>
                  <a:prstClr val="black">
                    <a:tint val="75000"/>
                  </a:prstClr>
                </a:solidFill>
              </a:rPr>
              <a:t>Februari 2022</a:t>
            </a:r>
          </a:p>
        </p:txBody>
      </p:sp>
      <p:sp>
        <p:nvSpPr>
          <p:cNvPr id="5" name="Tijdelijke aanduiding voor voettekst 4">
            <a:extLst>
              <a:ext uri="{FF2B5EF4-FFF2-40B4-BE49-F238E27FC236}">
                <a16:creationId xmlns:a16="http://schemas.microsoft.com/office/drawing/2014/main" id="{B3D2456A-3B71-4F30-A77D-510F5EBB62A4}"/>
              </a:ext>
            </a:extLst>
          </p:cNvPr>
          <p:cNvSpPr>
            <a:spLocks noGrp="1"/>
          </p:cNvSpPr>
          <p:nvPr>
            <p:ph type="ftr" sz="quarter" idx="15"/>
          </p:nvPr>
        </p:nvSpPr>
        <p:spPr/>
        <p:txBody>
          <a:bodyPr/>
          <a:lstStyle/>
          <a:p>
            <a:r>
              <a:rPr lang="nl-NL">
                <a:solidFill>
                  <a:prstClr val="black">
                    <a:tint val="75000"/>
                  </a:prstClr>
                </a:solidFill>
              </a:rPr>
              <a:t>Arbeidsmarktanalyse Haaglanden en Den Haag</a:t>
            </a:r>
          </a:p>
        </p:txBody>
      </p:sp>
    </p:spTree>
    <p:extLst>
      <p:ext uri="{BB962C8B-B14F-4D97-AF65-F5344CB8AC3E}">
        <p14:creationId xmlns:p14="http://schemas.microsoft.com/office/powerpoint/2010/main" val="1970394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075A-47F3-41CF-BF29-A9CF06ABAA0B}"/>
              </a:ext>
            </a:extLst>
          </p:cNvPr>
          <p:cNvSpPr>
            <a:spLocks noGrp="1"/>
          </p:cNvSpPr>
          <p:nvPr>
            <p:ph type="title"/>
          </p:nvPr>
        </p:nvSpPr>
        <p:spPr>
          <a:xfrm>
            <a:off x="425236" y="0"/>
            <a:ext cx="7704000" cy="816260"/>
          </a:xfrm>
          <a:prstGeom prst="rect">
            <a:avLst/>
          </a:prstGeom>
        </p:spPr>
        <p:txBody>
          <a:bodyPr>
            <a:normAutofit/>
          </a:bodyPr>
          <a:lstStyle/>
          <a:p>
            <a:r>
              <a:rPr lang="nl-NL"/>
              <a:t>Afbakening</a:t>
            </a:r>
          </a:p>
        </p:txBody>
      </p:sp>
      <p:sp>
        <p:nvSpPr>
          <p:cNvPr id="3" name="Tijdelijke aanduiding voor inhoud 2">
            <a:extLst>
              <a:ext uri="{FF2B5EF4-FFF2-40B4-BE49-F238E27FC236}">
                <a16:creationId xmlns:a16="http://schemas.microsoft.com/office/drawing/2014/main" id="{9C47E6C4-141E-495C-AC9A-584A118981E4}"/>
              </a:ext>
            </a:extLst>
          </p:cNvPr>
          <p:cNvSpPr>
            <a:spLocks noGrp="1"/>
          </p:cNvSpPr>
          <p:nvPr>
            <p:ph type="body" sz="quarter" idx="13"/>
          </p:nvPr>
        </p:nvSpPr>
        <p:spPr>
          <a:xfrm>
            <a:off x="179512" y="1419622"/>
            <a:ext cx="5616625" cy="3251598"/>
          </a:xfrm>
        </p:spPr>
        <p:txBody>
          <a:bodyPr>
            <a:noAutofit/>
          </a:bodyPr>
          <a:lstStyle/>
          <a:p>
            <a:pPr marL="0" indent="0">
              <a:buNone/>
            </a:pPr>
            <a:r>
              <a:rPr lang="nl-NL" sz="1200" b="1" dirty="0">
                <a:latin typeface="+mn-lt"/>
              </a:rPr>
              <a:t>sectorafbakening</a:t>
            </a:r>
          </a:p>
          <a:p>
            <a:pPr marL="0" indent="0">
              <a:buNone/>
            </a:pPr>
            <a:r>
              <a:rPr lang="nl-NL" sz="1200" dirty="0">
                <a:latin typeface="+mn-lt"/>
              </a:rPr>
              <a:t>De sectorafbakening is gemaakt conform de geldende standaarden en benamingen zoals besproken met Den Haag Werkt. Hiervoor is de standaard van het Researchcentrum voor Onderwijs en Arbeidsmarkt (ROA) gebruikt. De ROA-indeling staat hiernaast weergegeven. </a:t>
            </a:r>
          </a:p>
          <a:p>
            <a:pPr marL="0" indent="0">
              <a:buNone/>
            </a:pPr>
            <a:endParaRPr lang="nl-NL" sz="1200" dirty="0">
              <a:latin typeface="+mn-lt"/>
            </a:endParaRPr>
          </a:p>
          <a:p>
            <a:pPr marL="0" marR="0" indent="0" defTabSz="914400" rtl="0" eaLnBrk="1" fontAlgn="auto" latinLnBrk="0" hangingPunct="1">
              <a:lnSpc>
                <a:spcPct val="100000"/>
              </a:lnSpc>
              <a:spcBef>
                <a:spcPct val="0"/>
              </a:spcBef>
              <a:spcAft>
                <a:spcPts val="0"/>
              </a:spcAft>
              <a:buClr>
                <a:srgbClr val="C00000"/>
              </a:buClr>
              <a:buSzTx/>
              <a:buFontTx/>
              <a:buNone/>
              <a:tabLst>
                <a:tab pos="3230563" algn="l"/>
              </a:tabLst>
            </a:pPr>
            <a:r>
              <a:rPr lang="nl-NL" sz="1200" b="1" dirty="0">
                <a:latin typeface="+mn-lt"/>
                <a:ea typeface="+mj-ea"/>
                <a:cs typeface="Tahoma" pitchFamily="34" charset="0"/>
              </a:rPr>
              <a:t>Bedrijvenregister ZH     Vacature-informatie</a:t>
            </a:r>
          </a:p>
          <a:p>
            <a:pPr marL="0" indent="0">
              <a:spcBef>
                <a:spcPct val="0"/>
              </a:spcBef>
              <a:buClr>
                <a:srgbClr val="C00000"/>
              </a:buClr>
              <a:buNone/>
              <a:tabLst>
                <a:tab pos="3230563" algn="l"/>
              </a:tabLst>
            </a:pPr>
            <a:r>
              <a:rPr lang="nl-NL" sz="1200" dirty="0">
                <a:latin typeface="+mn-lt"/>
                <a:cs typeface="Tahoma" pitchFamily="34" charset="0"/>
              </a:rPr>
              <a:t>≤</a:t>
            </a:r>
            <a:r>
              <a:rPr lang="nl-NL" sz="1200" dirty="0">
                <a:latin typeface="+mn-lt"/>
                <a:ea typeface="+mj-ea"/>
                <a:cs typeface="Tahoma" pitchFamily="34" charset="0"/>
              </a:rPr>
              <a:t> 10 FTE = Kleinbedrijf    ≤ 10 FTE = Kleinbedrijf</a:t>
            </a:r>
          </a:p>
          <a:p>
            <a:pPr marL="0" marR="0" indent="0" defTabSz="914400" rtl="0" eaLnBrk="1" fontAlgn="auto" latinLnBrk="0" hangingPunct="1">
              <a:lnSpc>
                <a:spcPct val="100000"/>
              </a:lnSpc>
              <a:spcBef>
                <a:spcPct val="0"/>
              </a:spcBef>
              <a:spcAft>
                <a:spcPts val="0"/>
              </a:spcAft>
              <a:buClr>
                <a:srgbClr val="C00000"/>
              </a:buClr>
              <a:buSzTx/>
              <a:buFontTx/>
              <a:buNone/>
              <a:tabLst>
                <a:tab pos="3230563" algn="l"/>
              </a:tabLst>
            </a:pPr>
            <a:r>
              <a:rPr lang="nl-NL" sz="1200" dirty="0">
                <a:latin typeface="+mn-lt"/>
                <a:ea typeface="+mj-ea"/>
                <a:cs typeface="Tahoma" pitchFamily="34" charset="0"/>
              </a:rPr>
              <a:t>10-250 FTE = MKB       10-250 FTE = MKB</a:t>
            </a:r>
          </a:p>
          <a:p>
            <a:pPr marL="0" indent="0">
              <a:spcBef>
                <a:spcPct val="0"/>
              </a:spcBef>
              <a:buClr>
                <a:srgbClr val="C00000"/>
              </a:buClr>
              <a:buNone/>
              <a:tabLst>
                <a:tab pos="3230563" algn="l"/>
              </a:tabLst>
            </a:pPr>
            <a:r>
              <a:rPr lang="nl-NL" sz="1200" dirty="0">
                <a:latin typeface="+mn-lt"/>
                <a:ea typeface="+mj-ea"/>
                <a:cs typeface="Tahoma" pitchFamily="34" charset="0"/>
              </a:rPr>
              <a:t>&gt; 250 FTE = Grootbedrijf  </a:t>
            </a:r>
            <a:r>
              <a:rPr lang="nl-NL" sz="1200" dirty="0">
                <a:latin typeface="+mn-lt"/>
                <a:cs typeface="Tahoma" pitchFamily="34" charset="0"/>
              </a:rPr>
              <a:t>&gt; 250 FTE = Grootbedrijf</a:t>
            </a:r>
            <a:endParaRPr lang="nl-NL" sz="1200" dirty="0">
              <a:latin typeface="+mn-lt"/>
              <a:ea typeface="+mj-ea"/>
              <a:cs typeface="Tahoma" pitchFamily="34" charset="0"/>
            </a:endParaRPr>
          </a:p>
          <a:p>
            <a:pPr marL="0" indent="0">
              <a:buNone/>
            </a:pPr>
            <a:r>
              <a:rPr lang="nl-NL" sz="1200" b="1" dirty="0">
                <a:latin typeface="+mn-lt"/>
              </a:rPr>
              <a:t>Regioafbakening</a:t>
            </a:r>
          </a:p>
          <a:p>
            <a:pPr marL="0" indent="0">
              <a:buNone/>
            </a:pPr>
            <a:r>
              <a:rPr lang="nl-NL" sz="1200" dirty="0">
                <a:latin typeface="+mn-lt"/>
              </a:rPr>
              <a:t>De analyse wordt uitgewerkt op het niveau van gemeente Den Haag Haaglanden. </a:t>
            </a:r>
          </a:p>
          <a:p>
            <a:pPr marL="0" indent="0">
              <a:buNone/>
            </a:pPr>
            <a:endParaRPr lang="nl-NL" sz="1200" dirty="0">
              <a:latin typeface="+mn-lt"/>
            </a:endParaRPr>
          </a:p>
          <a:p>
            <a:pPr marL="0" indent="0">
              <a:buNone/>
            </a:pPr>
            <a:endParaRPr lang="nl-NL" sz="1200" dirty="0">
              <a:latin typeface="+mn-lt"/>
            </a:endParaRPr>
          </a:p>
        </p:txBody>
      </p:sp>
      <p:sp>
        <p:nvSpPr>
          <p:cNvPr id="4" name="Tijdelijke aanduiding voor datum 3">
            <a:extLst>
              <a:ext uri="{FF2B5EF4-FFF2-40B4-BE49-F238E27FC236}">
                <a16:creationId xmlns:a16="http://schemas.microsoft.com/office/drawing/2014/main" id="{C2516C00-1CCB-4B72-B376-FBB22058BA4B}"/>
              </a:ext>
            </a:extLst>
          </p:cNvPr>
          <p:cNvSpPr>
            <a:spLocks noGrp="1"/>
          </p:cNvSpPr>
          <p:nvPr>
            <p:ph type="dt" sz="half" idx="14"/>
          </p:nvPr>
        </p:nvSpPr>
        <p:spPr/>
        <p:txBody>
          <a:bodyPr/>
          <a:lstStyle/>
          <a:p>
            <a:r>
              <a:rPr lang="nl-NL">
                <a:solidFill>
                  <a:prstClr val="black">
                    <a:tint val="75000"/>
                  </a:prstClr>
                </a:solidFill>
              </a:rPr>
              <a:t>Februari 2022</a:t>
            </a:r>
          </a:p>
        </p:txBody>
      </p:sp>
      <p:sp>
        <p:nvSpPr>
          <p:cNvPr id="5" name="Tijdelijke aanduiding voor voettekst 4">
            <a:extLst>
              <a:ext uri="{FF2B5EF4-FFF2-40B4-BE49-F238E27FC236}">
                <a16:creationId xmlns:a16="http://schemas.microsoft.com/office/drawing/2014/main" id="{B3D2456A-3B71-4F30-A77D-510F5EBB62A4}"/>
              </a:ext>
            </a:extLst>
          </p:cNvPr>
          <p:cNvSpPr>
            <a:spLocks noGrp="1"/>
          </p:cNvSpPr>
          <p:nvPr>
            <p:ph type="ftr" sz="quarter" idx="15"/>
          </p:nvPr>
        </p:nvSpPr>
        <p:spPr/>
        <p:txBody>
          <a:bodyPr/>
          <a:lstStyle/>
          <a:p>
            <a:r>
              <a:rPr lang="nl-NL">
                <a:solidFill>
                  <a:prstClr val="black">
                    <a:tint val="75000"/>
                  </a:prstClr>
                </a:solidFill>
              </a:rPr>
              <a:t>Arbeidsmarktanalyse Haaglanden en Den Haag</a:t>
            </a:r>
          </a:p>
        </p:txBody>
      </p:sp>
      <p:graphicFrame>
        <p:nvGraphicFramePr>
          <p:cNvPr id="8" name="Tabel 7">
            <a:extLst>
              <a:ext uri="{FF2B5EF4-FFF2-40B4-BE49-F238E27FC236}">
                <a16:creationId xmlns:a16="http://schemas.microsoft.com/office/drawing/2014/main" id="{3C8B47B7-F3E6-4ED4-97FF-D8CB7F34E3D3}"/>
              </a:ext>
            </a:extLst>
          </p:cNvPr>
          <p:cNvGraphicFramePr>
            <a:graphicFrameLocks noGrp="1"/>
          </p:cNvGraphicFramePr>
          <p:nvPr>
            <p:extLst>
              <p:ext uri="{D42A27DB-BD31-4B8C-83A1-F6EECF244321}">
                <p14:modId xmlns:p14="http://schemas.microsoft.com/office/powerpoint/2010/main" val="2000796908"/>
              </p:ext>
            </p:extLst>
          </p:nvPr>
        </p:nvGraphicFramePr>
        <p:xfrm>
          <a:off x="6012160" y="554276"/>
          <a:ext cx="3024000" cy="4034947"/>
        </p:xfrm>
        <a:graphic>
          <a:graphicData uri="http://schemas.openxmlformats.org/drawingml/2006/table">
            <a:tbl>
              <a:tblPr>
                <a:tableStyleId>{073A0DAA-6AF3-43AB-8588-CEC1D06C72B9}</a:tableStyleId>
              </a:tblPr>
              <a:tblGrid>
                <a:gridCol w="3024000">
                  <a:extLst>
                    <a:ext uri="{9D8B030D-6E8A-4147-A177-3AD203B41FA5}">
                      <a16:colId xmlns:a16="http://schemas.microsoft.com/office/drawing/2014/main" val="4199482028"/>
                    </a:ext>
                  </a:extLst>
                </a:gridCol>
              </a:tblGrid>
              <a:tr h="187411">
                <a:tc>
                  <a:txBody>
                    <a:bodyPr/>
                    <a:lstStyle/>
                    <a:p>
                      <a:pPr algn="l" fontAlgn="b"/>
                      <a:r>
                        <a:rPr lang="nl-NL" sz="1000" b="1" u="none" strike="noStrike" dirty="0">
                          <a:solidFill>
                            <a:schemeClr val="bg1"/>
                          </a:solidFill>
                          <a:effectLst/>
                        </a:rPr>
                        <a:t>sectorindeling</a:t>
                      </a:r>
                      <a:endParaRPr lang="nl-NL" sz="1000" b="1" i="0" u="none" strike="noStrike" dirty="0">
                        <a:solidFill>
                          <a:schemeClr val="bg1"/>
                        </a:solidFill>
                        <a:effectLst/>
                        <a:latin typeface="Calibri" panose="020F0502020204030204" pitchFamily="34" charset="0"/>
                      </a:endParaRPr>
                    </a:p>
                  </a:txBody>
                  <a:tcPr marL="8208" marR="8208" marT="8208" marB="0" anchor="b">
                    <a:solidFill>
                      <a:srgbClr val="E2007A"/>
                    </a:solidFill>
                  </a:tcPr>
                </a:tc>
                <a:extLst>
                  <a:ext uri="{0D108BD9-81ED-4DB2-BD59-A6C34878D82A}">
                    <a16:rowId xmlns:a16="http://schemas.microsoft.com/office/drawing/2014/main" val="4226540222"/>
                  </a:ext>
                </a:extLst>
              </a:tr>
              <a:tr h="183216">
                <a:tc>
                  <a:txBody>
                    <a:bodyPr/>
                    <a:lstStyle/>
                    <a:p>
                      <a:pPr algn="l" fontAlgn="b"/>
                      <a:r>
                        <a:rPr lang="nl-NL" sz="1000" u="none" strike="noStrike">
                          <a:effectLst/>
                        </a:rPr>
                        <a:t>Bouwnijverheid</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3785319264"/>
                  </a:ext>
                </a:extLst>
              </a:tr>
              <a:tr h="183216">
                <a:tc>
                  <a:txBody>
                    <a:bodyPr/>
                    <a:lstStyle/>
                    <a:p>
                      <a:pPr algn="l" fontAlgn="b"/>
                      <a:r>
                        <a:rPr lang="nl-NL" sz="1000" u="none" strike="noStrike">
                          <a:effectLst/>
                        </a:rPr>
                        <a:t>Chemische industrie</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3724649232"/>
                  </a:ext>
                </a:extLst>
              </a:tr>
              <a:tr h="183216">
                <a:tc>
                  <a:txBody>
                    <a:bodyPr/>
                    <a:lstStyle/>
                    <a:p>
                      <a:pPr algn="l" fontAlgn="b"/>
                      <a:r>
                        <a:rPr lang="nl-NL" sz="1000" u="none" strike="noStrike">
                          <a:effectLst/>
                        </a:rPr>
                        <a:t>Cultuur, sport en recreatie</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1395808584"/>
                  </a:ext>
                </a:extLst>
              </a:tr>
              <a:tr h="183216">
                <a:tc>
                  <a:txBody>
                    <a:bodyPr/>
                    <a:lstStyle/>
                    <a:p>
                      <a:pPr algn="l" fontAlgn="b"/>
                      <a:r>
                        <a:rPr lang="nl-NL" sz="1000" u="none" strike="noStrike">
                          <a:effectLst/>
                        </a:rPr>
                        <a:t>Detailhandel</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3390359359"/>
                  </a:ext>
                </a:extLst>
              </a:tr>
              <a:tr h="183216">
                <a:tc>
                  <a:txBody>
                    <a:bodyPr/>
                    <a:lstStyle/>
                    <a:p>
                      <a:pPr algn="l" fontAlgn="b"/>
                      <a:r>
                        <a:rPr lang="nl-NL" sz="1000" u="none" strike="noStrike">
                          <a:effectLst/>
                        </a:rPr>
                        <a:t>Energie</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2718241770"/>
                  </a:ext>
                </a:extLst>
              </a:tr>
              <a:tr h="183216">
                <a:tc>
                  <a:txBody>
                    <a:bodyPr/>
                    <a:lstStyle/>
                    <a:p>
                      <a:pPr algn="l" fontAlgn="b"/>
                      <a:r>
                        <a:rPr lang="nl-NL" sz="1000" u="none" strike="noStrike">
                          <a:effectLst/>
                        </a:rPr>
                        <a:t>Financiële dienstverlening en onroerend goed</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1350500245"/>
                  </a:ext>
                </a:extLst>
              </a:tr>
              <a:tr h="183216">
                <a:tc>
                  <a:txBody>
                    <a:bodyPr/>
                    <a:lstStyle/>
                    <a:p>
                      <a:pPr algn="l" fontAlgn="b"/>
                      <a:r>
                        <a:rPr lang="nl-NL" sz="1000" u="none" strike="noStrike">
                          <a:effectLst/>
                        </a:rPr>
                        <a:t>Groothandel</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3400004242"/>
                  </a:ext>
                </a:extLst>
              </a:tr>
              <a:tr h="183216">
                <a:tc>
                  <a:txBody>
                    <a:bodyPr/>
                    <a:lstStyle/>
                    <a:p>
                      <a:pPr algn="l" fontAlgn="b"/>
                      <a:r>
                        <a:rPr lang="nl-NL" sz="1000" u="none" strike="noStrike">
                          <a:effectLst/>
                        </a:rPr>
                        <a:t>Horeca</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1189295563"/>
                  </a:ext>
                </a:extLst>
              </a:tr>
              <a:tr h="183216">
                <a:tc>
                  <a:txBody>
                    <a:bodyPr/>
                    <a:lstStyle/>
                    <a:p>
                      <a:pPr algn="l" fontAlgn="b"/>
                      <a:r>
                        <a:rPr lang="nl-NL" sz="1000" u="none" strike="noStrike">
                          <a:effectLst/>
                        </a:rPr>
                        <a:t>Informatie en communicatie</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3009250673"/>
                  </a:ext>
                </a:extLst>
              </a:tr>
              <a:tr h="183216">
                <a:tc>
                  <a:txBody>
                    <a:bodyPr/>
                    <a:lstStyle/>
                    <a:p>
                      <a:pPr algn="l" fontAlgn="b"/>
                      <a:r>
                        <a:rPr lang="nl-NL" sz="1000" u="none" strike="noStrike">
                          <a:effectLst/>
                        </a:rPr>
                        <a:t>Landbouw, bosbouw en visserij</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2849270712"/>
                  </a:ext>
                </a:extLst>
              </a:tr>
              <a:tr h="183216">
                <a:tc>
                  <a:txBody>
                    <a:bodyPr/>
                    <a:lstStyle/>
                    <a:p>
                      <a:pPr algn="l" fontAlgn="b"/>
                      <a:r>
                        <a:rPr lang="nl-NL" sz="1000" u="none" strike="noStrike">
                          <a:effectLst/>
                        </a:rPr>
                        <a:t>Metaalindustrie</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1986658057"/>
                  </a:ext>
                </a:extLst>
              </a:tr>
              <a:tr h="183216">
                <a:tc>
                  <a:txBody>
                    <a:bodyPr/>
                    <a:lstStyle/>
                    <a:p>
                      <a:pPr algn="l" fontAlgn="b"/>
                      <a:r>
                        <a:rPr lang="nl-NL" sz="1000" u="none" strike="noStrike">
                          <a:effectLst/>
                        </a:rPr>
                        <a:t>Onderwijs</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548071819"/>
                  </a:ext>
                </a:extLst>
              </a:tr>
              <a:tr h="183216">
                <a:tc>
                  <a:txBody>
                    <a:bodyPr/>
                    <a:lstStyle/>
                    <a:p>
                      <a:pPr algn="l" fontAlgn="b"/>
                      <a:r>
                        <a:rPr lang="nl-NL" sz="1000" u="none" strike="noStrike">
                          <a:effectLst/>
                        </a:rPr>
                        <a:t>Openbaar bestuur en overheidsdiensten</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1688261111"/>
                  </a:ext>
                </a:extLst>
              </a:tr>
              <a:tr h="183216">
                <a:tc>
                  <a:txBody>
                    <a:bodyPr/>
                    <a:lstStyle/>
                    <a:p>
                      <a:pPr algn="l" fontAlgn="b"/>
                      <a:r>
                        <a:rPr lang="nl-NL" sz="1000" u="none" strike="noStrike">
                          <a:effectLst/>
                        </a:rPr>
                        <a:t>Overige dienstverlening</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2117908782"/>
                  </a:ext>
                </a:extLst>
              </a:tr>
              <a:tr h="183216">
                <a:tc>
                  <a:txBody>
                    <a:bodyPr/>
                    <a:lstStyle/>
                    <a:p>
                      <a:pPr algn="l" fontAlgn="b"/>
                      <a:r>
                        <a:rPr lang="nl-NL" sz="1000" u="none" strike="noStrike">
                          <a:effectLst/>
                        </a:rPr>
                        <a:t>Overige industrie</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1475067965"/>
                  </a:ext>
                </a:extLst>
              </a:tr>
              <a:tr h="183216">
                <a:tc>
                  <a:txBody>
                    <a:bodyPr/>
                    <a:lstStyle/>
                    <a:p>
                      <a:pPr algn="l" fontAlgn="b"/>
                      <a:r>
                        <a:rPr lang="nl-NL" sz="1000" u="none" strike="noStrike">
                          <a:effectLst/>
                        </a:rPr>
                        <a:t>Specialistische zakelijke dienstverlening</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1638196938"/>
                  </a:ext>
                </a:extLst>
              </a:tr>
              <a:tr h="183216">
                <a:tc>
                  <a:txBody>
                    <a:bodyPr/>
                    <a:lstStyle/>
                    <a:p>
                      <a:pPr algn="l" fontAlgn="b"/>
                      <a:r>
                        <a:rPr lang="nl-NL" sz="1000" u="none" strike="noStrike">
                          <a:effectLst/>
                        </a:rPr>
                        <a:t>Verhuur en overige zakelijke dienstverlening</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3636330971"/>
                  </a:ext>
                </a:extLst>
              </a:tr>
              <a:tr h="183216">
                <a:tc>
                  <a:txBody>
                    <a:bodyPr/>
                    <a:lstStyle/>
                    <a:p>
                      <a:pPr algn="l" fontAlgn="b"/>
                      <a:r>
                        <a:rPr lang="nl-NL" sz="1000" u="none" strike="noStrike">
                          <a:effectLst/>
                        </a:rPr>
                        <a:t>Vervoer en opslag</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380802884"/>
                  </a:ext>
                </a:extLst>
              </a:tr>
              <a:tr h="183216">
                <a:tc>
                  <a:txBody>
                    <a:bodyPr/>
                    <a:lstStyle/>
                    <a:p>
                      <a:pPr algn="l" fontAlgn="b"/>
                      <a:r>
                        <a:rPr lang="nl-NL" sz="1000" u="none" strike="noStrike">
                          <a:effectLst/>
                        </a:rPr>
                        <a:t>Voedings- en genotmiddelenindustrie</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1882308819"/>
                  </a:ext>
                </a:extLst>
              </a:tr>
              <a:tr h="183216">
                <a:tc>
                  <a:txBody>
                    <a:bodyPr/>
                    <a:lstStyle/>
                    <a:p>
                      <a:pPr algn="l" fontAlgn="b"/>
                      <a:r>
                        <a:rPr lang="nl-NL" sz="1000" u="none" strike="noStrike">
                          <a:effectLst/>
                        </a:rPr>
                        <a:t>Welzijn</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2201777649"/>
                  </a:ext>
                </a:extLst>
              </a:tr>
              <a:tr h="183216">
                <a:tc>
                  <a:txBody>
                    <a:bodyPr/>
                    <a:lstStyle/>
                    <a:p>
                      <a:pPr algn="l" fontAlgn="b"/>
                      <a:r>
                        <a:rPr lang="nl-NL" sz="1000" u="none" strike="noStrike">
                          <a:effectLst/>
                        </a:rPr>
                        <a:t>Zorg</a:t>
                      </a:r>
                      <a:endParaRPr lang="nl-NL" sz="1000" b="0" i="0" u="none" strike="noStrike">
                        <a:solidFill>
                          <a:srgbClr val="505767"/>
                        </a:solidFill>
                        <a:effectLst/>
                        <a:latin typeface="Calibri" panose="020F0502020204030204" pitchFamily="34" charset="0"/>
                      </a:endParaRPr>
                    </a:p>
                  </a:txBody>
                  <a:tcPr marL="8208" marR="8208" marT="8208" marB="0" anchor="b">
                    <a:solidFill>
                      <a:schemeClr val="bg1"/>
                    </a:solidFill>
                  </a:tcPr>
                </a:tc>
                <a:extLst>
                  <a:ext uri="{0D108BD9-81ED-4DB2-BD59-A6C34878D82A}">
                    <a16:rowId xmlns:a16="http://schemas.microsoft.com/office/drawing/2014/main" val="3815891993"/>
                  </a:ext>
                </a:extLst>
              </a:tr>
            </a:tbl>
          </a:graphicData>
        </a:graphic>
      </p:graphicFrame>
    </p:spTree>
    <p:extLst>
      <p:ext uri="{BB962C8B-B14F-4D97-AF65-F5344CB8AC3E}">
        <p14:creationId xmlns:p14="http://schemas.microsoft.com/office/powerpoint/2010/main" val="1279749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F075A-47F3-41CF-BF29-A9CF06ABAA0B}"/>
              </a:ext>
            </a:extLst>
          </p:cNvPr>
          <p:cNvSpPr>
            <a:spLocks noGrp="1"/>
          </p:cNvSpPr>
          <p:nvPr>
            <p:ph type="title"/>
          </p:nvPr>
        </p:nvSpPr>
        <p:spPr>
          <a:xfrm>
            <a:off x="397113" y="0"/>
            <a:ext cx="7704000" cy="816260"/>
          </a:xfrm>
          <a:prstGeom prst="rect">
            <a:avLst/>
          </a:prstGeom>
        </p:spPr>
        <p:txBody>
          <a:bodyPr>
            <a:normAutofit/>
          </a:bodyPr>
          <a:lstStyle/>
          <a:p>
            <a:r>
              <a:rPr lang="nl-NL"/>
              <a:t>Regioafbakening</a:t>
            </a:r>
          </a:p>
        </p:txBody>
      </p:sp>
      <p:sp>
        <p:nvSpPr>
          <p:cNvPr id="3" name="Tijdelijke aanduiding voor inhoud 2">
            <a:extLst>
              <a:ext uri="{FF2B5EF4-FFF2-40B4-BE49-F238E27FC236}">
                <a16:creationId xmlns:a16="http://schemas.microsoft.com/office/drawing/2014/main" id="{9C47E6C4-141E-495C-AC9A-584A118981E4}"/>
              </a:ext>
            </a:extLst>
          </p:cNvPr>
          <p:cNvSpPr>
            <a:spLocks noGrp="1"/>
          </p:cNvSpPr>
          <p:nvPr>
            <p:ph type="body" sz="quarter" idx="13"/>
          </p:nvPr>
        </p:nvSpPr>
        <p:spPr/>
        <p:txBody>
          <a:bodyPr>
            <a:noAutofit/>
          </a:bodyPr>
          <a:lstStyle/>
          <a:p>
            <a:pPr marL="0" indent="0">
              <a:buNone/>
            </a:pPr>
            <a:r>
              <a:rPr lang="nl-NL" sz="1400" b="1"/>
              <a:t>Regioafbakening</a:t>
            </a:r>
          </a:p>
          <a:p>
            <a:pPr marL="0" indent="0">
              <a:buNone/>
            </a:pPr>
            <a:r>
              <a:rPr lang="nl-NL" sz="1400"/>
              <a:t>De regioafbakening is gemaakt conform de afspraken met de opdrachtgever. De analyse wordt uitgewerkt op het niveau van gemeente Den Haag Haaglanden. </a:t>
            </a:r>
          </a:p>
          <a:p>
            <a:pPr marL="0" indent="0">
              <a:buNone/>
            </a:pPr>
            <a:endParaRPr lang="nl-NL" sz="1400"/>
          </a:p>
          <a:p>
            <a:pPr marL="0" indent="0">
              <a:buNone/>
            </a:pPr>
            <a:endParaRPr lang="nl-NL" sz="1400"/>
          </a:p>
        </p:txBody>
      </p:sp>
      <p:sp>
        <p:nvSpPr>
          <p:cNvPr id="4" name="Tijdelijke aanduiding voor datum 3">
            <a:extLst>
              <a:ext uri="{FF2B5EF4-FFF2-40B4-BE49-F238E27FC236}">
                <a16:creationId xmlns:a16="http://schemas.microsoft.com/office/drawing/2014/main" id="{C2516C00-1CCB-4B72-B376-FBB22058BA4B}"/>
              </a:ext>
            </a:extLst>
          </p:cNvPr>
          <p:cNvSpPr>
            <a:spLocks noGrp="1"/>
          </p:cNvSpPr>
          <p:nvPr>
            <p:ph type="dt" sz="half" idx="14"/>
          </p:nvPr>
        </p:nvSpPr>
        <p:spPr/>
        <p:txBody>
          <a:bodyPr/>
          <a:lstStyle/>
          <a:p>
            <a:r>
              <a:rPr lang="nl-NL">
                <a:solidFill>
                  <a:prstClr val="black">
                    <a:tint val="75000"/>
                  </a:prstClr>
                </a:solidFill>
              </a:rPr>
              <a:t>Februari 2022</a:t>
            </a:r>
          </a:p>
        </p:txBody>
      </p:sp>
      <p:sp>
        <p:nvSpPr>
          <p:cNvPr id="5" name="Tijdelijke aanduiding voor voettekst 4">
            <a:extLst>
              <a:ext uri="{FF2B5EF4-FFF2-40B4-BE49-F238E27FC236}">
                <a16:creationId xmlns:a16="http://schemas.microsoft.com/office/drawing/2014/main" id="{B3D2456A-3B71-4F30-A77D-510F5EBB62A4}"/>
              </a:ext>
            </a:extLst>
          </p:cNvPr>
          <p:cNvSpPr>
            <a:spLocks noGrp="1"/>
          </p:cNvSpPr>
          <p:nvPr>
            <p:ph type="ftr" sz="quarter" idx="15"/>
          </p:nvPr>
        </p:nvSpPr>
        <p:spPr/>
        <p:txBody>
          <a:bodyPr/>
          <a:lstStyle/>
          <a:p>
            <a:r>
              <a:rPr lang="nl-NL">
                <a:solidFill>
                  <a:prstClr val="black">
                    <a:tint val="75000"/>
                  </a:prstClr>
                </a:solidFill>
              </a:rPr>
              <a:t>Arbeidsmarktanalyse Haaglanden en Den Haag</a:t>
            </a:r>
          </a:p>
        </p:txBody>
      </p:sp>
      <p:graphicFrame>
        <p:nvGraphicFramePr>
          <p:cNvPr id="11" name="Tabel 10">
            <a:extLst>
              <a:ext uri="{FF2B5EF4-FFF2-40B4-BE49-F238E27FC236}">
                <a16:creationId xmlns:a16="http://schemas.microsoft.com/office/drawing/2014/main" id="{9DA9CC7F-BF4E-413D-BE10-FC81033221AC}"/>
              </a:ext>
            </a:extLst>
          </p:cNvPr>
          <p:cNvGraphicFramePr>
            <a:graphicFrameLocks noGrp="1"/>
          </p:cNvGraphicFramePr>
          <p:nvPr/>
        </p:nvGraphicFramePr>
        <p:xfrm>
          <a:off x="550392" y="2787774"/>
          <a:ext cx="3243522" cy="1224137"/>
        </p:xfrm>
        <a:graphic>
          <a:graphicData uri="http://schemas.openxmlformats.org/drawingml/2006/table">
            <a:tbl>
              <a:tblPr>
                <a:tableStyleId>{073A0DAA-6AF3-43AB-8588-CEC1D06C72B9}</a:tableStyleId>
              </a:tblPr>
              <a:tblGrid>
                <a:gridCol w="3243522">
                  <a:extLst>
                    <a:ext uri="{9D8B030D-6E8A-4147-A177-3AD203B41FA5}">
                      <a16:colId xmlns:a16="http://schemas.microsoft.com/office/drawing/2014/main" val="4199482028"/>
                    </a:ext>
                  </a:extLst>
                </a:gridCol>
              </a:tblGrid>
              <a:tr h="188927">
                <a:tc>
                  <a:txBody>
                    <a:bodyPr/>
                    <a:lstStyle/>
                    <a:p>
                      <a:pPr algn="l" fontAlgn="b"/>
                      <a:r>
                        <a:rPr lang="nl-NL" sz="1000" b="1" u="none" strike="noStrike">
                          <a:solidFill>
                            <a:schemeClr val="bg1"/>
                          </a:solidFill>
                          <a:effectLst/>
                        </a:rPr>
                        <a:t>Gemeente</a:t>
                      </a:r>
                      <a:endParaRPr lang="nl-NL" sz="1000" b="1" i="0" u="none" strike="noStrike">
                        <a:solidFill>
                          <a:schemeClr val="bg1"/>
                        </a:solidFill>
                        <a:effectLst/>
                        <a:latin typeface="Calibri" panose="020F0502020204030204" pitchFamily="34" charset="0"/>
                      </a:endParaRPr>
                    </a:p>
                  </a:txBody>
                  <a:tcPr marL="8208" marR="8208" marT="8208" marB="0" anchor="b">
                    <a:solidFill>
                      <a:srgbClr val="E2007A"/>
                    </a:solidFill>
                  </a:tcPr>
                </a:tc>
                <a:extLst>
                  <a:ext uri="{0D108BD9-81ED-4DB2-BD59-A6C34878D82A}">
                    <a16:rowId xmlns:a16="http://schemas.microsoft.com/office/drawing/2014/main" val="4226540222"/>
                  </a:ext>
                </a:extLst>
              </a:tr>
              <a:tr h="207042">
                <a:tc>
                  <a:txBody>
                    <a:bodyPr/>
                    <a:lstStyle/>
                    <a:p>
                      <a:pPr algn="l" fontAlgn="b"/>
                      <a:r>
                        <a:rPr lang="nl-NL" sz="1000" u="none" strike="noStrike">
                          <a:solidFill>
                            <a:schemeClr val="tx1"/>
                          </a:solidFill>
                          <a:effectLst/>
                          <a:latin typeface="+mn-lt"/>
                        </a:rPr>
                        <a:t>Delft</a:t>
                      </a:r>
                      <a:endParaRPr lang="nl-NL" sz="1000" b="0" i="0" u="none" strike="noStrike">
                        <a:solidFill>
                          <a:schemeClr val="tx1"/>
                        </a:solidFill>
                        <a:effectLst/>
                        <a:latin typeface="+mn-lt"/>
                      </a:endParaRPr>
                    </a:p>
                  </a:txBody>
                  <a:tcPr marL="8208" marR="8208" marT="8208" marB="0" anchor="b">
                    <a:solidFill>
                      <a:schemeClr val="bg1"/>
                    </a:solidFill>
                  </a:tcPr>
                </a:tc>
                <a:extLst>
                  <a:ext uri="{0D108BD9-81ED-4DB2-BD59-A6C34878D82A}">
                    <a16:rowId xmlns:a16="http://schemas.microsoft.com/office/drawing/2014/main" val="3785319264"/>
                  </a:ext>
                </a:extLst>
              </a:tr>
              <a:tr h="207042">
                <a:tc>
                  <a:txBody>
                    <a:bodyPr/>
                    <a:lstStyle/>
                    <a:p>
                      <a:pPr algn="l" fontAlgn="b"/>
                      <a:r>
                        <a:rPr lang="nl-NL" sz="1000" u="none" strike="noStrike">
                          <a:solidFill>
                            <a:schemeClr val="tx1"/>
                          </a:solidFill>
                          <a:effectLst/>
                          <a:latin typeface="+mn-lt"/>
                        </a:rPr>
                        <a:t>Den Haag</a:t>
                      </a:r>
                      <a:endParaRPr lang="nl-NL" sz="1000" b="0" i="0" u="none" strike="noStrike">
                        <a:solidFill>
                          <a:schemeClr val="tx1"/>
                        </a:solidFill>
                        <a:effectLst/>
                        <a:latin typeface="+mn-lt"/>
                      </a:endParaRPr>
                    </a:p>
                  </a:txBody>
                  <a:tcPr marL="8208" marR="8208" marT="8208" marB="0" anchor="b">
                    <a:solidFill>
                      <a:schemeClr val="bg1"/>
                    </a:solidFill>
                  </a:tcPr>
                </a:tc>
                <a:extLst>
                  <a:ext uri="{0D108BD9-81ED-4DB2-BD59-A6C34878D82A}">
                    <a16:rowId xmlns:a16="http://schemas.microsoft.com/office/drawing/2014/main" val="3724649232"/>
                  </a:ext>
                </a:extLst>
              </a:tr>
              <a:tr h="207042">
                <a:tc>
                  <a:txBody>
                    <a:bodyPr/>
                    <a:lstStyle/>
                    <a:p>
                      <a:pPr algn="l" fontAlgn="b"/>
                      <a:r>
                        <a:rPr lang="nl-NL" sz="1000" u="none" strike="noStrike">
                          <a:solidFill>
                            <a:schemeClr val="tx1"/>
                          </a:solidFill>
                          <a:effectLst/>
                          <a:latin typeface="+mn-lt"/>
                        </a:rPr>
                        <a:t>Midden-Delfland</a:t>
                      </a:r>
                      <a:endParaRPr lang="nl-NL" sz="1000" b="0" i="0" u="none" strike="noStrike">
                        <a:solidFill>
                          <a:schemeClr val="tx1"/>
                        </a:solidFill>
                        <a:effectLst/>
                        <a:latin typeface="+mn-lt"/>
                      </a:endParaRPr>
                    </a:p>
                  </a:txBody>
                  <a:tcPr marL="8208" marR="8208" marT="8208" marB="0" anchor="b">
                    <a:solidFill>
                      <a:schemeClr val="bg1"/>
                    </a:solidFill>
                  </a:tcPr>
                </a:tc>
                <a:extLst>
                  <a:ext uri="{0D108BD9-81ED-4DB2-BD59-A6C34878D82A}">
                    <a16:rowId xmlns:a16="http://schemas.microsoft.com/office/drawing/2014/main" val="1395808584"/>
                  </a:ext>
                </a:extLst>
              </a:tr>
              <a:tr h="207042">
                <a:tc>
                  <a:txBody>
                    <a:bodyPr/>
                    <a:lstStyle/>
                    <a:p>
                      <a:pPr algn="l" fontAlgn="b"/>
                      <a:r>
                        <a:rPr lang="nl-NL" sz="1000" b="0" i="0" u="none" strike="noStrike">
                          <a:solidFill>
                            <a:schemeClr val="tx1"/>
                          </a:solidFill>
                          <a:effectLst/>
                          <a:latin typeface="+mn-lt"/>
                        </a:rPr>
                        <a:t>Rijswijk</a:t>
                      </a:r>
                    </a:p>
                  </a:txBody>
                  <a:tcPr marL="8208" marR="8208" marT="8208" marB="0" anchor="b">
                    <a:solidFill>
                      <a:schemeClr val="bg1"/>
                    </a:solidFill>
                  </a:tcPr>
                </a:tc>
                <a:extLst>
                  <a:ext uri="{0D108BD9-81ED-4DB2-BD59-A6C34878D82A}">
                    <a16:rowId xmlns:a16="http://schemas.microsoft.com/office/drawing/2014/main" val="3390359359"/>
                  </a:ext>
                </a:extLst>
              </a:tr>
              <a:tr h="207042">
                <a:tc>
                  <a:txBody>
                    <a:bodyPr/>
                    <a:lstStyle/>
                    <a:p>
                      <a:pPr algn="l" fontAlgn="b"/>
                      <a:r>
                        <a:rPr lang="nl-NL" sz="1000" b="0" i="0" u="none" strike="noStrike">
                          <a:solidFill>
                            <a:schemeClr val="tx1"/>
                          </a:solidFill>
                          <a:effectLst/>
                          <a:latin typeface="+mn-lt"/>
                        </a:rPr>
                        <a:t>Westland</a:t>
                      </a:r>
                    </a:p>
                  </a:txBody>
                  <a:tcPr marL="8208" marR="8208" marT="8208" marB="0" anchor="b">
                    <a:solidFill>
                      <a:schemeClr val="bg1"/>
                    </a:solidFill>
                  </a:tcPr>
                </a:tc>
                <a:extLst>
                  <a:ext uri="{0D108BD9-81ED-4DB2-BD59-A6C34878D82A}">
                    <a16:rowId xmlns:a16="http://schemas.microsoft.com/office/drawing/2014/main" val="2718241770"/>
                  </a:ext>
                </a:extLst>
              </a:tr>
            </a:tbl>
          </a:graphicData>
        </a:graphic>
      </p:graphicFrame>
    </p:spTree>
    <p:extLst>
      <p:ext uri="{BB962C8B-B14F-4D97-AF65-F5344CB8AC3E}">
        <p14:creationId xmlns:p14="http://schemas.microsoft.com/office/powerpoint/2010/main" val="7984575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3"/>
          <p:cNvSpPr txBox="1">
            <a:spLocks/>
          </p:cNvSpPr>
          <p:nvPr/>
        </p:nvSpPr>
        <p:spPr>
          <a:xfrm>
            <a:off x="395536" y="1445338"/>
            <a:ext cx="3457722" cy="3167622"/>
          </a:xfrm>
          <a:prstGeom prst="rect">
            <a:avLst/>
          </a:prstGeom>
        </p:spPr>
        <p:txBody>
          <a:bodyPr vert="horz" lIns="91436" tIns="45718" rIns="91436" bIns="45718"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a:p>
          <a:p>
            <a:pPr marL="0" indent="0" algn="ctr">
              <a:buNone/>
            </a:pPr>
            <a:endParaRPr lang="nl-NL"/>
          </a:p>
          <a:p>
            <a:pPr marL="0" indent="0" algn="ctr">
              <a:buNone/>
            </a:pPr>
            <a:endParaRPr lang="nl-NL"/>
          </a:p>
          <a:p>
            <a:pPr marL="0" indent="0" algn="ctr">
              <a:buNone/>
            </a:pPr>
            <a:endParaRPr lang="nl-NL"/>
          </a:p>
        </p:txBody>
      </p:sp>
      <p:sp>
        <p:nvSpPr>
          <p:cNvPr id="6" name="Tekstvak 5"/>
          <p:cNvSpPr txBox="1"/>
          <p:nvPr/>
        </p:nvSpPr>
        <p:spPr>
          <a:xfrm>
            <a:off x="827584" y="681542"/>
            <a:ext cx="7704856" cy="646331"/>
          </a:xfrm>
          <a:prstGeom prst="rect">
            <a:avLst/>
          </a:prstGeom>
          <a:noFill/>
        </p:spPr>
        <p:txBody>
          <a:bodyPr wrap="square" lIns="91436" tIns="45718" rIns="91436" bIns="45718" rtlCol="0">
            <a:spAutoFit/>
          </a:bodyPr>
          <a:lstStyle/>
          <a:p>
            <a:pPr algn="ctr">
              <a:buClr>
                <a:schemeClr val="accent1"/>
              </a:buClr>
            </a:pPr>
            <a:r>
              <a:rPr lang="nl-NL" sz="3600">
                <a:latin typeface="Calibri" panose="020F0502020204030204" pitchFamily="34" charset="0"/>
              </a:rPr>
              <a:t>Onderzoek begeleiding</a:t>
            </a:r>
          </a:p>
        </p:txBody>
      </p:sp>
      <p:sp>
        <p:nvSpPr>
          <p:cNvPr id="2" name="Tijdelijke aanduiding voor datum 1">
            <a:extLst>
              <a:ext uri="{FF2B5EF4-FFF2-40B4-BE49-F238E27FC236}">
                <a16:creationId xmlns:a16="http://schemas.microsoft.com/office/drawing/2014/main" id="{47FF6411-10DB-439A-B0C4-B48513A1E26D}"/>
              </a:ext>
            </a:extLst>
          </p:cNvPr>
          <p:cNvSpPr>
            <a:spLocks noGrp="1"/>
          </p:cNvSpPr>
          <p:nvPr>
            <p:ph type="dt" sz="half" idx="10"/>
          </p:nvPr>
        </p:nvSpPr>
        <p:spPr/>
        <p:txBody>
          <a:bodyPr/>
          <a:lstStyle/>
          <a:p>
            <a:r>
              <a:rPr lang="nl-NL">
                <a:solidFill>
                  <a:prstClr val="black">
                    <a:tint val="75000"/>
                  </a:prstClr>
                </a:solidFill>
              </a:rPr>
              <a:t>Februari 2022</a:t>
            </a:r>
          </a:p>
        </p:txBody>
      </p:sp>
      <p:sp>
        <p:nvSpPr>
          <p:cNvPr id="7" name="Tijdelijke aanduiding voor voettekst 6">
            <a:extLst>
              <a:ext uri="{FF2B5EF4-FFF2-40B4-BE49-F238E27FC236}">
                <a16:creationId xmlns:a16="http://schemas.microsoft.com/office/drawing/2014/main" id="{E8AF4F43-D114-4764-8120-E452BC09E59C}"/>
              </a:ext>
            </a:extLst>
          </p:cNvPr>
          <p:cNvSpPr>
            <a:spLocks noGrp="1"/>
          </p:cNvSpPr>
          <p:nvPr>
            <p:ph type="ftr" sz="quarter" idx="11"/>
          </p:nvPr>
        </p:nvSpPr>
        <p:spPr/>
        <p:txBody>
          <a:bodyPr/>
          <a:lstStyle/>
          <a:p>
            <a:r>
              <a:rPr lang="nl-NL">
                <a:solidFill>
                  <a:prstClr val="black">
                    <a:tint val="75000"/>
                  </a:prstClr>
                </a:solidFill>
              </a:rPr>
              <a:t>Arbeidsmarktanalyse Haaglanden en Den Haag</a:t>
            </a:r>
          </a:p>
        </p:txBody>
      </p:sp>
      <p:sp>
        <p:nvSpPr>
          <p:cNvPr id="4" name="Tijdelijke aanduiding voor inhoud 3">
            <a:extLst>
              <a:ext uri="{FF2B5EF4-FFF2-40B4-BE49-F238E27FC236}">
                <a16:creationId xmlns:a16="http://schemas.microsoft.com/office/drawing/2014/main" id="{92630EA0-34BB-4757-BA31-07CDEA379AC0}"/>
              </a:ext>
            </a:extLst>
          </p:cNvPr>
          <p:cNvSpPr txBox="1">
            <a:spLocks/>
          </p:cNvSpPr>
          <p:nvPr/>
        </p:nvSpPr>
        <p:spPr>
          <a:xfrm>
            <a:off x="399661" y="1599641"/>
            <a:ext cx="3457722" cy="3167622"/>
          </a:xfrm>
          <a:prstGeom prst="rect">
            <a:avLst/>
          </a:prstGeom>
        </p:spPr>
        <p:txBody>
          <a:bodyPr vert="horz" lIns="91436" tIns="45718" rIns="91436" bIns="45718"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nl-NL"/>
          </a:p>
          <a:p>
            <a:pPr marL="0" indent="0">
              <a:lnSpc>
                <a:spcPct val="110000"/>
              </a:lnSpc>
              <a:spcAft>
                <a:spcPts val="775"/>
              </a:spcAft>
              <a:buNone/>
            </a:pPr>
            <a:r>
              <a:rPr lang="nl-NL" sz="1800">
                <a:solidFill>
                  <a:srgbClr val="000000"/>
                </a:solidFill>
                <a:effectLst/>
                <a:latin typeface="Calibri" panose="020F0502020204030204" pitchFamily="34" charset="0"/>
                <a:ea typeface="Calibri" panose="020F0502020204030204" pitchFamily="34" charset="0"/>
              </a:rPr>
              <a:t>Aad van der Werf </a:t>
            </a:r>
          </a:p>
          <a:p>
            <a:pPr marL="0" indent="0">
              <a:lnSpc>
                <a:spcPct val="110000"/>
              </a:lnSpc>
              <a:spcAft>
                <a:spcPts val="775"/>
              </a:spcAft>
              <a:buNone/>
            </a:pPr>
            <a:r>
              <a:rPr lang="nl-NL" sz="1800">
                <a:solidFill>
                  <a:srgbClr val="000000"/>
                </a:solidFill>
                <a:effectLst/>
                <a:latin typeface="Calibri" panose="020F0502020204030204" pitchFamily="34" charset="0"/>
                <a:ea typeface="Calibri" panose="020F0502020204030204" pitchFamily="34" charset="0"/>
              </a:rPr>
              <a:t>MSE Advies &amp; Strategie </a:t>
            </a:r>
          </a:p>
          <a:p>
            <a:pPr marL="0" indent="0">
              <a:lnSpc>
                <a:spcPct val="110000"/>
              </a:lnSpc>
              <a:spcAft>
                <a:spcPts val="775"/>
              </a:spcAft>
              <a:buNone/>
            </a:pPr>
            <a:r>
              <a:rPr lang="nl-NL" sz="1800">
                <a:solidFill>
                  <a:srgbClr val="000000"/>
                </a:solidFill>
                <a:effectLst/>
                <a:latin typeface="Calibri" panose="020F0502020204030204" pitchFamily="34" charset="0"/>
                <a:ea typeface="Calibri" panose="020F0502020204030204" pitchFamily="34" charset="0"/>
              </a:rPr>
              <a:t>Van Beethovenlaan 2 </a:t>
            </a:r>
          </a:p>
          <a:p>
            <a:pPr marL="0" indent="0">
              <a:lnSpc>
                <a:spcPct val="110000"/>
              </a:lnSpc>
              <a:spcAft>
                <a:spcPts val="775"/>
              </a:spcAft>
              <a:buNone/>
            </a:pPr>
            <a:r>
              <a:rPr lang="nl-NL" sz="1800">
                <a:solidFill>
                  <a:srgbClr val="000000"/>
                </a:solidFill>
                <a:effectLst/>
                <a:latin typeface="Calibri" panose="020F0502020204030204" pitchFamily="34" charset="0"/>
                <a:ea typeface="Calibri" panose="020F0502020204030204" pitchFamily="34" charset="0"/>
              </a:rPr>
              <a:t>2394 HC Hazerswoude </a:t>
            </a:r>
          </a:p>
          <a:p>
            <a:pPr marL="0" indent="0">
              <a:lnSpc>
                <a:spcPct val="110000"/>
              </a:lnSpc>
              <a:spcAft>
                <a:spcPts val="775"/>
              </a:spcAft>
              <a:buNone/>
            </a:pPr>
            <a:r>
              <a:rPr lang="nl-NL" sz="1800">
                <a:solidFill>
                  <a:srgbClr val="000000"/>
                </a:solidFill>
                <a:effectLst/>
                <a:latin typeface="Calibri" panose="020F0502020204030204" pitchFamily="34" charset="0"/>
                <a:ea typeface="Calibri" panose="020F0502020204030204" pitchFamily="34" charset="0"/>
                <a:hlinkClick r:id="rId2"/>
              </a:rPr>
              <a:t>aad@mse-advies.com</a:t>
            </a:r>
            <a:endParaRPr lang="nl-NL" sz="1800">
              <a:solidFill>
                <a:srgbClr val="000000"/>
              </a:solidFill>
              <a:effectLst/>
              <a:latin typeface="Calibri" panose="020F0502020204030204" pitchFamily="34" charset="0"/>
              <a:ea typeface="Calibri" panose="020F0502020204030204" pitchFamily="34" charset="0"/>
            </a:endParaRPr>
          </a:p>
          <a:p>
            <a:pPr marL="0" indent="0">
              <a:lnSpc>
                <a:spcPct val="110000"/>
              </a:lnSpc>
              <a:spcAft>
                <a:spcPts val="775"/>
              </a:spcAft>
              <a:buNone/>
            </a:pPr>
            <a:r>
              <a:rPr lang="nl-NL" sz="1800">
                <a:solidFill>
                  <a:srgbClr val="000000"/>
                </a:solidFill>
                <a:effectLst/>
                <a:latin typeface="Calibri" panose="020F0502020204030204" pitchFamily="34" charset="0"/>
                <a:ea typeface="Calibri" panose="020F0502020204030204" pitchFamily="34" charset="0"/>
              </a:rPr>
              <a:t> (06) 51 594 596 </a:t>
            </a:r>
            <a:endParaRPr lang="nl-NL"/>
          </a:p>
        </p:txBody>
      </p:sp>
    </p:spTree>
    <p:extLst>
      <p:ext uri="{BB962C8B-B14F-4D97-AF65-F5344CB8AC3E}">
        <p14:creationId xmlns:p14="http://schemas.microsoft.com/office/powerpoint/2010/main" val="405445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94737" y="17701"/>
            <a:ext cx="8498437" cy="699542"/>
          </a:xfrm>
          <a:prstGeom prst="rect">
            <a:avLst/>
          </a:prstGeom>
        </p:spPr>
        <p:txBody>
          <a:bodyPr anchor="ctr">
            <a:normAutofit/>
          </a:bodyPr>
          <a:lstStyle/>
          <a:p>
            <a:pPr>
              <a:lnSpc>
                <a:spcPct val="90000"/>
              </a:lnSpc>
            </a:pPr>
            <a:r>
              <a:rPr lang="nl-NL" sz="3000" dirty="0"/>
              <a:t>Ontwikkeling werkgelegenheid in Haaglanden</a:t>
            </a:r>
          </a:p>
        </p:txBody>
      </p:sp>
      <p:sp>
        <p:nvSpPr>
          <p:cNvPr id="9" name="Tijdelijke aanduiding voor inhoud 7">
            <a:extLst>
              <a:ext uri="{FF2B5EF4-FFF2-40B4-BE49-F238E27FC236}">
                <a16:creationId xmlns:a16="http://schemas.microsoft.com/office/drawing/2014/main" id="{EEB33016-3C23-44DA-B379-56E834F95033}"/>
              </a:ext>
            </a:extLst>
          </p:cNvPr>
          <p:cNvSpPr txBox="1">
            <a:spLocks/>
          </p:cNvSpPr>
          <p:nvPr/>
        </p:nvSpPr>
        <p:spPr>
          <a:xfrm>
            <a:off x="403819" y="1016148"/>
            <a:ext cx="5599512" cy="3786040"/>
          </a:xfrm>
          <a:prstGeom prst="rect">
            <a:avLst/>
          </a:prstGeom>
        </p:spPr>
        <p:txBody>
          <a:bodyPr vert="horz" lIns="0" tIns="0" rIns="0" bIns="0">
            <a:noAutofit/>
          </a:bodyPr>
          <a:lstStyle>
            <a:lvl1pPr marL="180000" indent="-180000" algn="l" defTabSz="457200" rtl="0" eaLnBrk="1" fontAlgn="base" hangingPunct="1">
              <a:lnSpc>
                <a:spcPct val="150000"/>
              </a:lnSpc>
              <a:spcBef>
                <a:spcPts val="0"/>
              </a:spcBef>
              <a:spcAft>
                <a:spcPts val="0"/>
              </a:spcAft>
              <a:buFont typeface="Arial"/>
              <a:buChar char="•"/>
              <a:defRPr sz="1600" kern="1200">
                <a:solidFill>
                  <a:srgbClr val="000000"/>
                </a:solidFill>
                <a:latin typeface="Arial"/>
                <a:ea typeface="ＭＳ Ｐゴシック" charset="0"/>
                <a:cs typeface="Arial"/>
              </a:defRPr>
            </a:lvl1pPr>
            <a:lvl2pPr marL="36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2pPr>
            <a:lvl3pPr marL="54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3pPr>
            <a:lvl4pPr marL="72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4pPr>
            <a:lvl5pPr marL="90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nl-NL" sz="1100" b="1" dirty="0"/>
              <a:t>Banen in Haaglanden</a:t>
            </a:r>
          </a:p>
          <a:p>
            <a:pPr marL="0" indent="0">
              <a:lnSpc>
                <a:spcPct val="100000"/>
              </a:lnSpc>
              <a:buFont typeface="Arial"/>
              <a:buNone/>
            </a:pPr>
            <a:r>
              <a:rPr lang="nl-NL" sz="1100" dirty="0"/>
              <a:t>Op 1 januari 2021 waren er, volgens het werkgelegenheidsregister ruim 446.600 banen in Haaglanden. Dat zijn er bijna 4.550 meer dan een jaar eerder. Deze groei komt voornamelijk vanuit Den Haag. De groei in de overige gemeenten is maar 58 banen. </a:t>
            </a:r>
          </a:p>
          <a:p>
            <a:pPr marL="0" indent="0">
              <a:lnSpc>
                <a:spcPct val="100000"/>
              </a:lnSpc>
              <a:buFont typeface="Arial"/>
              <a:buNone/>
            </a:pPr>
            <a:endParaRPr lang="nl-NL" sz="1100" dirty="0"/>
          </a:p>
          <a:p>
            <a:pPr marL="0" indent="0">
              <a:lnSpc>
                <a:spcPct val="100000"/>
              </a:lnSpc>
              <a:buFont typeface="Arial"/>
              <a:buNone/>
            </a:pPr>
            <a:r>
              <a:rPr lang="nl-NL" sz="1100" dirty="0"/>
              <a:t>Landelijk kromp daarentegen het aantal banen in het eerste kwartaal van 2021 met 1,6% ten opzichte van een jaar eerder. Den Haag groeit de afgelopen jaren in verhouding meer dan de overige gemeenten in de regio Haaglanden. De groei is opmerkelijk omdat zowel het CBS als het UWV voorspelden dat de werkgelegenheid zou dalen als gevolg van de coronapandemie. </a:t>
            </a:r>
          </a:p>
          <a:p>
            <a:pPr marL="0" indent="0">
              <a:lnSpc>
                <a:spcPct val="100000"/>
              </a:lnSpc>
              <a:buFont typeface="Arial"/>
              <a:buNone/>
            </a:pPr>
            <a:endParaRPr lang="nl-NL" sz="1100" dirty="0"/>
          </a:p>
          <a:p>
            <a:pPr marL="0" indent="0">
              <a:lnSpc>
                <a:spcPct val="100000"/>
              </a:lnSpc>
              <a:buFont typeface="Arial"/>
              <a:buNone/>
            </a:pPr>
            <a:r>
              <a:rPr lang="nl-NL" sz="1100" b="1" dirty="0"/>
              <a:t>Aantal vestigingen sterk toegenomen</a:t>
            </a:r>
          </a:p>
          <a:p>
            <a:pPr marL="0" indent="0">
              <a:lnSpc>
                <a:spcPct val="100000"/>
              </a:lnSpc>
              <a:buFont typeface="Arial"/>
              <a:buNone/>
            </a:pPr>
            <a:r>
              <a:rPr lang="nl-NL" sz="1100" dirty="0"/>
              <a:t>Het aantal vestigingen stijgt al langere tijd en is ondanks de coronacrisis ook in 2020 verder gestegen met 4.410 naar 94.107 bedrijven. In de periode 2020 is dit met 5% gestegen ten opzichte van het jaar daarvoor. De grootste groei is in Den Haag met 5,3% naar 66.494 vestigingen.</a:t>
            </a:r>
          </a:p>
          <a:p>
            <a:pPr marL="0" indent="0">
              <a:lnSpc>
                <a:spcPct val="100000"/>
              </a:lnSpc>
              <a:buFont typeface="Arial"/>
              <a:buNone/>
            </a:pPr>
            <a:endParaRPr lang="nl-NL" sz="1100" dirty="0"/>
          </a:p>
          <a:p>
            <a:pPr marL="0" indent="0">
              <a:lnSpc>
                <a:spcPct val="100000"/>
              </a:lnSpc>
              <a:buFont typeface="Arial"/>
              <a:buNone/>
            </a:pPr>
            <a:r>
              <a:rPr lang="nl-NL" sz="1100" dirty="0"/>
              <a:t>De groei komt bijna volledig op rekening van eenpersoonsvestigingen (overwegend zzp’ers). Het aantal eenpersoonsvestigingen nam in het gehele gebied met 6,2% toe. Deze positieve ontwikkeling heeft ook een kanttekening. Indien zzp’ers onvoldoende inkomen genereren kunnen zij niet terugvallen op gestopte steunmaatregelen. Hierdoor zijn zij meer aangewezen op de overheid. </a:t>
            </a:r>
          </a:p>
        </p:txBody>
      </p:sp>
      <p:sp>
        <p:nvSpPr>
          <p:cNvPr id="11" name="Tekstvak 10">
            <a:extLst>
              <a:ext uri="{FF2B5EF4-FFF2-40B4-BE49-F238E27FC236}">
                <a16:creationId xmlns:a16="http://schemas.microsoft.com/office/drawing/2014/main" id="{886D0C68-6BD0-4FDE-82C1-50E856250121}"/>
              </a:ext>
            </a:extLst>
          </p:cNvPr>
          <p:cNvSpPr txBox="1"/>
          <p:nvPr/>
        </p:nvSpPr>
        <p:spPr>
          <a:xfrm>
            <a:off x="6140774" y="4277810"/>
            <a:ext cx="2717505" cy="33855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Bedrijvenregister Zuid-Holland, bewerking DSO/SEPO, november 2021</a:t>
            </a:r>
          </a:p>
        </p:txBody>
      </p:sp>
      <p:pic>
        <p:nvPicPr>
          <p:cNvPr id="3" name="Afbeelding 2">
            <a:extLst>
              <a:ext uri="{FF2B5EF4-FFF2-40B4-BE49-F238E27FC236}">
                <a16:creationId xmlns:a16="http://schemas.microsoft.com/office/drawing/2014/main" id="{6C99F064-9098-46AD-8787-D978F3FCF3F5}"/>
              </a:ext>
            </a:extLst>
          </p:cNvPr>
          <p:cNvPicPr>
            <a:picLocks noChangeAspect="1"/>
          </p:cNvPicPr>
          <p:nvPr/>
        </p:nvPicPr>
        <p:blipFill>
          <a:blip r:embed="rId3"/>
          <a:stretch>
            <a:fillRect/>
          </a:stretch>
        </p:blipFill>
        <p:spPr>
          <a:xfrm>
            <a:off x="6149289" y="1030458"/>
            <a:ext cx="2708989" cy="1512000"/>
          </a:xfrm>
          <a:prstGeom prst="rect">
            <a:avLst/>
          </a:prstGeom>
        </p:spPr>
      </p:pic>
      <p:pic>
        <p:nvPicPr>
          <p:cNvPr id="6" name="Afbeelding 5">
            <a:extLst>
              <a:ext uri="{FF2B5EF4-FFF2-40B4-BE49-F238E27FC236}">
                <a16:creationId xmlns:a16="http://schemas.microsoft.com/office/drawing/2014/main" id="{26793F1B-8308-4242-97CA-C230BC3B77DC}"/>
              </a:ext>
            </a:extLst>
          </p:cNvPr>
          <p:cNvPicPr>
            <a:picLocks noChangeAspect="1"/>
          </p:cNvPicPr>
          <p:nvPr/>
        </p:nvPicPr>
        <p:blipFill>
          <a:blip r:embed="rId4"/>
          <a:stretch>
            <a:fillRect/>
          </a:stretch>
        </p:blipFill>
        <p:spPr>
          <a:xfrm>
            <a:off x="6149288" y="2728282"/>
            <a:ext cx="2708989" cy="1512000"/>
          </a:xfrm>
          <a:prstGeom prst="rect">
            <a:avLst/>
          </a:prstGeom>
        </p:spPr>
      </p:pic>
    </p:spTree>
    <p:extLst>
      <p:ext uri="{BB962C8B-B14F-4D97-AF65-F5344CB8AC3E}">
        <p14:creationId xmlns:p14="http://schemas.microsoft.com/office/powerpoint/2010/main" val="255090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94737" y="17701"/>
            <a:ext cx="8498437" cy="699542"/>
          </a:xfrm>
          <a:prstGeom prst="rect">
            <a:avLst/>
          </a:prstGeom>
        </p:spPr>
        <p:txBody>
          <a:bodyPr anchor="ctr">
            <a:normAutofit/>
          </a:bodyPr>
          <a:lstStyle/>
          <a:p>
            <a:pPr>
              <a:lnSpc>
                <a:spcPct val="90000"/>
              </a:lnSpc>
            </a:pPr>
            <a:r>
              <a:rPr lang="nl-NL" sz="3000" dirty="0"/>
              <a:t>Ontwikkeling werkgelegenheid in Haaglanden</a:t>
            </a:r>
          </a:p>
        </p:txBody>
      </p:sp>
      <p:sp>
        <p:nvSpPr>
          <p:cNvPr id="9" name="Tijdelijke aanduiding voor inhoud 7">
            <a:extLst>
              <a:ext uri="{FF2B5EF4-FFF2-40B4-BE49-F238E27FC236}">
                <a16:creationId xmlns:a16="http://schemas.microsoft.com/office/drawing/2014/main" id="{EEB33016-3C23-44DA-B379-56E834F95033}"/>
              </a:ext>
            </a:extLst>
          </p:cNvPr>
          <p:cNvSpPr txBox="1">
            <a:spLocks/>
          </p:cNvSpPr>
          <p:nvPr/>
        </p:nvSpPr>
        <p:spPr>
          <a:xfrm>
            <a:off x="395288" y="973358"/>
            <a:ext cx="3948962" cy="3786040"/>
          </a:xfrm>
          <a:prstGeom prst="rect">
            <a:avLst/>
          </a:prstGeom>
        </p:spPr>
        <p:txBody>
          <a:bodyPr vert="horz" lIns="0" tIns="0" rIns="0" bIns="0">
            <a:noAutofit/>
          </a:bodyPr>
          <a:lstStyle>
            <a:lvl1pPr marL="180000" indent="-180000" algn="l" defTabSz="457200" rtl="0" eaLnBrk="1" fontAlgn="base" hangingPunct="1">
              <a:lnSpc>
                <a:spcPct val="150000"/>
              </a:lnSpc>
              <a:spcBef>
                <a:spcPts val="0"/>
              </a:spcBef>
              <a:spcAft>
                <a:spcPts val="0"/>
              </a:spcAft>
              <a:buFont typeface="Arial"/>
              <a:buChar char="•"/>
              <a:defRPr sz="1600" kern="1200">
                <a:solidFill>
                  <a:srgbClr val="000000"/>
                </a:solidFill>
                <a:latin typeface="Arial"/>
                <a:ea typeface="ＭＳ Ｐゴシック" charset="0"/>
                <a:cs typeface="Arial"/>
              </a:defRPr>
            </a:lvl1pPr>
            <a:lvl2pPr marL="36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2pPr>
            <a:lvl3pPr marL="54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3pPr>
            <a:lvl4pPr marL="72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4pPr>
            <a:lvl5pPr marL="900000" indent="-180000" algn="l" defTabSz="457200" rtl="0" eaLnBrk="1" fontAlgn="base" hangingPunct="1">
              <a:lnSpc>
                <a:spcPts val="3000"/>
              </a:lnSpc>
              <a:spcBef>
                <a:spcPts val="0"/>
              </a:spcBef>
              <a:spcAft>
                <a:spcPts val="0"/>
              </a:spcAft>
              <a:buFont typeface="Arial"/>
              <a:buChar char="•"/>
              <a:defRPr sz="1600" kern="1200">
                <a:solidFill>
                  <a:srgbClr val="000000"/>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Arial"/>
              <a:buNone/>
            </a:pPr>
            <a:r>
              <a:rPr lang="nl-NL" sz="1100" b="1" dirty="0"/>
              <a:t>Ontwikkeling banen naar sectoren</a:t>
            </a:r>
          </a:p>
          <a:p>
            <a:pPr marL="0" indent="0">
              <a:lnSpc>
                <a:spcPct val="100000"/>
              </a:lnSpc>
              <a:buFont typeface="Arial"/>
              <a:buNone/>
            </a:pPr>
            <a:r>
              <a:rPr lang="nl-NL" sz="1100" dirty="0"/>
              <a:t>De groei van het aantal banen in de totale regio Haaglanden nam toe, maar niet in alle sectoren. In de sectoren chemische industrie, cultuur, sport en recreatie, energie, groothandel, horeca, landbouw, metaalindustrie en specialistische zakelijke dienstverlening daalt het aantal banen. </a:t>
            </a:r>
          </a:p>
          <a:p>
            <a:pPr marL="0" indent="0">
              <a:lnSpc>
                <a:spcPct val="100000"/>
              </a:lnSpc>
              <a:buFont typeface="Arial"/>
              <a:buNone/>
            </a:pPr>
            <a:endParaRPr lang="nl-NL" sz="1100" dirty="0"/>
          </a:p>
          <a:p>
            <a:pPr marL="0" indent="0">
              <a:lnSpc>
                <a:spcPct val="100000"/>
              </a:lnSpc>
              <a:buFont typeface="Arial"/>
              <a:buNone/>
            </a:pPr>
            <a:r>
              <a:rPr lang="nl-NL" sz="1100" dirty="0"/>
              <a:t>De bouwnijverheid en onderwijs stijgen het sterkst. De overige sectoren allemaal tussen de 1% en 3%. </a:t>
            </a:r>
          </a:p>
          <a:p>
            <a:pPr marL="0" indent="0">
              <a:lnSpc>
                <a:spcPct val="100000"/>
              </a:lnSpc>
              <a:buFont typeface="Arial"/>
              <a:buNone/>
            </a:pPr>
            <a:endParaRPr lang="nl-NL" sz="1100" dirty="0"/>
          </a:p>
          <a:p>
            <a:pPr marL="0" indent="0">
              <a:lnSpc>
                <a:spcPct val="100000"/>
              </a:lnSpc>
              <a:buFont typeface="Arial"/>
              <a:buNone/>
            </a:pPr>
            <a:r>
              <a:rPr lang="nl-NL" sz="1100" dirty="0"/>
              <a:t>De daling in de cultuur, sport en recreatie, horeca, groothandel en specialistische zakelijke dienstverlening komt vooral door de coronamaatregelen. Deze trend was in dezelfde periode ook zichtbaar bij de ontwikkeling van het aantal vacatures. </a:t>
            </a:r>
          </a:p>
          <a:p>
            <a:pPr marL="0" indent="0">
              <a:lnSpc>
                <a:spcPct val="100000"/>
              </a:lnSpc>
              <a:buFont typeface="Arial"/>
              <a:buNone/>
            </a:pPr>
            <a:endParaRPr lang="nl-NL" sz="1100" dirty="0"/>
          </a:p>
          <a:p>
            <a:pPr marL="0" indent="0">
              <a:lnSpc>
                <a:spcPct val="100000"/>
              </a:lnSpc>
              <a:buNone/>
            </a:pPr>
            <a:r>
              <a:rPr lang="nl-NL" sz="1100" dirty="0"/>
              <a:t>De groei in bouwnijverheid, onderwijs, openbaar bestuur, detailhandel, verhuur- en overige zakelijke dienstverlening, vervoer en opslag en welzijn wordt voornamelijk in Den Haag gerealiseerd. </a:t>
            </a:r>
          </a:p>
        </p:txBody>
      </p:sp>
      <p:sp>
        <p:nvSpPr>
          <p:cNvPr id="11" name="Tekstvak 10">
            <a:extLst>
              <a:ext uri="{FF2B5EF4-FFF2-40B4-BE49-F238E27FC236}">
                <a16:creationId xmlns:a16="http://schemas.microsoft.com/office/drawing/2014/main" id="{886D0C68-6BD0-4FDE-82C1-50E856250121}"/>
              </a:ext>
            </a:extLst>
          </p:cNvPr>
          <p:cNvSpPr txBox="1"/>
          <p:nvPr/>
        </p:nvSpPr>
        <p:spPr>
          <a:xfrm>
            <a:off x="6140774" y="4277810"/>
            <a:ext cx="2717505" cy="338554"/>
          </a:xfrm>
          <a:prstGeom prst="rect">
            <a:avLst/>
          </a:prstGeom>
          <a:noFill/>
        </p:spPr>
        <p:txBody>
          <a:bodyPr wrap="square" rtlCol="0">
            <a:spAutoFit/>
          </a:bodyPr>
          <a:lstStyle/>
          <a:p>
            <a:r>
              <a:rPr lang="nl-NL" sz="800" dirty="0">
                <a:effectLst/>
                <a:latin typeface="Calibri" panose="020F0502020204030204" pitchFamily="34" charset="0"/>
                <a:ea typeface="Calibri" panose="020F0502020204030204" pitchFamily="34" charset="0"/>
                <a:cs typeface="Times New Roman" panose="02020603050405020304" pitchFamily="18" charset="0"/>
              </a:rPr>
              <a:t>Bron: Bedrijvenregister Zuid-Holland, bewerking DSO/SEPO, november 2021</a:t>
            </a:r>
          </a:p>
        </p:txBody>
      </p:sp>
      <p:pic>
        <p:nvPicPr>
          <p:cNvPr id="3" name="Afbeelding 2">
            <a:extLst>
              <a:ext uri="{FF2B5EF4-FFF2-40B4-BE49-F238E27FC236}">
                <a16:creationId xmlns:a16="http://schemas.microsoft.com/office/drawing/2014/main" id="{B245330D-F5D1-4CE4-B51A-800B8C5F6A89}"/>
              </a:ext>
            </a:extLst>
          </p:cNvPr>
          <p:cNvPicPr>
            <a:picLocks noChangeAspect="1"/>
          </p:cNvPicPr>
          <p:nvPr/>
        </p:nvPicPr>
        <p:blipFill>
          <a:blip r:embed="rId3"/>
          <a:stretch>
            <a:fillRect/>
          </a:stretch>
        </p:blipFill>
        <p:spPr>
          <a:xfrm>
            <a:off x="4643955" y="973358"/>
            <a:ext cx="4328535" cy="2523963"/>
          </a:xfrm>
          <a:prstGeom prst="rect">
            <a:avLst/>
          </a:prstGeom>
        </p:spPr>
      </p:pic>
    </p:spTree>
    <p:extLst>
      <p:ext uri="{BB962C8B-B14F-4D97-AF65-F5344CB8AC3E}">
        <p14:creationId xmlns:p14="http://schemas.microsoft.com/office/powerpoint/2010/main" val="157121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1E759BDD-E8C1-46FF-BFFE-24BA0D89702E}"/>
              </a:ext>
            </a:extLst>
          </p:cNvPr>
          <p:cNvSpPr>
            <a:spLocks noGrp="1"/>
          </p:cNvSpPr>
          <p:nvPr>
            <p:ph type="body" sz="quarter" idx="13"/>
          </p:nvPr>
        </p:nvSpPr>
        <p:spPr>
          <a:xfrm>
            <a:off x="250826" y="956784"/>
            <a:ext cx="4465638" cy="3822158"/>
          </a:xfrm>
        </p:spPr>
        <p:txBody>
          <a:bodyPr>
            <a:noAutofit/>
          </a:bodyPr>
          <a:lstStyle/>
          <a:p>
            <a:pPr marL="0" indent="0">
              <a:lnSpc>
                <a:spcPct val="110000"/>
              </a:lnSpc>
              <a:buNone/>
            </a:pPr>
            <a:r>
              <a:rPr lang="nl-NL" sz="1100" b="1" dirty="0">
                <a:latin typeface="+mn-lt"/>
              </a:rPr>
              <a:t>Prognose bevolking Haaglanden</a:t>
            </a:r>
          </a:p>
          <a:p>
            <a:pPr marL="0" indent="0">
              <a:lnSpc>
                <a:spcPct val="110000"/>
              </a:lnSpc>
              <a:buNone/>
            </a:pPr>
            <a:r>
              <a:rPr lang="nl-NL" sz="1100" dirty="0">
                <a:latin typeface="+mn-lt"/>
              </a:rPr>
              <a:t>De bevolking van de regio Haaglanden (excl. Den Haag) zal naar verwachting blijven groeien tot 342.600 (36.000). De groei van de Haagse bevolking zal naar verwachting ook doorzetten. Op de korte termijn - tot 2030 - groeit de Haagse bevolking met 11% naar 594.000 tot 598.000 inwoners. Op de langere termijn groeit de Haagse bevolking door naar 617.000 - 633.000 inwoners. De grens van 600.000 inwoners zal naar verwachting bereikt worden in de periode 2032-2034.</a:t>
            </a:r>
          </a:p>
          <a:p>
            <a:pPr marL="0" indent="0">
              <a:lnSpc>
                <a:spcPct val="110000"/>
              </a:lnSpc>
              <a:buNone/>
            </a:pPr>
            <a:r>
              <a:rPr lang="nl-NL" sz="800" dirty="0">
                <a:latin typeface="+mn-lt"/>
                <a:cs typeface="Calibri" panose="020F0502020204030204" pitchFamily="34" charset="0"/>
              </a:rPr>
              <a:t>(CBS, HaaglandenInzicht.nl, januari 2022)</a:t>
            </a:r>
            <a:endParaRPr lang="nl-NL" sz="800" dirty="0">
              <a:latin typeface="+mn-lt"/>
            </a:endParaRPr>
          </a:p>
          <a:p>
            <a:pPr marL="0" indent="0">
              <a:lnSpc>
                <a:spcPct val="110000"/>
              </a:lnSpc>
              <a:buNone/>
            </a:pPr>
            <a:endParaRPr lang="nl-NL" sz="1100" dirty="0">
              <a:latin typeface="+mn-lt"/>
            </a:endParaRPr>
          </a:p>
          <a:p>
            <a:pPr marL="0" indent="0">
              <a:lnSpc>
                <a:spcPct val="110000"/>
              </a:lnSpc>
              <a:buNone/>
            </a:pPr>
            <a:r>
              <a:rPr lang="nl-NL" sz="1100" b="1" dirty="0">
                <a:latin typeface="+mn-lt"/>
              </a:rPr>
              <a:t>Beroepsbevolking</a:t>
            </a:r>
          </a:p>
          <a:p>
            <a:pPr marL="0" indent="0">
              <a:lnSpc>
                <a:spcPct val="110000"/>
              </a:lnSpc>
              <a:buNone/>
            </a:pPr>
            <a:r>
              <a:rPr lang="nl-NL" sz="1100" dirty="0">
                <a:latin typeface="+mn-lt"/>
              </a:rPr>
              <a:t>Na anderhalf jaar met grote dynamiek in de beroepsbevolking en een verstoring van de normale seizoenspatronen, nam de potentiële beroepsbevolking in Haaglanden in het tweede kwartaal van 2021 toe tot 637.000. </a:t>
            </a:r>
          </a:p>
          <a:p>
            <a:pPr marL="0" indent="0">
              <a:lnSpc>
                <a:spcPct val="110000"/>
              </a:lnSpc>
              <a:buNone/>
            </a:pPr>
            <a:endParaRPr lang="nl-NL" sz="1100" dirty="0">
              <a:latin typeface="+mn-lt"/>
            </a:endParaRPr>
          </a:p>
          <a:p>
            <a:pPr marL="0" indent="0">
              <a:lnSpc>
                <a:spcPct val="110000"/>
              </a:lnSpc>
              <a:buNone/>
            </a:pPr>
            <a:r>
              <a:rPr lang="nl-NL" sz="1100" dirty="0">
                <a:latin typeface="+mn-lt"/>
              </a:rPr>
              <a:t>De beroepsbevolking nam per saldo toe tot 443.000 en de werkzame beroepsbevolking tot 423.000. Het totale onbenutte arbeidsaanbod in Haaglanden nam per saldo toe tot </a:t>
            </a:r>
            <a:r>
              <a:rPr lang="nl-NL" sz="1100" b="1" dirty="0">
                <a:latin typeface="+mn-lt"/>
              </a:rPr>
              <a:t>61.000</a:t>
            </a:r>
            <a:r>
              <a:rPr lang="nl-NL" sz="1100" dirty="0">
                <a:latin typeface="+mn-lt"/>
              </a:rPr>
              <a:t>.</a:t>
            </a:r>
          </a:p>
          <a:p>
            <a:pPr marL="0" indent="0">
              <a:buNone/>
            </a:pPr>
            <a:r>
              <a:rPr lang="nl-NL" sz="800" dirty="0">
                <a:latin typeface="+mn-lt"/>
                <a:cs typeface="Calibri" panose="020F0502020204030204" pitchFamily="34" charset="0"/>
              </a:rPr>
              <a:t>(UWV, Regio in beeld, november 2021)</a:t>
            </a:r>
            <a:endParaRPr lang="nl-NL" sz="800" dirty="0">
              <a:latin typeface="+mn-lt"/>
            </a:endParaRP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98461" y="0"/>
            <a:ext cx="7704000" cy="699542"/>
          </a:xfrm>
          <a:prstGeom prst="rect">
            <a:avLst/>
          </a:prstGeom>
        </p:spPr>
        <p:txBody>
          <a:bodyPr anchor="ctr">
            <a:normAutofit/>
          </a:bodyPr>
          <a:lstStyle/>
          <a:p>
            <a:pPr>
              <a:lnSpc>
                <a:spcPct val="90000"/>
              </a:lnSpc>
            </a:pPr>
            <a:r>
              <a:rPr lang="nl-NL" sz="3000" dirty="0"/>
              <a:t>Demografische ontwikkeling</a:t>
            </a:r>
          </a:p>
        </p:txBody>
      </p:sp>
      <p:sp>
        <p:nvSpPr>
          <p:cNvPr id="2" name="Tekstvak 1">
            <a:extLst>
              <a:ext uri="{FF2B5EF4-FFF2-40B4-BE49-F238E27FC236}">
                <a16:creationId xmlns:a16="http://schemas.microsoft.com/office/drawing/2014/main" id="{A4342543-2562-4A8A-B257-6C17156C8048}"/>
              </a:ext>
            </a:extLst>
          </p:cNvPr>
          <p:cNvSpPr txBox="1"/>
          <p:nvPr/>
        </p:nvSpPr>
        <p:spPr>
          <a:xfrm>
            <a:off x="4788537" y="2750188"/>
            <a:ext cx="4032448" cy="246221"/>
          </a:xfrm>
          <a:prstGeom prst="rect">
            <a:avLst/>
          </a:prstGeom>
          <a:noFill/>
        </p:spPr>
        <p:txBody>
          <a:bodyPr wrap="square" rtlCol="0">
            <a:spAutoFit/>
          </a:bodyPr>
          <a:lstStyle/>
          <a:p>
            <a:r>
              <a:rPr lang="nl-NL" sz="1000" b="1" dirty="0">
                <a:latin typeface="+mn-lt"/>
              </a:rPr>
              <a:t>Beroepsbevolking en onbenut arbeidspotentieel Q3-2021</a:t>
            </a:r>
          </a:p>
        </p:txBody>
      </p:sp>
      <p:pic>
        <p:nvPicPr>
          <p:cNvPr id="12" name="Afbeelding 11">
            <a:extLst>
              <a:ext uri="{FF2B5EF4-FFF2-40B4-BE49-F238E27FC236}">
                <a16:creationId xmlns:a16="http://schemas.microsoft.com/office/drawing/2014/main" id="{18B95CBC-7832-4722-95E1-6383197CD0B6}"/>
              </a:ext>
            </a:extLst>
          </p:cNvPr>
          <p:cNvPicPr>
            <a:picLocks noChangeAspect="1"/>
          </p:cNvPicPr>
          <p:nvPr/>
        </p:nvPicPr>
        <p:blipFill>
          <a:blip r:embed="rId3"/>
          <a:stretch>
            <a:fillRect/>
          </a:stretch>
        </p:blipFill>
        <p:spPr>
          <a:xfrm>
            <a:off x="5697651" y="2996409"/>
            <a:ext cx="3262430" cy="1674811"/>
          </a:xfrm>
          <a:prstGeom prst="rect">
            <a:avLst/>
          </a:prstGeom>
        </p:spPr>
      </p:pic>
      <p:sp>
        <p:nvSpPr>
          <p:cNvPr id="14" name="Tekstvak 13">
            <a:extLst>
              <a:ext uri="{FF2B5EF4-FFF2-40B4-BE49-F238E27FC236}">
                <a16:creationId xmlns:a16="http://schemas.microsoft.com/office/drawing/2014/main" id="{9CB6F520-C755-4B44-8B51-80FCD9D2D9EB}"/>
              </a:ext>
            </a:extLst>
          </p:cNvPr>
          <p:cNvSpPr txBox="1"/>
          <p:nvPr/>
        </p:nvSpPr>
        <p:spPr>
          <a:xfrm>
            <a:off x="4860727" y="4671220"/>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CBS, HaaglandenInzicht.nl, 2022 </a:t>
            </a:r>
            <a:r>
              <a:rPr lang="nl-NL" sz="800" dirty="0">
                <a:latin typeface="Calibri" panose="020F0502020204030204" pitchFamily="34" charset="0"/>
                <a:ea typeface="Calibri" panose="020F0502020204030204" pitchFamily="34" charset="0"/>
                <a:cs typeface="Times New Roman" panose="02020603050405020304" pitchFamily="18" charset="0"/>
              </a:rPr>
              <a:t>en </a:t>
            </a:r>
            <a:r>
              <a:rPr lang="nl-NL" sz="800" dirty="0">
                <a:effectLst/>
                <a:latin typeface="Calibri" panose="020F0502020204030204" pitchFamily="34" charset="0"/>
                <a:ea typeface="Calibri" panose="020F0502020204030204" pitchFamily="34" charset="0"/>
                <a:cs typeface="Times New Roman" panose="02020603050405020304" pitchFamily="18" charset="0"/>
              </a:rPr>
              <a:t>UWV, Regio in Beeld, november 2021</a:t>
            </a:r>
          </a:p>
        </p:txBody>
      </p:sp>
      <p:sp>
        <p:nvSpPr>
          <p:cNvPr id="16" name="Tekstvak 15">
            <a:extLst>
              <a:ext uri="{FF2B5EF4-FFF2-40B4-BE49-F238E27FC236}">
                <a16:creationId xmlns:a16="http://schemas.microsoft.com/office/drawing/2014/main" id="{ADE684A8-DDA1-4758-B73E-AFD007F143DC}"/>
              </a:ext>
            </a:extLst>
          </p:cNvPr>
          <p:cNvSpPr txBox="1"/>
          <p:nvPr/>
        </p:nvSpPr>
        <p:spPr>
          <a:xfrm>
            <a:off x="4763138" y="850849"/>
            <a:ext cx="4032448" cy="246221"/>
          </a:xfrm>
          <a:prstGeom prst="rect">
            <a:avLst/>
          </a:prstGeom>
          <a:noFill/>
        </p:spPr>
        <p:txBody>
          <a:bodyPr wrap="square" rtlCol="0">
            <a:spAutoFit/>
          </a:bodyPr>
          <a:lstStyle/>
          <a:p>
            <a:r>
              <a:rPr lang="nl-NL" sz="1000" b="1" dirty="0">
                <a:latin typeface="+mn-lt"/>
              </a:rPr>
              <a:t>Ontwikkeling bevolking Haaglanden</a:t>
            </a:r>
          </a:p>
        </p:txBody>
      </p:sp>
      <p:pic>
        <p:nvPicPr>
          <p:cNvPr id="6" name="Afbeelding 5">
            <a:extLst>
              <a:ext uri="{FF2B5EF4-FFF2-40B4-BE49-F238E27FC236}">
                <a16:creationId xmlns:a16="http://schemas.microsoft.com/office/drawing/2014/main" id="{13AA1335-01CC-4B05-BCF9-7958BB8BA81D}"/>
              </a:ext>
            </a:extLst>
          </p:cNvPr>
          <p:cNvPicPr>
            <a:picLocks noChangeAspect="1"/>
          </p:cNvPicPr>
          <p:nvPr/>
        </p:nvPicPr>
        <p:blipFill>
          <a:blip r:embed="rId4"/>
          <a:stretch>
            <a:fillRect/>
          </a:stretch>
        </p:blipFill>
        <p:spPr>
          <a:xfrm>
            <a:off x="4957094" y="1097070"/>
            <a:ext cx="3695333" cy="1620000"/>
          </a:xfrm>
          <a:prstGeom prst="rect">
            <a:avLst/>
          </a:prstGeom>
        </p:spPr>
      </p:pic>
    </p:spTree>
    <p:extLst>
      <p:ext uri="{BB962C8B-B14F-4D97-AF65-F5344CB8AC3E}">
        <p14:creationId xmlns:p14="http://schemas.microsoft.com/office/powerpoint/2010/main" val="402410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1E759BDD-E8C1-46FF-BFFE-24BA0D89702E}"/>
              </a:ext>
            </a:extLst>
          </p:cNvPr>
          <p:cNvSpPr>
            <a:spLocks noGrp="1"/>
          </p:cNvSpPr>
          <p:nvPr>
            <p:ph type="body" sz="quarter" idx="13"/>
          </p:nvPr>
        </p:nvSpPr>
        <p:spPr>
          <a:xfrm>
            <a:off x="395288" y="1062782"/>
            <a:ext cx="3600400" cy="3251598"/>
          </a:xfrm>
        </p:spPr>
        <p:txBody>
          <a:bodyPr>
            <a:normAutofit lnSpcReduction="10000"/>
          </a:bodyPr>
          <a:lstStyle/>
          <a:p>
            <a:pPr marL="0" indent="0">
              <a:lnSpc>
                <a:spcPct val="90000"/>
              </a:lnSpc>
              <a:buNone/>
            </a:pPr>
            <a:r>
              <a:rPr lang="nl-NL" sz="1100" b="1" dirty="0"/>
              <a:t>Aantal werkenden naar opleidingsniveau</a:t>
            </a:r>
          </a:p>
          <a:p>
            <a:pPr marL="0" indent="0">
              <a:lnSpc>
                <a:spcPct val="90000"/>
              </a:lnSpc>
              <a:buNone/>
            </a:pPr>
            <a:endParaRPr lang="nl-NL" sz="1100" dirty="0"/>
          </a:p>
          <a:p>
            <a:pPr marL="0" indent="0">
              <a:lnSpc>
                <a:spcPct val="90000"/>
              </a:lnSpc>
              <a:buNone/>
            </a:pPr>
            <a:r>
              <a:rPr lang="nl-NL" sz="1100" dirty="0"/>
              <a:t>In de regio Haaglanden zijn de meeste werkenden* op het niveau HBO/WO (hoog). In 2012 was dit percentage nog 40% van het totaal aantal werkenden. In 2020 is dit percentage 50%. In Nederland is het percentage HBO/WO gelijk. </a:t>
            </a:r>
          </a:p>
          <a:p>
            <a:pPr marL="0" indent="0">
              <a:lnSpc>
                <a:spcPct val="90000"/>
              </a:lnSpc>
              <a:buNone/>
            </a:pPr>
            <a:endParaRPr lang="nl-NL" sz="1100" dirty="0"/>
          </a:p>
          <a:p>
            <a:pPr marL="0" indent="0">
              <a:lnSpc>
                <a:spcPct val="90000"/>
              </a:lnSpc>
              <a:buNone/>
            </a:pPr>
            <a:r>
              <a:rPr lang="nl-NL" sz="1100" dirty="0"/>
              <a:t>Het aantal werkenden op middelbaar niveau is 39% en sinds 2012 licht gedaald (was 42%). In Nederland is het percentage 31%. </a:t>
            </a:r>
          </a:p>
          <a:p>
            <a:pPr marL="0" indent="0">
              <a:lnSpc>
                <a:spcPct val="90000"/>
              </a:lnSpc>
              <a:buNone/>
            </a:pPr>
            <a:endParaRPr lang="nl-NL" sz="1100" dirty="0"/>
          </a:p>
          <a:p>
            <a:pPr marL="0" indent="0">
              <a:lnSpc>
                <a:spcPct val="90000"/>
              </a:lnSpc>
              <a:buNone/>
            </a:pPr>
            <a:r>
              <a:rPr lang="nl-NL" sz="1100" dirty="0"/>
              <a:t>Vooral het aantal werkenden met een achtergrond van alleen basis of voortgezet onderwijs (Laag) is in de loop der jaren sterk afgenomen. In 2012 was dit percentage 24% en is inmiddels 18%. In Nederland is dit percentage 17%. </a:t>
            </a:r>
          </a:p>
          <a:p>
            <a:pPr marL="0" indent="0">
              <a:lnSpc>
                <a:spcPct val="90000"/>
              </a:lnSpc>
              <a:buNone/>
            </a:pPr>
            <a:endParaRPr lang="nl-NL" sz="1100" dirty="0"/>
          </a:p>
          <a:p>
            <a:pPr marL="0" indent="0">
              <a:lnSpc>
                <a:spcPct val="90000"/>
              </a:lnSpc>
              <a:buNone/>
            </a:pPr>
            <a:endParaRPr lang="nl-NL" sz="1100" dirty="0"/>
          </a:p>
          <a:p>
            <a:pPr marL="0" indent="0">
              <a:lnSpc>
                <a:spcPct val="90000"/>
              </a:lnSpc>
              <a:buNone/>
            </a:pPr>
            <a:endParaRPr lang="nl-NL" sz="1100" dirty="0"/>
          </a:p>
          <a:p>
            <a:pPr marL="0" indent="0">
              <a:lnSpc>
                <a:spcPct val="90000"/>
              </a:lnSpc>
              <a:buNone/>
            </a:pPr>
            <a:r>
              <a:rPr lang="nl-NL" sz="900" dirty="0"/>
              <a:t>* Voor ca. 2% van het aantal werkenden is het opleidingsniveau onbekend. </a:t>
            </a:r>
          </a:p>
        </p:txBody>
      </p:sp>
      <p:sp>
        <p:nvSpPr>
          <p:cNvPr id="4" name="Tijdelijke aanduiding voor datum 3">
            <a:extLst>
              <a:ext uri="{FF2B5EF4-FFF2-40B4-BE49-F238E27FC236}">
                <a16:creationId xmlns:a16="http://schemas.microsoft.com/office/drawing/2014/main" id="{3E38DE2C-12DC-40FA-B260-F69E3AAF0593}"/>
              </a:ext>
            </a:extLst>
          </p:cNvPr>
          <p:cNvSpPr>
            <a:spLocks noGrp="1"/>
          </p:cNvSpPr>
          <p:nvPr>
            <p:ph type="dt" sz="half" idx="14"/>
          </p:nvPr>
        </p:nvSpPr>
        <p:spPr/>
        <p:txBody>
          <a:bodyPr anchor="ctr">
            <a:normAutofit/>
          </a:bodyPr>
          <a:lstStyle/>
          <a:p>
            <a:pPr>
              <a:spcAft>
                <a:spcPts val="600"/>
              </a:spcAft>
            </a:pPr>
            <a:r>
              <a:rPr lang="nl-NL">
                <a:solidFill>
                  <a:prstClr val="black">
                    <a:tint val="75000"/>
                  </a:prstClr>
                </a:solidFill>
              </a:rPr>
              <a:t>Februari 2022</a:t>
            </a:r>
            <a:endParaRPr lang="nl-NL" dirty="0">
              <a:solidFill>
                <a:prstClr val="black">
                  <a:tint val="75000"/>
                </a:prstClr>
              </a:solidFill>
            </a:endParaRPr>
          </a:p>
        </p:txBody>
      </p:sp>
      <p:sp>
        <p:nvSpPr>
          <p:cNvPr id="5" name="Tijdelijke aanduiding voor voettekst 4">
            <a:extLst>
              <a:ext uri="{FF2B5EF4-FFF2-40B4-BE49-F238E27FC236}">
                <a16:creationId xmlns:a16="http://schemas.microsoft.com/office/drawing/2014/main" id="{F2AD9580-D75D-494F-AB5D-4CC3855F50EE}"/>
              </a:ext>
            </a:extLst>
          </p:cNvPr>
          <p:cNvSpPr>
            <a:spLocks noGrp="1"/>
          </p:cNvSpPr>
          <p:nvPr>
            <p:ph type="ftr" sz="quarter" idx="15"/>
          </p:nvPr>
        </p:nvSpPr>
        <p:spPr/>
        <p:txBody>
          <a:bodyPr anchor="ctr">
            <a:normAutofit/>
          </a:bodyPr>
          <a:lstStyle/>
          <a:p>
            <a:pPr>
              <a:spcAft>
                <a:spcPts val="600"/>
              </a:spcAft>
            </a:pPr>
            <a:r>
              <a:rPr lang="nl-NL" dirty="0">
                <a:solidFill>
                  <a:prstClr val="black">
                    <a:tint val="75000"/>
                  </a:prstClr>
                </a:solidFill>
              </a:rPr>
              <a:t>Arbeidsmarktanalyse Haaglanden en Den Haag</a:t>
            </a:r>
          </a:p>
        </p:txBody>
      </p:sp>
      <p:sp>
        <p:nvSpPr>
          <p:cNvPr id="7" name="Titel 6">
            <a:extLst>
              <a:ext uri="{FF2B5EF4-FFF2-40B4-BE49-F238E27FC236}">
                <a16:creationId xmlns:a16="http://schemas.microsoft.com/office/drawing/2014/main" id="{2CA184FE-9D18-4010-A8A9-884C23E38B4F}"/>
              </a:ext>
            </a:extLst>
          </p:cNvPr>
          <p:cNvSpPr>
            <a:spLocks noGrp="1"/>
          </p:cNvSpPr>
          <p:nvPr>
            <p:ph type="title"/>
          </p:nvPr>
        </p:nvSpPr>
        <p:spPr>
          <a:xfrm>
            <a:off x="395288" y="546"/>
            <a:ext cx="7704000" cy="699542"/>
          </a:xfrm>
          <a:prstGeom prst="rect">
            <a:avLst/>
          </a:prstGeom>
        </p:spPr>
        <p:txBody>
          <a:bodyPr anchor="ctr">
            <a:normAutofit/>
          </a:bodyPr>
          <a:lstStyle/>
          <a:p>
            <a:pPr>
              <a:lnSpc>
                <a:spcPct val="90000"/>
              </a:lnSpc>
            </a:pPr>
            <a:r>
              <a:rPr lang="nl-NL" sz="3000" dirty="0"/>
              <a:t>Ontwikkeling aantal werkenden</a:t>
            </a:r>
          </a:p>
        </p:txBody>
      </p:sp>
      <p:sp>
        <p:nvSpPr>
          <p:cNvPr id="10" name="Tekstvak 9">
            <a:extLst>
              <a:ext uri="{FF2B5EF4-FFF2-40B4-BE49-F238E27FC236}">
                <a16:creationId xmlns:a16="http://schemas.microsoft.com/office/drawing/2014/main" id="{9104895A-E5F9-4D91-AB8F-53F34FDC49F3}"/>
              </a:ext>
            </a:extLst>
          </p:cNvPr>
          <p:cNvSpPr txBox="1"/>
          <p:nvPr/>
        </p:nvSpPr>
        <p:spPr>
          <a:xfrm>
            <a:off x="4788024" y="4601344"/>
            <a:ext cx="4032448" cy="215444"/>
          </a:xfrm>
          <a:prstGeom prst="rect">
            <a:avLst/>
          </a:prstGeom>
          <a:noFill/>
        </p:spPr>
        <p:txBody>
          <a:bodyPr wrap="square" rtlCol="0">
            <a:spAutoFit/>
          </a:bodyPr>
          <a:lstStyle/>
          <a:p>
            <a:pPr algn="r"/>
            <a:r>
              <a:rPr lang="nl-NL" sz="800" dirty="0">
                <a:effectLst/>
                <a:latin typeface="Calibri" panose="020F0502020204030204" pitchFamily="34" charset="0"/>
                <a:ea typeface="Calibri" panose="020F0502020204030204" pitchFamily="34" charset="0"/>
                <a:cs typeface="Times New Roman" panose="02020603050405020304" pitchFamily="18" charset="0"/>
              </a:rPr>
              <a:t>Bron: CBS, HaaglandenInZicht.nl, 2022</a:t>
            </a:r>
          </a:p>
        </p:txBody>
      </p:sp>
      <p:pic>
        <p:nvPicPr>
          <p:cNvPr id="2" name="Afbeelding 1">
            <a:extLst>
              <a:ext uri="{FF2B5EF4-FFF2-40B4-BE49-F238E27FC236}">
                <a16:creationId xmlns:a16="http://schemas.microsoft.com/office/drawing/2014/main" id="{841F48B6-9E4F-4F5E-A654-F2C221ACF335}"/>
              </a:ext>
            </a:extLst>
          </p:cNvPr>
          <p:cNvPicPr>
            <a:picLocks noChangeAspect="1"/>
          </p:cNvPicPr>
          <p:nvPr/>
        </p:nvPicPr>
        <p:blipFill>
          <a:blip r:embed="rId3"/>
          <a:stretch>
            <a:fillRect/>
          </a:stretch>
        </p:blipFill>
        <p:spPr>
          <a:xfrm>
            <a:off x="4220578" y="1062782"/>
            <a:ext cx="4672597" cy="3240000"/>
          </a:xfrm>
          <a:prstGeom prst="rect">
            <a:avLst/>
          </a:prstGeom>
        </p:spPr>
      </p:pic>
    </p:spTree>
    <p:extLst>
      <p:ext uri="{BB962C8B-B14F-4D97-AF65-F5344CB8AC3E}">
        <p14:creationId xmlns:p14="http://schemas.microsoft.com/office/powerpoint/2010/main" val="3351162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4684ee99a87c5bd9f8bd233490548e9633c668"/>
  <p:tag name="ISPRING_RESOURCE_PATHS_HASH_2" val="2a3b7113c53bebe6a1e2efca1fe80e6347cabe"/>
</p:tagLst>
</file>

<file path=ppt/theme/theme1.xml><?xml version="1.0" encoding="utf-8"?>
<a:theme xmlns:a="http://schemas.openxmlformats.org/drawingml/2006/main" name="powerpoint-gemeentedh-template">
  <a:themeElements>
    <a:clrScheme name="Den Haag Blauw">
      <a:dk1>
        <a:srgbClr val="000000"/>
      </a:dk1>
      <a:lt1>
        <a:srgbClr val="FFFFFF"/>
      </a:lt1>
      <a:dk2>
        <a:srgbClr val="000000"/>
      </a:dk2>
      <a:lt2>
        <a:srgbClr val="FFFFFF"/>
      </a:lt2>
      <a:accent1>
        <a:srgbClr val="192262"/>
      </a:accent1>
      <a:accent2>
        <a:srgbClr val="144C92"/>
      </a:accent2>
      <a:accent3>
        <a:srgbClr val="1C75BF"/>
      </a:accent3>
      <a:accent4>
        <a:srgbClr val="3697D6"/>
      </a:accent4>
      <a:accent5>
        <a:srgbClr val="3697D6"/>
      </a:accent5>
      <a:accent6>
        <a:srgbClr val="3697D6"/>
      </a:accent6>
      <a:hlink>
        <a:srgbClr val="192262"/>
      </a:hlink>
      <a:folHlink>
        <a:srgbClr val="192262"/>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Tempo-Team">
      <a:dk1>
        <a:sysClr val="windowText" lastClr="000000"/>
      </a:dk1>
      <a:lt1>
        <a:sysClr val="window" lastClr="FFFFFF"/>
      </a:lt1>
      <a:dk2>
        <a:srgbClr val="414142"/>
      </a:dk2>
      <a:lt2>
        <a:srgbClr val="D1D3D4"/>
      </a:lt2>
      <a:accent1>
        <a:srgbClr val="EF3E33"/>
      </a:accent1>
      <a:accent2>
        <a:srgbClr val="887E6E"/>
      </a:accent2>
      <a:accent3>
        <a:srgbClr val="EC008C"/>
      </a:accent3>
      <a:accent4>
        <a:srgbClr val="F78F1E"/>
      </a:accent4>
      <a:accent5>
        <a:srgbClr val="D1D3D4"/>
      </a:accent5>
      <a:accent6>
        <a:srgbClr val="414142"/>
      </a:accent6>
      <a:hlink>
        <a:srgbClr val="EF3E33"/>
      </a:hlink>
      <a:folHlink>
        <a:srgbClr val="000000"/>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mpo-Team">
      <a:dk1>
        <a:sysClr val="windowText" lastClr="000000"/>
      </a:dk1>
      <a:lt1>
        <a:sysClr val="window" lastClr="FFFFFF"/>
      </a:lt1>
      <a:dk2>
        <a:srgbClr val="414142"/>
      </a:dk2>
      <a:lt2>
        <a:srgbClr val="D1D3D4"/>
      </a:lt2>
      <a:accent1>
        <a:srgbClr val="EF3E33"/>
      </a:accent1>
      <a:accent2>
        <a:srgbClr val="887E6E"/>
      </a:accent2>
      <a:accent3>
        <a:srgbClr val="EC008C"/>
      </a:accent3>
      <a:accent4>
        <a:srgbClr val="F78F1E"/>
      </a:accent4>
      <a:accent5>
        <a:srgbClr val="D1D3D4"/>
      </a:accent5>
      <a:accent6>
        <a:srgbClr val="414142"/>
      </a:accent6>
      <a:hlink>
        <a:srgbClr val="EF3E33"/>
      </a:hlink>
      <a:folHlink>
        <a:srgbClr val="000000"/>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ces - GDH Word Document" ma:contentTypeID="0x0101008696D14171FA4CED8F032AD334D7A9EF00462FB01BD5A9EF4D846CF01107AE9DF4" ma:contentTypeVersion="9" ma:contentTypeDescription="Maak een nieuw Word document." ma:contentTypeScope="" ma:versionID="0329a35551bbed1775c617d12553657c">
  <xsd:schema xmlns:xsd="http://www.w3.org/2001/XMLSchema" xmlns:xs="http://www.w3.org/2001/XMLSchema" xmlns:p="http://schemas.microsoft.com/office/2006/metadata/properties" xmlns:ns2="358b6cf5-3514-44bd-aee1-3cef99f12549" xmlns:ns3="a50b0ebc-02ac-46dc-8dd0-83a441b6aff5" targetNamespace="http://schemas.microsoft.com/office/2006/metadata/properties" ma:root="true" ma:fieldsID="9b6a812de373b2da71570584ca62d567" ns2:_="" ns3:_="">
    <xsd:import namespace="358b6cf5-3514-44bd-aee1-3cef99f12549"/>
    <xsd:import namespace="a50b0ebc-02ac-46dc-8dd0-83a441b6aff5"/>
    <xsd:element name="properties">
      <xsd:complexType>
        <xsd:sequence>
          <xsd:element name="documentManagement">
            <xsd:complexType>
              <xsd:all>
                <xsd:element ref="ns2:_dlc_DocId" minOccurs="0"/>
                <xsd:element ref="ns2:_dlc_DocIdUrl" minOccurs="0"/>
                <xsd:element ref="ns2:_dlc_DocIdPersistId" minOccurs="0"/>
                <xsd:element ref="ns2:ebb03eb60f1c456383d550cda2a2ac01" minOccurs="0"/>
                <xsd:element ref="ns2:TaxCatchAll" minOccurs="0"/>
                <xsd:element ref="ns2:TaxCatchAllLabel" minOccurs="0"/>
                <xsd:element ref="ns2:ofae577968ed4be8b7cfa6b3c1b2b2a3" minOccurs="0"/>
                <xsd:element ref="ns2:TaxKeywordTaxHTField"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b6cf5-3514-44bd-aee1-3cef99f12549"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ebb03eb60f1c456383d550cda2a2ac01" ma:index="11" nillable="true" ma:taxonomy="true" ma:internalName="ebb03eb60f1c456383d550cda2a2ac01" ma:taxonomyFieldName="Teamtrefwoorden" ma:displayName="Teamtrefwoorden" ma:fieldId="{ebb03eb6-0f1c-4563-83d5-50cda2a2ac01}" ma:sspId="0f84c60b-fce4-43bd-9f97-923732063525" ma:termSetId="5cfd44e2-3c40-4e00-9354-a43e338057ab" ma:anchorId="9359b4de-9b6c-4d79-817c-65f7d46b5ae9" ma:open="false" ma:isKeyword="false">
      <xsd:complexType>
        <xsd:sequence>
          <xsd:element ref="pc:Terms" minOccurs="0" maxOccurs="1"/>
        </xsd:sequence>
      </xsd:complexType>
    </xsd:element>
    <xsd:element name="TaxCatchAll" ma:index="12" nillable="true" ma:displayName="Taxonomy Catch All Column" ma:hidden="true" ma:list="{be7e1dc2-13ae-4287-a2bf-5b8f107e7688}" ma:internalName="TaxCatchAll" ma:showField="CatchAllData" ma:web="358b6cf5-3514-44bd-aee1-3cef99f1254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be7e1dc2-13ae-4287-a2bf-5b8f107e7688}" ma:internalName="TaxCatchAllLabel" ma:readOnly="true" ma:showField="CatchAllDataLabel" ma:web="358b6cf5-3514-44bd-aee1-3cef99f12549">
      <xsd:complexType>
        <xsd:complexContent>
          <xsd:extension base="dms:MultiChoiceLookup">
            <xsd:sequence>
              <xsd:element name="Value" type="dms:Lookup" maxOccurs="unbounded" minOccurs="0" nillable="true"/>
            </xsd:sequence>
          </xsd:extension>
        </xsd:complexContent>
      </xsd:complexType>
    </xsd:element>
    <xsd:element name="ofae577968ed4be8b7cfa6b3c1b2b2a3" ma:index="15" nillable="true" ma:taxonomy="true" ma:internalName="ofae577968ed4be8b7cfa6b3c1b2b2a3" ma:taxonomyFieldName="Documentsoort" ma:displayName="Documentsoort" ma:fieldId="{8fae5779-68ed-4be8-b7cf-a6b3c1b2b2a3}" ma:sspId="0f84c60b-fce4-43bd-9f97-923732063525" ma:termSetId="44435a80-4415-4597-a153-5101d02dcbdd" ma:anchorId="00000000-0000-0000-0000-000000000000" ma:open="false" ma:isKeyword="false">
      <xsd:complexType>
        <xsd:sequence>
          <xsd:element ref="pc:Terms" minOccurs="0" maxOccurs="1"/>
        </xsd:sequence>
      </xsd:complexType>
    </xsd:element>
    <xsd:element name="TaxKeywordTaxHTField" ma:index="17" nillable="true" ma:taxonomy="true" ma:internalName="TaxKeywordTaxHTField" ma:taxonomyFieldName="TaxKeyword" ma:displayName="Ondernemingstrefwoorden" ma:fieldId="{23f27201-bee3-471e-b2e7-b64fd8b7ca38}" ma:taxonomyMulti="true" ma:sspId="0f84c60b-fce4-43bd-9f97-923732063525" ma:termSetId="00000000-0000-0000-0000-000000000000" ma:anchorId="00000000-0000-0000-0000-000000000000" ma:open="true" ma:isKeyword="true">
      <xsd:complexType>
        <xsd:sequence>
          <xsd:element ref="pc:Terms" minOccurs="0" maxOccurs="1"/>
        </xsd:sequence>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0b0ebc-02ac-46dc-8dd0-83a441b6aff5"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3" nillable="true" ma:displayName="Tags" ma:internalName="MediaServiceAutoTag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bb03eb60f1c456383d550cda2a2ac01 xmlns="358b6cf5-3514-44bd-aee1-3cef99f12549">
      <Terms xmlns="http://schemas.microsoft.com/office/infopath/2007/PartnerControls"/>
    </ebb03eb60f1c456383d550cda2a2ac01>
    <TaxCatchAll xmlns="358b6cf5-3514-44bd-aee1-3cef99f12549" xsi:nil="true"/>
    <ofae577968ed4be8b7cfa6b3c1b2b2a3 xmlns="358b6cf5-3514-44bd-aee1-3cef99f12549">
      <Terms xmlns="http://schemas.microsoft.com/office/infopath/2007/PartnerControls"/>
    </ofae577968ed4be8b7cfa6b3c1b2b2a3>
    <TaxKeywordTaxHTField xmlns="358b6cf5-3514-44bd-aee1-3cef99f12549">
      <Terms xmlns="http://schemas.microsoft.com/office/infopath/2007/PartnerControls"/>
    </TaxKeywordTaxHTField>
    <_dlc_DocId xmlns="358b6cf5-3514-44bd-aee1-3cef99f12549">4MA5SXKTEWCZ-919138273-201</_dlc_DocId>
    <_dlc_DocIdUrl xmlns="358b6cf5-3514-44bd-aee1-3cef99f12549">
      <Url>https://denhaag.sharepoint.com/sites/TeamSAM_SZW_CentraleStaf/_layouts/15/DocIdRedir.aspx?ID=4MA5SXKTEWCZ-919138273-201</Url>
      <Description>4MA5SXKTEWCZ-919138273-201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36DADF-237F-4465-9A52-D4BA5AF952B5}">
  <ds:schemaRefs>
    <ds:schemaRef ds:uri="358b6cf5-3514-44bd-aee1-3cef99f12549"/>
    <ds:schemaRef ds:uri="a50b0ebc-02ac-46dc-8dd0-83a441b6af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4E0FB7-91A1-448A-97DE-84DCEE38F87B}">
  <ds:schemaRefs>
    <ds:schemaRef ds:uri="http://schemas.microsoft.com/sharepoint/events"/>
  </ds:schemaRefs>
</ds:datastoreItem>
</file>

<file path=customXml/itemProps3.xml><?xml version="1.0" encoding="utf-8"?>
<ds:datastoreItem xmlns:ds="http://schemas.openxmlformats.org/officeDocument/2006/customXml" ds:itemID="{3F51240E-AC81-4E7A-8516-B68E3E0D07F0}">
  <ds:schemaRefs>
    <ds:schemaRef ds:uri="http://purl.org/dc/elements/1.1/"/>
    <ds:schemaRef ds:uri="http://schemas.microsoft.com/office/2006/metadata/properties"/>
    <ds:schemaRef ds:uri="358b6cf5-3514-44bd-aee1-3cef99f12549"/>
    <ds:schemaRef ds:uri="http://schemas.openxmlformats.org/package/2006/metadata/core-properties"/>
    <ds:schemaRef ds:uri="http://www.w3.org/XML/1998/namespace"/>
    <ds:schemaRef ds:uri="http://schemas.microsoft.com/office/2006/documentManagement/types"/>
    <ds:schemaRef ds:uri="http://purl.org/dc/terms/"/>
    <ds:schemaRef ds:uri="a50b0ebc-02ac-46dc-8dd0-83a441b6aff5"/>
    <ds:schemaRef ds:uri="http://schemas.microsoft.com/office/infopath/2007/PartnerControls"/>
    <ds:schemaRef ds:uri="http://purl.org/dc/dcmitype/"/>
  </ds:schemaRefs>
</ds:datastoreItem>
</file>

<file path=customXml/itemProps4.xml><?xml version="1.0" encoding="utf-8"?>
<ds:datastoreItem xmlns:ds="http://schemas.openxmlformats.org/officeDocument/2006/customXml" ds:itemID="{ED1C51DF-04F2-4788-8EE6-A799440B859B}">
  <ds:schemaRefs>
    <ds:schemaRef ds:uri="http://schemas.microsoft.com/sharepoint/v3/contenttype/forms"/>
  </ds:schemaRefs>
</ds:datastoreItem>
</file>

<file path=docMetadata/LabelInfo.xml><?xml version="1.0" encoding="utf-8"?>
<clbl:labelList xmlns:clbl="http://schemas.microsoft.com/office/2020/mipLabelMetadata">
  <clbl:label id="{8c653938-6726-49c5-bca7-8e44a4bf2029}" enabled="0" method="" siteId="{8c653938-6726-49c5-bca7-8e44a4bf2029}" removed="1"/>
</clbl:labelList>
</file>

<file path=docProps/app.xml><?xml version="1.0" encoding="utf-8"?>
<Properties xmlns="http://schemas.openxmlformats.org/officeDocument/2006/extended-properties" xmlns:vt="http://schemas.openxmlformats.org/officeDocument/2006/docPropsVTypes">
  <Template>Leeg Power Point presentatie Den Haag Werkt</Template>
  <TotalTime>0</TotalTime>
  <Words>6517</Words>
  <Application>Microsoft Office PowerPoint</Application>
  <PresentationFormat>Diavoorstelling (16:9)</PresentationFormat>
  <Paragraphs>595</Paragraphs>
  <Slides>54</Slides>
  <Notes>27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54</vt:i4>
      </vt:variant>
    </vt:vector>
  </HeadingPairs>
  <TitlesOfParts>
    <vt:vector size="60" baseType="lpstr">
      <vt:lpstr>Arial</vt:lpstr>
      <vt:lpstr>Calibri</vt:lpstr>
      <vt:lpstr>Calibri Light</vt:lpstr>
      <vt:lpstr>Gill Sans MT</vt:lpstr>
      <vt:lpstr>Wingdings</vt:lpstr>
      <vt:lpstr>powerpoint-gemeentedh-template</vt:lpstr>
      <vt:lpstr>Arbeidsmarktanalyse  Haaglanden en Den Haag</vt:lpstr>
      <vt:lpstr>Inhoudsopgave</vt:lpstr>
      <vt:lpstr>Arbeidsmarktontwikkelingen</vt:lpstr>
      <vt:lpstr>Arbeidsmarktontwikkelingen Nederland</vt:lpstr>
      <vt:lpstr>Arbeidsmarktontwikkelingen Haaglanden</vt:lpstr>
      <vt:lpstr>Ontwikkeling werkgelegenheid in Haaglanden</vt:lpstr>
      <vt:lpstr>Ontwikkeling werkgelegenheid in Haaglanden</vt:lpstr>
      <vt:lpstr>Demografische ontwikkeling</vt:lpstr>
      <vt:lpstr>Ontwikkeling aantal werkenden</vt:lpstr>
      <vt:lpstr>Kansrijke beroepsgroepen</vt:lpstr>
      <vt:lpstr>Vacatureontwikkeling</vt:lpstr>
      <vt:lpstr>Vacatureontwikkeling</vt:lpstr>
      <vt:lpstr>Vacatureontwikkeling HBO/WO-niveau</vt:lpstr>
      <vt:lpstr>Vacatureontwikkeling voor niveau 1-2 en 3-4</vt:lpstr>
      <vt:lpstr>Vacatureontwikkeling niveau 1-2 (beroepsgroep)</vt:lpstr>
      <vt:lpstr>Vacatureontwikkeling niveau 3-4 (beroepsgroep)</vt:lpstr>
      <vt:lpstr>Kansrijke sectoren en vacatureontwikkeling </vt:lpstr>
      <vt:lpstr>Doelgroepen Den Haag Werkt</vt:lpstr>
      <vt:lpstr>Algemeen beeld werkloosheid</vt:lpstr>
      <vt:lpstr>Beschikbare kandidaten in Hallo Werk</vt:lpstr>
      <vt:lpstr>Beschikbare vacatures voor werksoorten</vt:lpstr>
      <vt:lpstr>Sectorontwikkelingen</vt:lpstr>
      <vt:lpstr>Sectorontwikkelingen</vt:lpstr>
      <vt:lpstr>Vacatureontwikkeling sectoren</vt:lpstr>
      <vt:lpstr>Sectorontwikkelingen</vt:lpstr>
      <vt:lpstr>Kansrijke sectoren</vt:lpstr>
      <vt:lpstr>Kansrijke verbindingen</vt:lpstr>
      <vt:lpstr>Kansrijke beroepen</vt:lpstr>
      <vt:lpstr>Vaardigheden niveau 1-2</vt:lpstr>
      <vt:lpstr>PowerPoint-presentatie</vt:lpstr>
      <vt:lpstr>Vaardigheden top-10-beroepsgroep niveau 1-2</vt:lpstr>
      <vt:lpstr>Vaardigheden niveau 3-4</vt:lpstr>
      <vt:lpstr>PowerPoint-presentatie</vt:lpstr>
      <vt:lpstr>Vaardigheden top-10-beroepsgroep niveau 3-4</vt:lpstr>
      <vt:lpstr>Kansrijke verbindingen</vt:lpstr>
      <vt:lpstr>Kansrijke verbindingen</vt:lpstr>
      <vt:lpstr>Verdieping sector- inzichten</vt:lpstr>
      <vt:lpstr>Horeca, cultuur, sport en recreatie</vt:lpstr>
      <vt:lpstr>Uitzendsector</vt:lpstr>
      <vt:lpstr>Bouwnijverheid en installatiesector</vt:lpstr>
      <vt:lpstr>Industrie</vt:lpstr>
      <vt:lpstr>ICT</vt:lpstr>
      <vt:lpstr>Zorg en welzijn</vt:lpstr>
      <vt:lpstr>Transport &amp; logistiek</vt:lpstr>
      <vt:lpstr>Groothandel </vt:lpstr>
      <vt:lpstr>Detailhandel </vt:lpstr>
      <vt:lpstr>Energietransitie </vt:lpstr>
      <vt:lpstr>Bijlage</vt:lpstr>
      <vt:lpstr>Onderzoek verantwoording</vt:lpstr>
      <vt:lpstr>Bronnen en data</vt:lpstr>
      <vt:lpstr>Onderzoeksverklaring</vt:lpstr>
      <vt:lpstr>Afbakening</vt:lpstr>
      <vt:lpstr>Regioafbakening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Arbeidsmarktanalyse  Haaglanden en Den Haag</dc:title>
  <dc:creator>Aad</dc:creator>
  <cp:lastModifiedBy>Aad van der Werf</cp:lastModifiedBy>
  <cp:revision>52</cp:revision>
  <dcterms:created xsi:type="dcterms:W3CDTF">2020-11-03T20:47:41Z</dcterms:created>
  <dcterms:modified xsi:type="dcterms:W3CDTF">2022-03-01T07:48:04Z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0x0101008696D14171FA4CED8F032AD334D7A9EF00462FB01BD5A9EF4D846CF01107AE9DF4</vt:lpwstr>
  </property>
  <property fmtid="{D5CDD505-2E9C-101B-9397-08002B2CF9AE}" pid="3" name="_dlc_DocIdItemGuid">
    <vt:lpwstr>0788d4ad-0f6a-4d22-b358-fe1e95c164c2</vt:lpwstr>
  </property>
  <property fmtid="{D5CDD505-2E9C-101B-9397-08002B2CF9AE}" pid="4" name="TaxKeyword">
    <vt:lpwstr/>
  </property>
  <property fmtid="{D5CDD505-2E9C-101B-9397-08002B2CF9AE}" pid="5" name="iadc89b14e6f46d3bf0676593dca1557">
    <vt:lpwstr/>
  </property>
  <property fmtid="{D5CDD505-2E9C-101B-9397-08002B2CF9AE}" pid="6" name="Dossiertype">
    <vt:lpwstr/>
  </property>
  <property fmtid="{D5CDD505-2E9C-101B-9397-08002B2CF9AE}" pid="7" name="Teamtrefwoorden">
    <vt:lpwstr/>
  </property>
  <property fmtid="{D5CDD505-2E9C-101B-9397-08002B2CF9AE}" pid="8" name="Documentsoort">
    <vt:lpwstr/>
  </property>
</Properties>
</file>