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4"/>
  </p:notesMasterIdLst>
  <p:handoutMasterIdLst>
    <p:handoutMasterId r:id="rId35"/>
  </p:handoutMasterIdLst>
  <p:sldIdLst>
    <p:sldId id="267" r:id="rId2"/>
    <p:sldId id="484" r:id="rId3"/>
    <p:sldId id="505" r:id="rId4"/>
    <p:sldId id="520" r:id="rId5"/>
    <p:sldId id="570" r:id="rId6"/>
    <p:sldId id="565" r:id="rId7"/>
    <p:sldId id="576" r:id="rId8"/>
    <p:sldId id="583" r:id="rId9"/>
    <p:sldId id="553" r:id="rId10"/>
    <p:sldId id="578" r:id="rId11"/>
    <p:sldId id="579" r:id="rId12"/>
    <p:sldId id="577" r:id="rId13"/>
    <p:sldId id="580" r:id="rId14"/>
    <p:sldId id="554" r:id="rId15"/>
    <p:sldId id="563" r:id="rId16"/>
    <p:sldId id="566" r:id="rId17"/>
    <p:sldId id="567" r:id="rId18"/>
    <p:sldId id="568" r:id="rId19"/>
    <p:sldId id="532" r:id="rId20"/>
    <p:sldId id="582" r:id="rId21"/>
    <p:sldId id="569" r:id="rId22"/>
    <p:sldId id="581" r:id="rId23"/>
    <p:sldId id="479" r:id="rId24"/>
    <p:sldId id="572" r:id="rId25"/>
    <p:sldId id="555" r:id="rId26"/>
    <p:sldId id="522" r:id="rId27"/>
    <p:sldId id="523" r:id="rId28"/>
    <p:sldId id="573" r:id="rId29"/>
    <p:sldId id="574" r:id="rId30"/>
    <p:sldId id="575" r:id="rId31"/>
    <p:sldId id="571" r:id="rId32"/>
    <p:sldId id="533" r:id="rId33"/>
  </p:sldIdLst>
  <p:sldSz cx="9144000" cy="6858000" type="screen4x3"/>
  <p:notesSz cx="6742113" cy="9872663"/>
  <p:custDataLst>
    <p:tags r:id="rId36"/>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56" userDrawn="1">
          <p15:clr>
            <a:srgbClr val="A4A3A4"/>
          </p15:clr>
        </p15:guide>
        <p15:guide id="4" pos="4064" userDrawn="1">
          <p15:clr>
            <a:srgbClr val="A4A3A4"/>
          </p15:clr>
        </p15:guide>
        <p15:guide id="5" pos="2699"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Visser" initials="MV" lastIdx="48" clrIdx="0"/>
  <p:cmAuthor id="2" name="Jelle de Korte" initials="JdK" lastIdx="41" clrIdx="1"/>
  <p:cmAuthor id="3" name="Marike Dijksterhuis" initials="MD" lastIdx="13" clrIdx="2">
    <p:extLst>
      <p:ext uri="{19B8F6BF-5375-455C-9EA6-DF929625EA0E}">
        <p15:presenceInfo xmlns:p15="http://schemas.microsoft.com/office/powerpoint/2012/main" userId="S::110544@rotterdam.nl::1388b2af-95c4-487a-90f2-7d9cacc997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C1B27"/>
    <a:srgbClr val="B5727C"/>
    <a:srgbClr val="0070C0"/>
    <a:srgbClr val="C0BBC1"/>
    <a:srgbClr val="C0BCC1"/>
    <a:srgbClr val="F4767D"/>
    <a:srgbClr val="FFCF37"/>
    <a:srgbClr val="AABAC5"/>
    <a:srgbClr val="EE31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1892" autoAdjust="0"/>
  </p:normalViewPr>
  <p:slideViewPr>
    <p:cSldViewPr>
      <p:cViewPr varScale="1">
        <p:scale>
          <a:sx n="99" d="100"/>
          <a:sy n="99" d="100"/>
        </p:scale>
        <p:origin x="2664" y="78"/>
      </p:cViewPr>
      <p:guideLst>
        <p:guide orient="horz" pos="2160"/>
        <p:guide pos="2880"/>
        <p:guide pos="256"/>
        <p:guide pos="4064"/>
        <p:guide pos="2699"/>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88" d="100"/>
          <a:sy n="88" d="100"/>
        </p:scale>
        <p:origin x="-2778" y="-12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5"/>
            <a:ext cx="2921582" cy="493633"/>
          </a:xfrm>
          <a:prstGeom prst="rect">
            <a:avLst/>
          </a:prstGeom>
        </p:spPr>
        <p:txBody>
          <a:bodyPr vert="horz" lIns="91429" tIns="45715" rIns="91429" bIns="45715" rtlCol="0"/>
          <a:lstStyle>
            <a:lvl1pPr algn="l">
              <a:defRPr sz="1200"/>
            </a:lvl1pPr>
          </a:lstStyle>
          <a:p>
            <a:endParaRPr lang="en-GB" dirty="0"/>
          </a:p>
        </p:txBody>
      </p:sp>
      <p:sp>
        <p:nvSpPr>
          <p:cNvPr id="3" name="Tijdelijke aanduiding voor datum 2"/>
          <p:cNvSpPr>
            <a:spLocks noGrp="1"/>
          </p:cNvSpPr>
          <p:nvPr>
            <p:ph type="dt" sz="quarter" idx="1"/>
          </p:nvPr>
        </p:nvSpPr>
        <p:spPr>
          <a:xfrm>
            <a:off x="3818971" y="5"/>
            <a:ext cx="2921582" cy="493633"/>
          </a:xfrm>
          <a:prstGeom prst="rect">
            <a:avLst/>
          </a:prstGeom>
        </p:spPr>
        <p:txBody>
          <a:bodyPr vert="horz" lIns="91429" tIns="45715" rIns="91429" bIns="45715" rtlCol="0"/>
          <a:lstStyle>
            <a:lvl1pPr algn="r">
              <a:defRPr sz="1200"/>
            </a:lvl1pPr>
          </a:lstStyle>
          <a:p>
            <a:fld id="{492F64BE-AD76-4A76-869D-BCD914E96B4F}" type="datetimeFigureOut">
              <a:rPr lang="en-GB" smtClean="0"/>
              <a:t>29/06/2020</a:t>
            </a:fld>
            <a:endParaRPr lang="en-GB" dirty="0"/>
          </a:p>
        </p:txBody>
      </p:sp>
      <p:sp>
        <p:nvSpPr>
          <p:cNvPr id="4" name="Tijdelijke aanduiding voor voettekst 3"/>
          <p:cNvSpPr>
            <a:spLocks noGrp="1"/>
          </p:cNvSpPr>
          <p:nvPr>
            <p:ph type="ftr" sz="quarter" idx="2"/>
          </p:nvPr>
        </p:nvSpPr>
        <p:spPr>
          <a:xfrm>
            <a:off x="0" y="9377321"/>
            <a:ext cx="2921582" cy="493633"/>
          </a:xfrm>
          <a:prstGeom prst="rect">
            <a:avLst/>
          </a:prstGeom>
        </p:spPr>
        <p:txBody>
          <a:bodyPr vert="horz" lIns="91429" tIns="45715" rIns="91429" bIns="45715" rtlCol="0" anchor="b"/>
          <a:lstStyle>
            <a:lvl1pPr algn="l">
              <a:defRPr sz="1200"/>
            </a:lvl1pPr>
          </a:lstStyle>
          <a:p>
            <a:endParaRPr lang="en-GB" dirty="0"/>
          </a:p>
        </p:txBody>
      </p:sp>
      <p:sp>
        <p:nvSpPr>
          <p:cNvPr id="5" name="Tijdelijke aanduiding voor dianummer 4"/>
          <p:cNvSpPr>
            <a:spLocks noGrp="1"/>
          </p:cNvSpPr>
          <p:nvPr>
            <p:ph type="sldNum" sz="quarter" idx="3"/>
          </p:nvPr>
        </p:nvSpPr>
        <p:spPr>
          <a:xfrm>
            <a:off x="3818971" y="9377321"/>
            <a:ext cx="2921582" cy="493633"/>
          </a:xfrm>
          <a:prstGeom prst="rect">
            <a:avLst/>
          </a:prstGeom>
        </p:spPr>
        <p:txBody>
          <a:bodyPr vert="horz" lIns="91429" tIns="45715" rIns="91429" bIns="45715" rtlCol="0" anchor="b"/>
          <a:lstStyle>
            <a:lvl1pPr algn="r">
              <a:defRPr sz="1200"/>
            </a:lvl1pPr>
          </a:lstStyle>
          <a:p>
            <a:fld id="{3FC9693F-B90C-40E5-BA65-38927C15B35F}" type="slidenum">
              <a:rPr lang="en-GB" smtClean="0"/>
              <a:t>‹nr.›</a:t>
            </a:fld>
            <a:endParaRPr lang="en-GB" dirty="0"/>
          </a:p>
        </p:txBody>
      </p:sp>
    </p:spTree>
    <p:extLst>
      <p:ext uri="{BB962C8B-B14F-4D97-AF65-F5344CB8AC3E}">
        <p14:creationId xmlns:p14="http://schemas.microsoft.com/office/powerpoint/2010/main" val="1235761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21582" cy="493633"/>
          </a:xfrm>
          <a:prstGeom prst="rect">
            <a:avLst/>
          </a:prstGeom>
        </p:spPr>
        <p:txBody>
          <a:bodyPr vert="horz" lIns="91429" tIns="45715" rIns="91429" bIns="45715" rtlCol="0"/>
          <a:lstStyle>
            <a:lvl1pPr algn="l">
              <a:defRPr sz="1200"/>
            </a:lvl1pPr>
          </a:lstStyle>
          <a:p>
            <a:endParaRPr lang="nl-NL" dirty="0"/>
          </a:p>
        </p:txBody>
      </p:sp>
      <p:sp>
        <p:nvSpPr>
          <p:cNvPr id="3" name="Date Placeholder 2"/>
          <p:cNvSpPr>
            <a:spLocks noGrp="1"/>
          </p:cNvSpPr>
          <p:nvPr>
            <p:ph type="dt" idx="1"/>
          </p:nvPr>
        </p:nvSpPr>
        <p:spPr>
          <a:xfrm>
            <a:off x="3818971" y="5"/>
            <a:ext cx="2921582" cy="493633"/>
          </a:xfrm>
          <a:prstGeom prst="rect">
            <a:avLst/>
          </a:prstGeom>
        </p:spPr>
        <p:txBody>
          <a:bodyPr vert="horz" lIns="91429" tIns="45715" rIns="91429" bIns="45715" rtlCol="0"/>
          <a:lstStyle>
            <a:lvl1pPr algn="r">
              <a:defRPr sz="1200"/>
            </a:lvl1pPr>
          </a:lstStyle>
          <a:p>
            <a:fld id="{EDD65F49-1CFA-4FD6-8E32-B4CF8BDA3775}" type="datetimeFigureOut">
              <a:rPr lang="nl-NL" smtClean="0"/>
              <a:t>29-6-2020</a:t>
            </a:fld>
            <a:endParaRPr lang="nl-NL" dirty="0"/>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29" tIns="45715" rIns="91429" bIns="45715" rtlCol="0" anchor="ctr"/>
          <a:lstStyle/>
          <a:p>
            <a:endParaRPr lang="nl-NL" dirty="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377321"/>
            <a:ext cx="2921582" cy="493633"/>
          </a:xfrm>
          <a:prstGeom prst="rect">
            <a:avLst/>
          </a:prstGeom>
        </p:spPr>
        <p:txBody>
          <a:bodyPr vert="horz" lIns="91429" tIns="45715" rIns="91429" bIns="45715"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18971" y="9377321"/>
            <a:ext cx="2921582" cy="493633"/>
          </a:xfrm>
          <a:prstGeom prst="rect">
            <a:avLst/>
          </a:prstGeom>
        </p:spPr>
        <p:txBody>
          <a:bodyPr vert="horz" lIns="91429" tIns="45715" rIns="91429" bIns="45715" rtlCol="0" anchor="b"/>
          <a:lstStyle>
            <a:lvl1pPr algn="r">
              <a:defRPr sz="1200"/>
            </a:lvl1pPr>
          </a:lstStyle>
          <a:p>
            <a:fld id="{61C0A060-8DC1-4107-B765-AE9636483E10}" type="slidenum">
              <a:rPr lang="nl-NL" smtClean="0"/>
              <a:t>‹nr.›</a:t>
            </a:fld>
            <a:endParaRPr lang="nl-NL" dirty="0"/>
          </a:p>
        </p:txBody>
      </p:sp>
    </p:spTree>
    <p:extLst>
      <p:ext uri="{BB962C8B-B14F-4D97-AF65-F5344CB8AC3E}">
        <p14:creationId xmlns:p14="http://schemas.microsoft.com/office/powerpoint/2010/main" val="50567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C0A060-8DC1-4107-B765-AE9636483E10}" type="slidenum">
              <a:rPr lang="nl-NL" smtClean="0"/>
              <a:t>1</a:t>
            </a:fld>
            <a:endParaRPr lang="nl-NL" dirty="0"/>
          </a:p>
        </p:txBody>
      </p:sp>
    </p:spTree>
    <p:extLst>
      <p:ext uri="{BB962C8B-B14F-4D97-AF65-F5344CB8AC3E}">
        <p14:creationId xmlns:p14="http://schemas.microsoft.com/office/powerpoint/2010/main" val="112403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17</a:t>
            </a:fld>
            <a:endParaRPr lang="nl-NL" dirty="0"/>
          </a:p>
        </p:txBody>
      </p:sp>
    </p:spTree>
    <p:extLst>
      <p:ext uri="{BB962C8B-B14F-4D97-AF65-F5344CB8AC3E}">
        <p14:creationId xmlns:p14="http://schemas.microsoft.com/office/powerpoint/2010/main" val="389681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18</a:t>
            </a:fld>
            <a:endParaRPr lang="nl-NL" dirty="0"/>
          </a:p>
        </p:txBody>
      </p:sp>
    </p:spTree>
    <p:extLst>
      <p:ext uri="{BB962C8B-B14F-4D97-AF65-F5344CB8AC3E}">
        <p14:creationId xmlns:p14="http://schemas.microsoft.com/office/powerpoint/2010/main" val="6756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22</a:t>
            </a:fld>
            <a:endParaRPr lang="nl-NL" dirty="0"/>
          </a:p>
        </p:txBody>
      </p:sp>
    </p:spTree>
    <p:extLst>
      <p:ext uri="{BB962C8B-B14F-4D97-AF65-F5344CB8AC3E}">
        <p14:creationId xmlns:p14="http://schemas.microsoft.com/office/powerpoint/2010/main" val="4134915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24</a:t>
            </a:fld>
            <a:endParaRPr lang="nl-NL" dirty="0"/>
          </a:p>
        </p:txBody>
      </p:sp>
    </p:spTree>
    <p:extLst>
      <p:ext uri="{BB962C8B-B14F-4D97-AF65-F5344CB8AC3E}">
        <p14:creationId xmlns:p14="http://schemas.microsoft.com/office/powerpoint/2010/main" val="255887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25</a:t>
            </a:fld>
            <a:endParaRPr lang="nl-NL" dirty="0"/>
          </a:p>
        </p:txBody>
      </p:sp>
    </p:spTree>
    <p:extLst>
      <p:ext uri="{BB962C8B-B14F-4D97-AF65-F5344CB8AC3E}">
        <p14:creationId xmlns:p14="http://schemas.microsoft.com/office/powerpoint/2010/main" val="2917977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26</a:t>
            </a:fld>
            <a:endParaRPr lang="nl-NL" dirty="0"/>
          </a:p>
        </p:txBody>
      </p:sp>
    </p:spTree>
    <p:extLst>
      <p:ext uri="{BB962C8B-B14F-4D97-AF65-F5344CB8AC3E}">
        <p14:creationId xmlns:p14="http://schemas.microsoft.com/office/powerpoint/2010/main" val="402466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27</a:t>
            </a:fld>
            <a:endParaRPr lang="nl-NL" dirty="0"/>
          </a:p>
        </p:txBody>
      </p:sp>
    </p:spTree>
    <p:extLst>
      <p:ext uri="{BB962C8B-B14F-4D97-AF65-F5344CB8AC3E}">
        <p14:creationId xmlns:p14="http://schemas.microsoft.com/office/powerpoint/2010/main" val="112166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28</a:t>
            </a:fld>
            <a:endParaRPr lang="nl-NL" dirty="0"/>
          </a:p>
        </p:txBody>
      </p:sp>
    </p:spTree>
    <p:extLst>
      <p:ext uri="{BB962C8B-B14F-4D97-AF65-F5344CB8AC3E}">
        <p14:creationId xmlns:p14="http://schemas.microsoft.com/office/powerpoint/2010/main" val="884122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29</a:t>
            </a:fld>
            <a:endParaRPr lang="nl-NL" dirty="0"/>
          </a:p>
        </p:txBody>
      </p:sp>
    </p:spTree>
    <p:extLst>
      <p:ext uri="{BB962C8B-B14F-4D97-AF65-F5344CB8AC3E}">
        <p14:creationId xmlns:p14="http://schemas.microsoft.com/office/powerpoint/2010/main" val="58362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30</a:t>
            </a:fld>
            <a:endParaRPr lang="nl-NL" dirty="0"/>
          </a:p>
        </p:txBody>
      </p:sp>
    </p:spTree>
    <p:extLst>
      <p:ext uri="{BB962C8B-B14F-4D97-AF65-F5344CB8AC3E}">
        <p14:creationId xmlns:p14="http://schemas.microsoft.com/office/powerpoint/2010/main" val="243424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Het aantal ingediende reguliere aanvragen stijgt wederom. Het aantal uitkeringen bedraagt 35.646. </a:t>
            </a:r>
          </a:p>
          <a:p>
            <a:pPr marL="0" indent="0">
              <a:buNone/>
            </a:pPr>
            <a:r>
              <a:rPr lang="nl-NL" dirty="0"/>
              <a:t>Onder jongeren blijft ook het aantal uitkeringen stijgen en bedraagt 2.899. Dit is een stijging van 655 t.o.v. de mei rapportage. </a:t>
            </a:r>
          </a:p>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4</a:t>
            </a:fld>
            <a:endParaRPr lang="nl-NL" dirty="0"/>
          </a:p>
        </p:txBody>
      </p:sp>
    </p:spTree>
    <p:extLst>
      <p:ext uri="{BB962C8B-B14F-4D97-AF65-F5344CB8AC3E}">
        <p14:creationId xmlns:p14="http://schemas.microsoft.com/office/powerpoint/2010/main" val="427965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Gezondheidszorg laat een dalende impact vacatures zien. Dit komt waarschijnlijk door het opschorten van de vraag vanwege de corona-hectiek en de invloed van ‘andere’ zorgsectoren die juist wel door corona getroffen zijn?</a:t>
            </a:r>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5</a:t>
            </a:fld>
            <a:endParaRPr lang="nl-NL" dirty="0"/>
          </a:p>
        </p:txBody>
      </p:sp>
    </p:spTree>
    <p:extLst>
      <p:ext uri="{BB962C8B-B14F-4D97-AF65-F5344CB8AC3E}">
        <p14:creationId xmlns:p14="http://schemas.microsoft.com/office/powerpoint/2010/main" val="428337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6</a:t>
            </a:fld>
            <a:endParaRPr lang="nl-NL" dirty="0"/>
          </a:p>
        </p:txBody>
      </p:sp>
    </p:spTree>
    <p:extLst>
      <p:ext uri="{BB962C8B-B14F-4D97-AF65-F5344CB8AC3E}">
        <p14:creationId xmlns:p14="http://schemas.microsoft.com/office/powerpoint/2010/main" val="376066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7</a:t>
            </a:fld>
            <a:endParaRPr lang="nl-NL" dirty="0"/>
          </a:p>
        </p:txBody>
      </p:sp>
    </p:spTree>
    <p:extLst>
      <p:ext uri="{BB962C8B-B14F-4D97-AF65-F5344CB8AC3E}">
        <p14:creationId xmlns:p14="http://schemas.microsoft.com/office/powerpoint/2010/main" val="123088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8</a:t>
            </a:fld>
            <a:endParaRPr lang="nl-NL" dirty="0"/>
          </a:p>
        </p:txBody>
      </p:sp>
    </p:spTree>
    <p:extLst>
      <p:ext uri="{BB962C8B-B14F-4D97-AF65-F5344CB8AC3E}">
        <p14:creationId xmlns:p14="http://schemas.microsoft.com/office/powerpoint/2010/main" val="4549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13</a:t>
            </a:fld>
            <a:endParaRPr lang="nl-NL" dirty="0"/>
          </a:p>
        </p:txBody>
      </p:sp>
    </p:spTree>
    <p:extLst>
      <p:ext uri="{BB962C8B-B14F-4D97-AF65-F5344CB8AC3E}">
        <p14:creationId xmlns:p14="http://schemas.microsoft.com/office/powerpoint/2010/main" val="262260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14</a:t>
            </a:fld>
            <a:endParaRPr lang="nl-NL" dirty="0"/>
          </a:p>
        </p:txBody>
      </p:sp>
    </p:spTree>
    <p:extLst>
      <p:ext uri="{BB962C8B-B14F-4D97-AF65-F5344CB8AC3E}">
        <p14:creationId xmlns:p14="http://schemas.microsoft.com/office/powerpoint/2010/main" val="148776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C0A060-8DC1-4107-B765-AE9636483E10}" type="slidenum">
              <a:rPr lang="nl-NL" smtClean="0"/>
              <a:t>15</a:t>
            </a:fld>
            <a:endParaRPr lang="nl-NL" dirty="0"/>
          </a:p>
        </p:txBody>
      </p:sp>
    </p:spTree>
    <p:extLst>
      <p:ext uri="{BB962C8B-B14F-4D97-AF65-F5344CB8AC3E}">
        <p14:creationId xmlns:p14="http://schemas.microsoft.com/office/powerpoint/2010/main" val="3617520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pagina: Met animatie">
    <p:spTree>
      <p:nvGrpSpPr>
        <p:cNvPr id="1" name=""/>
        <p:cNvGrpSpPr/>
        <p:nvPr/>
      </p:nvGrpSpPr>
      <p:grpSpPr>
        <a:xfrm>
          <a:off x="0" y="0"/>
          <a:ext cx="0" cy="0"/>
          <a:chOff x="0" y="0"/>
          <a:chExt cx="0" cy="0"/>
        </a:xfrm>
      </p:grpSpPr>
      <p:sp>
        <p:nvSpPr>
          <p:cNvPr id="7" name="Picture Placeholder 16"/>
          <p:cNvSpPr>
            <a:spLocks noGrp="1"/>
          </p:cNvSpPr>
          <p:nvPr>
            <p:ph type="pic" sz="quarter" idx="14" hasCustomPrompt="1"/>
          </p:nvPr>
        </p:nvSpPr>
        <p:spPr>
          <a:xfrm>
            <a:off x="0" y="0"/>
            <a:ext cx="9144000" cy="6858000"/>
          </a:xfrm>
          <a:prstGeom prst="roundRect">
            <a:avLst>
              <a:gd name="adj" fmla="val 0"/>
            </a:avLst>
          </a:prstGeom>
          <a:solidFill>
            <a:schemeClr val="bg2">
              <a:lumMod val="95000"/>
            </a:schemeClr>
          </a:solidFill>
        </p:spPr>
        <p:txBody>
          <a:bodyPr lIns="0" tIns="0" rIns="1332000" anchor="ctr" anchorCtr="0">
            <a:noAutofit/>
          </a:bodyPr>
          <a:lstStyle>
            <a:lvl1pPr marL="0" indent="0" algn="r">
              <a:buNone/>
              <a:defRPr baseline="0"/>
            </a:lvl1pPr>
          </a:lstStyle>
          <a:p>
            <a:r>
              <a:rPr lang="nl-NL" dirty="0"/>
              <a:t>Klik op het pictogram hiernaast</a:t>
            </a:r>
            <a:br>
              <a:rPr lang="nl-NL" dirty="0"/>
            </a:br>
            <a:r>
              <a:rPr lang="nl-NL" dirty="0"/>
              <a:t>om een afbeelding in te voegen</a:t>
            </a:r>
          </a:p>
        </p:txBody>
      </p:sp>
      <p:sp>
        <p:nvSpPr>
          <p:cNvPr id="11" name="Tijdelijke aanduiding voor tekst 8"/>
          <p:cNvSpPr>
            <a:spLocks noGrp="1"/>
          </p:cNvSpPr>
          <p:nvPr>
            <p:ph type="body" sz="quarter" idx="16" hasCustomPrompt="1"/>
          </p:nvPr>
        </p:nvSpPr>
        <p:spPr>
          <a:xfrm>
            <a:off x="-6047116" y="-3026842"/>
            <a:ext cx="12859131" cy="12911685"/>
          </a:xfrm>
          <a:prstGeom prst="ellipse">
            <a:avLst/>
          </a:prstGeom>
          <a:solidFill>
            <a:schemeClr val="bg2">
              <a:alpha val="30000"/>
            </a:schemeClr>
          </a:solidFill>
        </p:spPr>
        <p:txBody>
          <a:bodyPr>
            <a:normAutofit/>
          </a:bodyPr>
          <a:lstStyle>
            <a:lvl1pPr marL="0" indent="0">
              <a:buNone/>
              <a:defRPr sz="133">
                <a:solidFill>
                  <a:schemeClr val="tx1"/>
                </a:solidFill>
              </a:defRPr>
            </a:lvl1pPr>
          </a:lstStyle>
          <a:p>
            <a:pPr lvl="0"/>
            <a:r>
              <a:rPr lang="en-US" dirty="0"/>
              <a:t>.</a:t>
            </a:r>
            <a:endParaRPr lang="nl-NL" dirty="0"/>
          </a:p>
        </p:txBody>
      </p:sp>
      <p:sp>
        <p:nvSpPr>
          <p:cNvPr id="9" name="Tijdelijke aanduiding voor tekst 8"/>
          <p:cNvSpPr>
            <a:spLocks noGrp="1"/>
          </p:cNvSpPr>
          <p:nvPr>
            <p:ph type="body" sz="quarter" idx="15" hasCustomPrompt="1"/>
          </p:nvPr>
        </p:nvSpPr>
        <p:spPr>
          <a:xfrm>
            <a:off x="-3420888" y="-904866"/>
            <a:ext cx="8632451" cy="8667732"/>
          </a:xfrm>
          <a:prstGeom prst="ellipse">
            <a:avLst/>
          </a:prstGeom>
          <a:solidFill>
            <a:schemeClr val="bg2">
              <a:alpha val="60000"/>
            </a:schemeClr>
          </a:solidFill>
        </p:spPr>
        <p:txBody>
          <a:bodyPr>
            <a:normAutofit/>
          </a:bodyPr>
          <a:lstStyle>
            <a:lvl1pPr marL="0" indent="0">
              <a:buNone/>
              <a:defRPr sz="133">
                <a:solidFill>
                  <a:schemeClr val="tx1"/>
                </a:solidFill>
              </a:defRPr>
            </a:lvl1pPr>
          </a:lstStyle>
          <a:p>
            <a:pPr lvl="0"/>
            <a:r>
              <a:rPr lang="en-US" dirty="0"/>
              <a:t>.</a:t>
            </a:r>
            <a:endParaRPr lang="nl-NL" dirty="0"/>
          </a:p>
        </p:txBody>
      </p:sp>
      <p:sp>
        <p:nvSpPr>
          <p:cNvPr id="2" name="Title 1"/>
          <p:cNvSpPr>
            <a:spLocks noGrp="1"/>
          </p:cNvSpPr>
          <p:nvPr>
            <p:ph type="title" hasCustomPrompt="1"/>
          </p:nvPr>
        </p:nvSpPr>
        <p:spPr>
          <a:xfrm>
            <a:off x="411432" y="2835014"/>
            <a:ext cx="4593406" cy="1657032"/>
          </a:xfrm>
        </p:spPr>
        <p:txBody>
          <a:bodyPr/>
          <a:lstStyle>
            <a:lvl1pPr>
              <a:defRPr sz="4400">
                <a:solidFill>
                  <a:schemeClr val="accent3"/>
                </a:solidFill>
              </a:defRPr>
            </a:lvl1pPr>
          </a:lstStyle>
          <a:p>
            <a:r>
              <a:rPr lang="en-US" dirty="0" err="1"/>
              <a:t>Deze</a:t>
            </a:r>
            <a:r>
              <a:rPr lang="en-US" dirty="0"/>
              <a:t> </a:t>
            </a:r>
            <a:r>
              <a:rPr lang="en-US" dirty="0" err="1"/>
              <a:t>titel</a:t>
            </a:r>
            <a:br>
              <a:rPr lang="en-US" dirty="0"/>
            </a:br>
            <a:r>
              <a:rPr lang="en-US" dirty="0" err="1"/>
              <a:t>Bevat</a:t>
            </a:r>
            <a:r>
              <a:rPr lang="en-US" dirty="0"/>
              <a:t> maximal</a:t>
            </a:r>
            <a:br>
              <a:rPr lang="en-US" dirty="0"/>
            </a:br>
            <a:r>
              <a:rPr lang="en-US" dirty="0" err="1"/>
              <a:t>Drie</a:t>
            </a:r>
            <a:r>
              <a:rPr lang="en-US" dirty="0"/>
              <a:t> regels</a:t>
            </a:r>
            <a:endParaRPr lang="nl-NL" dirty="0"/>
          </a:p>
        </p:txBody>
      </p:sp>
      <p:sp>
        <p:nvSpPr>
          <p:cNvPr id="5" name="Footer Placeholder 4"/>
          <p:cNvSpPr>
            <a:spLocks noGrp="1"/>
          </p:cNvSpPr>
          <p:nvPr>
            <p:ph type="ftr" sz="quarter" idx="11"/>
          </p:nvPr>
        </p:nvSpPr>
        <p:spPr>
          <a:xfrm>
            <a:off x="717035" y="7242846"/>
            <a:ext cx="4828848" cy="161600"/>
          </a:xfrm>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a:xfrm>
            <a:off x="412174" y="7242846"/>
            <a:ext cx="287606" cy="167588"/>
          </a:xfrm>
        </p:spPr>
        <p:txBody>
          <a:bodyPr/>
          <a:lstStyle/>
          <a:p>
            <a:fld id="{B4EA553A-67CD-4E13-A6D0-281E6147E909}" type="slidenum">
              <a:rPr lang="nl-NL" smtClean="0"/>
              <a:t>‹nr.›</a:t>
            </a:fld>
            <a:endParaRPr lang="nl-NL" dirty="0"/>
          </a:p>
        </p:txBody>
      </p:sp>
      <p:sp>
        <p:nvSpPr>
          <p:cNvPr id="22" name="Tijdelijke aanduiding voor tekst 8"/>
          <p:cNvSpPr>
            <a:spLocks noGrp="1"/>
          </p:cNvSpPr>
          <p:nvPr>
            <p:ph type="body" sz="quarter" idx="23" hasCustomPrompt="1"/>
          </p:nvPr>
        </p:nvSpPr>
        <p:spPr>
          <a:xfrm>
            <a:off x="527764" y="642172"/>
            <a:ext cx="2514744" cy="42367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grpSp>
        <p:nvGrpSpPr>
          <p:cNvPr id="12" name="Groep 34"/>
          <p:cNvGrpSpPr/>
          <p:nvPr userDrawn="1"/>
        </p:nvGrpSpPr>
        <p:grpSpPr>
          <a:xfrm>
            <a:off x="9348362" y="-4083"/>
            <a:ext cx="1955802" cy="5151666"/>
            <a:chOff x="12470972" y="-5444"/>
            <a:chExt cx="2609094" cy="6868888"/>
          </a:xfrm>
        </p:grpSpPr>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2479202" y="5577920"/>
              <a:ext cx="115711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ep 36"/>
            <p:cNvGrpSpPr/>
            <p:nvPr userDrawn="1"/>
          </p:nvGrpSpPr>
          <p:grpSpPr>
            <a:xfrm>
              <a:off x="12470972" y="-5444"/>
              <a:ext cx="2609094" cy="6868888"/>
              <a:chOff x="12470972" y="-5444"/>
              <a:chExt cx="2609094" cy="6868888"/>
            </a:xfrm>
          </p:grpSpPr>
          <p:sp>
            <p:nvSpPr>
              <p:cNvPr id="15" name="Rechthoek 3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a:lnSpc>
                    <a:spcPct val="80000"/>
                  </a:lnSpc>
                </a:pPr>
                <a:r>
                  <a:rPr lang="nl-NL" sz="1200" b="1" kern="0" noProof="0" dirty="0">
                    <a:solidFill>
                      <a:schemeClr val="tx2"/>
                    </a:solidFill>
                    <a:latin typeface="+mn-lt"/>
                    <a:cs typeface="Segoe UI Light" panose="020B0502040204020203" pitchFamily="34" charset="0"/>
                  </a:rPr>
                  <a:t>AFBEELDING INVOEGEN</a:t>
                </a:r>
              </a:p>
            </p:txBody>
          </p:sp>
          <p:sp>
            <p:nvSpPr>
              <p:cNvPr id="16"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 afbeelding.</a:t>
                </a:r>
                <a:r>
                  <a:rPr lang="nl-NL" sz="900" kern="0" baseline="0" noProof="0" dirty="0">
                    <a:latin typeface="+mn-lt"/>
                    <a:cs typeface="Segoe UI Light" panose="020B0502040204020203" pitchFamily="34" charset="0"/>
                  </a:rPr>
                  <a:t> </a:t>
                </a:r>
                <a:r>
                  <a:rPr lang="nl-NL" sz="900" kern="0" noProof="0" dirty="0">
                    <a:latin typeface="+mn-lt"/>
                    <a:cs typeface="Segoe UI Light" panose="020B0502040204020203" pitchFamily="34" charset="0"/>
                  </a:rPr>
                  <a:t>Klik op het icoon om een afbeelding in te voegen.</a:t>
                </a:r>
              </a:p>
            </p:txBody>
          </p:sp>
          <p:sp>
            <p:nvSpPr>
              <p:cNvPr id="17"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afbeelding die u wilt invoegen en klik op </a:t>
                </a:r>
                <a:r>
                  <a:rPr lang="nl-NL" sz="900" b="1" kern="0" noProof="0" dirty="0">
                    <a:latin typeface="+mn-lt"/>
                    <a:cs typeface="Segoe UI Light" panose="020B0502040204020203" pitchFamily="34" charset="0"/>
                  </a:rPr>
                  <a:t>‘Invoegen’</a:t>
                </a:r>
              </a:p>
            </p:txBody>
          </p:sp>
          <p:sp>
            <p:nvSpPr>
              <p:cNvPr id="18" name="Ovaal 40"/>
              <p:cNvSpPr/>
              <p:nvPr/>
            </p:nvSpPr>
            <p:spPr>
              <a:xfrm>
                <a:off x="12483705" y="491007"/>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19" name="Ovaal 41"/>
              <p:cNvSpPr/>
              <p:nvPr/>
            </p:nvSpPr>
            <p:spPr>
              <a:xfrm>
                <a:off x="12488780" y="2499796"/>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20" name="Rechte verbindingslijn 42"/>
              <p:cNvCxnSpPr/>
              <p:nvPr/>
            </p:nvCxnSpPr>
            <p:spPr>
              <a:xfrm>
                <a:off x="12487778" y="283020"/>
                <a:ext cx="2592288" cy="0"/>
              </a:xfrm>
              <a:prstGeom prst="line">
                <a:avLst/>
              </a:prstGeom>
              <a:noFill/>
              <a:ln w="9525" cap="flat" cmpd="sng" algn="ctr">
                <a:solidFill>
                  <a:schemeClr val="tx2"/>
                </a:solidFill>
                <a:prstDash val="solid"/>
              </a:ln>
              <a:effectLst/>
            </p:spPr>
          </p:cxnSp>
          <p:cxnSp>
            <p:nvCxnSpPr>
              <p:cNvPr id="21" name="Rechte verbindingslijn 43"/>
              <p:cNvCxnSpPr/>
              <p:nvPr/>
            </p:nvCxnSpPr>
            <p:spPr>
              <a:xfrm>
                <a:off x="12479311" y="2303362"/>
                <a:ext cx="2592288" cy="0"/>
              </a:xfrm>
              <a:prstGeom prst="line">
                <a:avLst/>
              </a:prstGeom>
              <a:noFill/>
              <a:ln w="9525" cap="flat" cmpd="sng" algn="ctr">
                <a:solidFill>
                  <a:schemeClr val="tx2"/>
                </a:solidFill>
                <a:prstDash val="solid"/>
              </a:ln>
              <a:effectLst/>
            </p:spPr>
          </p:cxnSp>
          <p:cxnSp>
            <p:nvCxnSpPr>
              <p:cNvPr id="23" name="Rechte verbindingslijn 44"/>
              <p:cNvCxnSpPr/>
              <p:nvPr/>
            </p:nvCxnSpPr>
            <p:spPr>
              <a:xfrm>
                <a:off x="12470972" y="4334476"/>
                <a:ext cx="2608001" cy="0"/>
              </a:xfrm>
              <a:prstGeom prst="line">
                <a:avLst/>
              </a:prstGeom>
              <a:noFill/>
              <a:ln w="9525" cap="flat" cmpd="sng" algn="ctr">
                <a:solidFill>
                  <a:schemeClr val="tx2"/>
                </a:solidFill>
                <a:prstDash val="solid"/>
              </a:ln>
              <a:effectLst/>
            </p:spPr>
          </p:cxnSp>
          <p:pic>
            <p:nvPicPr>
              <p:cNvPr id="24"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7051" y="1616308"/>
                <a:ext cx="473705" cy="473704"/>
              </a:xfrm>
              <a:prstGeom prst="rect">
                <a:avLst/>
              </a:prstGeom>
            </p:spPr>
          </p:pic>
          <p:sp>
            <p:nvSpPr>
              <p:cNvPr id="25"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Klik met de rechter muis knop op de miniatuurweergave van de dia en kies </a:t>
                </a:r>
                <a:r>
                  <a:rPr lang="nl-NL" sz="900" b="1" kern="0" noProof="0" dirty="0">
                    <a:latin typeface="+mn-lt"/>
                    <a:cs typeface="Segoe UI Light" panose="020B0502040204020203" pitchFamily="34" charset="0"/>
                  </a:rPr>
                  <a:t>‘Dia herstellen’</a:t>
                </a:r>
              </a:p>
            </p:txBody>
          </p:sp>
          <p:sp>
            <p:nvSpPr>
              <p:cNvPr id="28" name="Ovaal 47"/>
              <p:cNvSpPr/>
              <p:nvPr/>
            </p:nvSpPr>
            <p:spPr>
              <a:xfrm>
                <a:off x="12488779" y="4532940"/>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cxnSp>
            <p:nvCxnSpPr>
              <p:cNvPr id="29" name="Rechte verbindingslijn 48"/>
              <p:cNvCxnSpPr/>
              <p:nvPr/>
            </p:nvCxnSpPr>
            <p:spPr>
              <a:xfrm>
                <a:off x="12470972" y="6863444"/>
                <a:ext cx="2608001" cy="0"/>
              </a:xfrm>
              <a:prstGeom prst="line">
                <a:avLst/>
              </a:prstGeom>
              <a:noFill/>
              <a:ln w="9525" cap="flat" cmpd="sng" algn="ctr">
                <a:solidFill>
                  <a:schemeClr val="tx2"/>
                </a:solidFill>
                <a:prstDash val="solid"/>
              </a:ln>
              <a:effectLst/>
            </p:spPr>
          </p:cxnSp>
          <p:grpSp>
            <p:nvGrpSpPr>
              <p:cNvPr id="30" name="Groep 49"/>
              <p:cNvGrpSpPr/>
              <p:nvPr/>
            </p:nvGrpSpPr>
            <p:grpSpPr>
              <a:xfrm>
                <a:off x="12483705" y="3745117"/>
                <a:ext cx="1114138" cy="297656"/>
                <a:chOff x="13560784" y="3471416"/>
                <a:chExt cx="1114138" cy="297656"/>
              </a:xfrm>
            </p:grpSpPr>
            <p:sp>
              <p:nvSpPr>
                <p:cNvPr id="46" name="Afgeronde rechthoek 6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7" name="Tekstvak 81"/>
                <p:cNvSpPr txBox="1"/>
                <p:nvPr/>
              </p:nvSpPr>
              <p:spPr>
                <a:xfrm>
                  <a:off x="13573595" y="3491637"/>
                  <a:ext cx="888311" cy="266740"/>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700" noProof="0" dirty="0">
                      <a:latin typeface="+mn-lt"/>
                    </a:rPr>
                    <a:t>Invoegen</a:t>
                  </a:r>
                </a:p>
              </p:txBody>
            </p:sp>
            <p:cxnSp>
              <p:nvCxnSpPr>
                <p:cNvPr id="48" name="Rechte verbindingslijn 6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Gelijkbenige driehoek 6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grpSp>
            <p:nvGrpSpPr>
              <p:cNvPr id="31" name="Groep 50"/>
              <p:cNvGrpSpPr/>
              <p:nvPr/>
            </p:nvGrpSpPr>
            <p:grpSpPr>
              <a:xfrm>
                <a:off x="13317310" y="6137670"/>
                <a:ext cx="1750842" cy="564707"/>
                <a:chOff x="13098875" y="6031678"/>
                <a:chExt cx="1969277" cy="635161"/>
              </a:xfrm>
            </p:grpSpPr>
            <p:sp>
              <p:nvSpPr>
                <p:cNvPr id="32" name="Rechthoek 51"/>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3" name="Groep 52"/>
                <p:cNvGrpSpPr/>
                <p:nvPr/>
              </p:nvGrpSpPr>
              <p:grpSpPr>
                <a:xfrm>
                  <a:off x="13098875" y="6031679"/>
                  <a:ext cx="1969277" cy="542924"/>
                  <a:chOff x="13164976" y="6054428"/>
                  <a:chExt cx="1969277" cy="542924"/>
                </a:xfrm>
              </p:grpSpPr>
              <p:sp>
                <p:nvSpPr>
                  <p:cNvPr id="36" name="Rechthoek 55"/>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7" name="Groep 56"/>
                  <p:cNvGrpSpPr/>
                  <p:nvPr/>
                </p:nvGrpSpPr>
                <p:grpSpPr>
                  <a:xfrm>
                    <a:off x="13214777" y="6112607"/>
                    <a:ext cx="145227" cy="129517"/>
                    <a:chOff x="12287399" y="5999447"/>
                    <a:chExt cx="194830" cy="173755"/>
                  </a:xfrm>
                </p:grpSpPr>
                <p:sp>
                  <p:nvSpPr>
                    <p:cNvPr id="40" name="Afgeronde rechthoek 59"/>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1" name="Rechthoek 60"/>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2" name="Rechthoek 61"/>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3" name="Rechthoek 62"/>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4" name="Rechthoek 63"/>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5" name="Rechthoek 64"/>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sp>
                <p:nvSpPr>
                  <p:cNvPr id="38" name="Rechthoek 57"/>
                  <p:cNvSpPr/>
                  <p:nvPr/>
                </p:nvSpPr>
                <p:spPr>
                  <a:xfrm>
                    <a:off x="13424745" y="6062529"/>
                    <a:ext cx="803833" cy="323098"/>
                  </a:xfrm>
                  <a:prstGeom prst="rect">
                    <a:avLst/>
                  </a:prstGeom>
                </p:spPr>
                <p:txBody>
                  <a:bodyPr wrap="none">
                    <a:spAutoFit/>
                  </a:bodyPr>
                  <a:lstStyle/>
                  <a:p>
                    <a:r>
                      <a:rPr lang="nl-NL" sz="800" noProof="0" dirty="0">
                        <a:latin typeface="+mn-lt"/>
                      </a:rPr>
                      <a:t>Indeling</a:t>
                    </a:r>
                  </a:p>
                </p:txBody>
              </p:sp>
              <p:sp>
                <p:nvSpPr>
                  <p:cNvPr id="39" name="Gelijkbenige driehoek 58"/>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sp>
              <p:nvSpPr>
                <p:cNvPr id="34" name="Afgeronde rechthoek 5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800" noProof="0" dirty="0">
                      <a:solidFill>
                        <a:schemeClr val="tx1"/>
                      </a:solidFill>
                      <a:latin typeface="+mn-lt"/>
                    </a:rPr>
                    <a:t>Dia herstellen</a:t>
                  </a:r>
                </a:p>
              </p:txBody>
            </p:sp>
            <p:pic>
              <p:nvPicPr>
                <p:cNvPr id="3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301585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1000" fill="hold"/>
                                        <p:tgtEl>
                                          <p:spTgt spid="11">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bg/>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bg/>
                                          </p:spTgt>
                                        </p:tgtEl>
                                        <p:attrNameLst>
                                          <p:attrName>style.visibility</p:attrName>
                                        </p:attrNameLst>
                                      </p:cBhvr>
                                      <p:to>
                                        <p:strVal val="visible"/>
                                      </p:to>
                                    </p:set>
                                    <p:anim calcmode="lin" valueType="num">
                                      <p:cBhvr additive="base">
                                        <p:cTn id="15" dur="1000" fill="hold"/>
                                        <p:tgtEl>
                                          <p:spTgt spid="22">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2">
                                            <p:bg/>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10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2">
                                            <p:txEl>
                                              <p:pRg st="0" end="0"/>
                                            </p:txEl>
                                          </p:spTgt>
                                        </p:tgtEl>
                                        <p:attrNameLst>
                                          <p:attrName>ppt_y</p:attrName>
                                        </p:attrNameLst>
                                      </p:cBhvr>
                                      <p:tavLst>
                                        <p:tav tm="0">
                                          <p:val>
                                            <p:strVal val="#ppt_y"/>
                                          </p:val>
                                        </p:tav>
                                        <p:tav tm="100000">
                                          <p:val>
                                            <p:strVal val="#ppt_y"/>
                                          </p:val>
                                        </p:tav>
                                      </p:tavLst>
                                    </p:anim>
                                  </p:childTnLst>
                                </p:cTn>
                              </p:par>
                              <p:par>
                                <p:cTn id="21" presetID="6" presetClass="emph" presetSubtype="0" repeatCount="indefinite" accel="7000" decel="93000" autoRev="1" fill="hold" grpId="1" nodeType="withEffect">
                                  <p:stCondLst>
                                    <p:cond delay="750"/>
                                  </p:stCondLst>
                                  <p:childTnLst>
                                    <p:animScale>
                                      <p:cBhvr>
                                        <p:cTn id="22" dur="2500" fill="hold"/>
                                        <p:tgtEl>
                                          <p:spTgt spid="11">
                                            <p:bg/>
                                          </p:spTgt>
                                        </p:tgtEl>
                                      </p:cBhvr>
                                      <p:by x="105000" y="105000"/>
                                    </p:animScale>
                                  </p:childTnLst>
                                </p:cTn>
                              </p:par>
                              <p:par>
                                <p:cTn id="23" presetID="6" presetClass="emph" presetSubtype="0" repeatCount="indefinite" accel="7000" decel="93000" autoRev="1" fill="hold" grpId="1" nodeType="withEffect">
                                  <p:stCondLst>
                                    <p:cond delay="750"/>
                                  </p:stCondLst>
                                  <p:childTnLst>
                                    <p:animScale>
                                      <p:cBhvr>
                                        <p:cTn id="24" dur="2500" fill="hold"/>
                                        <p:tgtEl>
                                          <p:spTgt spid="11">
                                            <p:txEl>
                                              <p:pRg st="0" end="0"/>
                                            </p:txEl>
                                          </p:spTgt>
                                        </p:tgtEl>
                                      </p:cBhvr>
                                      <p:by x="105000" y="105000"/>
                                    </p:animScale>
                                  </p:childTnLst>
                                </p:cTn>
                              </p:par>
                              <p:par>
                                <p:cTn id="25" presetID="2" presetClass="entr" presetSubtype="8" decel="100000" fill="hold" grpId="0" nodeType="withEffect">
                                  <p:stCondLst>
                                    <p:cond delay="250"/>
                                  </p:stCondLst>
                                  <p:childTnLst>
                                    <p:set>
                                      <p:cBhvr>
                                        <p:cTn id="26" dur="1" fill="hold">
                                          <p:stCondLst>
                                            <p:cond delay="0"/>
                                          </p:stCondLst>
                                        </p:cTn>
                                        <p:tgtEl>
                                          <p:spTgt spid="9">
                                            <p:bg/>
                                          </p:spTgt>
                                        </p:tgtEl>
                                        <p:attrNameLst>
                                          <p:attrName>style.visibility</p:attrName>
                                        </p:attrNameLst>
                                      </p:cBhvr>
                                      <p:to>
                                        <p:strVal val="visible"/>
                                      </p:to>
                                    </p:set>
                                    <p:anim calcmode="lin" valueType="num">
                                      <p:cBhvr additive="base">
                                        <p:cTn id="2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28" dur="1000" fill="hold"/>
                                        <p:tgtEl>
                                          <p:spTgt spid="9">
                                            <p:bg/>
                                          </p:spTgt>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9">
                                            <p:txEl>
                                              <p:pRg st="0" end="0"/>
                                            </p:txEl>
                                          </p:spTgt>
                                        </p:tgtEl>
                                        <p:attrNameLst>
                                          <p:attrName>ppt_y</p:attrName>
                                        </p:attrNameLst>
                                      </p:cBhvr>
                                      <p:tavLst>
                                        <p:tav tm="0">
                                          <p:val>
                                            <p:strVal val="#ppt_y"/>
                                          </p:val>
                                        </p:tav>
                                        <p:tav tm="100000">
                                          <p:val>
                                            <p:strVal val="#ppt_y"/>
                                          </p:val>
                                        </p:tav>
                                      </p:tavLst>
                                    </p:anim>
                                  </p:childTnLst>
                                </p:cTn>
                              </p:par>
                              <p:par>
                                <p:cTn id="33" presetID="6" presetClass="emph" presetSubtype="0" repeatCount="indefinite" accel="6000" decel="94000" autoRev="1" fill="hold" grpId="1" nodeType="withEffect">
                                  <p:stCondLst>
                                    <p:cond delay="1500"/>
                                  </p:stCondLst>
                                  <p:childTnLst>
                                    <p:animScale>
                                      <p:cBhvr>
                                        <p:cTn id="34" dur="2500" fill="hold"/>
                                        <p:tgtEl>
                                          <p:spTgt spid="9">
                                            <p:bg/>
                                          </p:spTgt>
                                        </p:tgtEl>
                                      </p:cBhvr>
                                      <p:by x="105000" y="105000"/>
                                    </p:animScale>
                                  </p:childTnLst>
                                </p:cTn>
                              </p:par>
                              <p:par>
                                <p:cTn id="35" presetID="6" presetClass="emph" presetSubtype="0" repeatCount="indefinite" accel="6000" decel="94000" autoRev="1" fill="hold" grpId="1" nodeType="withEffect">
                                  <p:stCondLst>
                                    <p:cond delay="1500"/>
                                  </p:stCondLst>
                                  <p:childTnLst>
                                    <p:animScale>
                                      <p:cBhvr>
                                        <p:cTn id="36" dur="2500" fill="hold"/>
                                        <p:tgtEl>
                                          <p:spTgt spid="9">
                                            <p:txEl>
                                              <p:pRg st="0" end="0"/>
                                            </p:txEl>
                                          </p:spTgt>
                                        </p:tgtEl>
                                      </p:cBhvr>
                                      <p:by x="105000" y="105000"/>
                                    </p:animScale>
                                  </p:childTnLst>
                                </p:cTn>
                              </p:par>
                              <p:par>
                                <p:cTn id="37" presetID="10" presetClass="entr" presetSubtype="0" fill="hold" grpId="0" nodeType="withEffect">
                                  <p:stCondLst>
                                    <p:cond delay="1250"/>
                                  </p:stCondLst>
                                  <p:iterate type="lt">
                                    <p:tmPct val="10000"/>
                                  </p:iterate>
                                  <p:childTnLst>
                                    <p:set>
                                      <p:cBhvr>
                                        <p:cTn id="38" dur="1" fill="hold">
                                          <p:stCondLst>
                                            <p:cond delay="0"/>
                                          </p:stCondLst>
                                        </p:cTn>
                                        <p:tgtEl>
                                          <p:spTgt spid="2"/>
                                        </p:tgtEl>
                                        <p:attrNameLst>
                                          <p:attrName>style.visibility</p:attrName>
                                        </p:attrNameLst>
                                      </p:cBhvr>
                                      <p:to>
                                        <p:strVal val="visible"/>
                                      </p:to>
                                    </p:set>
                                    <p:animEffect transition="in" filter="fade">
                                      <p:cBhvr>
                                        <p:cTn id="3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tmplLst>
          <p:tmpl>
            <p:tnLst>
              <p:par>
                <p:cTn presetID="2" presetClass="entr" presetSubtype="8"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0-#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0-#ppt_w/2"/>
                          </p:val>
                        </p:tav>
                        <p:tav tm="100000">
                          <p:val>
                            <p:strVal val="#ppt_x"/>
                          </p:val>
                        </p:tav>
                      </p:tavLst>
                    </p:anim>
                    <p:anim calcmode="lin" valueType="num">
                      <p:cBhvr additive="base">
                        <p:cTn dur="1000" fill="hold"/>
                        <p:tgtEl>
                          <p:spTgt spid="11"/>
                        </p:tgtEl>
                        <p:attrNameLst>
                          <p:attrName>ppt_y</p:attrName>
                        </p:attrNameLst>
                      </p:cBhvr>
                      <p:tavLst>
                        <p:tav tm="0">
                          <p:val>
                            <p:strVal val="#ppt_y"/>
                          </p:val>
                        </p:tav>
                        <p:tav tm="100000">
                          <p:val>
                            <p:strVal val="#ppt_y"/>
                          </p:val>
                        </p:tav>
                      </p:tavLst>
                    </p:anim>
                  </p:childTnLst>
                </p:cTn>
              </p:par>
            </p:tnLst>
          </p:tmpl>
        </p:tmplLst>
      </p:bldP>
      <p:bldP spid="11" grpId="1" build="p" animBg="1">
        <p:tmplLst>
          <p:tmpl>
            <p:tnLst>
              <p:par>
                <p:cTn presetID="6" presetClass="emph" presetSubtype="0" repeatCount="indefinite" accel="7000" decel="93000" autoRev="1" fill="hold" nodeType="withEffect">
                  <p:stCondLst>
                    <p:cond delay="750"/>
                  </p:stCondLst>
                  <p:childTnLst>
                    <p:animScale>
                      <p:cBhvr>
                        <p:cTn dur="2500" fill="hold"/>
                        <p:tgtEl>
                          <p:spTgt spid="11"/>
                        </p:tgtEl>
                      </p:cBhvr>
                      <p:by x="105000" y="105000"/>
                    </p:animScale>
                  </p:childTnLst>
                </p:cTn>
              </p:par>
            </p:tnLst>
          </p:tmpl>
          <p:tmpl lvl="1">
            <p:tnLst>
              <p:par>
                <p:cTn presetID="6" presetClass="emph" presetSubtype="0" repeatCount="indefinite" accel="7000" decel="93000" autoRev="1" fill="hold" nodeType="withEffect">
                  <p:stCondLst>
                    <p:cond delay="750"/>
                  </p:stCondLst>
                  <p:childTnLst>
                    <p:animScale>
                      <p:cBhvr>
                        <p:cTn dur="2500" fill="hold"/>
                        <p:tgtEl>
                          <p:spTgt spid="11"/>
                        </p:tgtEl>
                      </p:cBhvr>
                      <p:by x="105000" y="105000"/>
                    </p:animScale>
                  </p:childTnLst>
                </p:cTn>
              </p:par>
            </p:tnLst>
          </p:tmpl>
        </p:tmplLst>
      </p:bldP>
      <p:bldP spid="9" grpId="0" build="p" animBg="1">
        <p:tmplLst>
          <p:tmpl>
            <p:tnLst>
              <p:par>
                <p:cTn presetID="2" presetClass="entr" presetSubtype="8"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9" grpId="1" build="p" animBg="1">
        <p:tmplLst>
          <p:tmpl>
            <p:tnLst>
              <p:par>
                <p:cTn presetID="6" presetClass="emph" presetSubtype="0" repeatCount="indefinite" accel="6000" decel="94000" autoRev="1" fill="hold" nodeType="withEffect">
                  <p:stCondLst>
                    <p:cond delay="1500"/>
                  </p:stCondLst>
                  <p:childTnLst>
                    <p:animScale>
                      <p:cBhvr>
                        <p:cTn dur="2500" fill="hold"/>
                        <p:tgtEl>
                          <p:spTgt spid="9"/>
                        </p:tgtEl>
                      </p:cBhvr>
                      <p:by x="105000" y="105000"/>
                    </p:animScale>
                  </p:childTnLst>
                </p:cTn>
              </p:par>
            </p:tnLst>
          </p:tmpl>
          <p:tmpl lvl="1">
            <p:tnLst>
              <p:par>
                <p:cTn presetID="6" presetClass="emph" presetSubtype="0" repeatCount="indefinite" accel="6000" decel="94000" autoRev="1" fill="hold" nodeType="withEffect">
                  <p:stCondLst>
                    <p:cond delay="1500"/>
                  </p:stCondLst>
                  <p:childTnLst>
                    <p:animScale>
                      <p:cBhvr>
                        <p:cTn dur="2500" fill="hold"/>
                        <p:tgtEl>
                          <p:spTgt spid="9"/>
                        </p:tgtEl>
                      </p:cBhvr>
                      <p:by x="105000" y="105000"/>
                    </p:animScale>
                  </p:childTnLst>
                </p:cTn>
              </p:par>
            </p:tnLst>
          </p:tmpl>
        </p:tmplLst>
      </p:bldP>
      <p:bldP spid="2" grpId="0"/>
      <p:bldP spid="22" grpId="0" build="p" animBg="1">
        <p:tmplLst>
          <p:tmpl>
            <p:tnLst>
              <p:par>
                <p:cTn presetID="2" presetClass="entr" presetSubtype="8" decel="100000" fill="hold" nodeType="withEffect">
                  <p:stCondLst>
                    <p:cond delay="0"/>
                  </p:stCondLst>
                  <p:childTnLst>
                    <p:set>
                      <p:cBhvr>
                        <p:cTn presetID="59" presetClass="entr"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0-#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0-#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a:xfrm>
            <a:off x="267187" y="1600200"/>
            <a:ext cx="4323863" cy="4809065"/>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7A682FF0-AA75-4B92-A405-2DF373EE1C9D}" type="slidenum">
              <a:rPr lang="nl-NL" smtClean="0"/>
              <a:t>‹nr.›</a:t>
            </a:fld>
            <a:endParaRPr lang="nl-NL" dirty="0"/>
          </a:p>
        </p:txBody>
      </p:sp>
      <p:sp>
        <p:nvSpPr>
          <p:cNvPr id="7"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8" name="Chart Placeholder 7"/>
          <p:cNvSpPr>
            <a:spLocks noGrp="1"/>
          </p:cNvSpPr>
          <p:nvPr>
            <p:ph type="chart" sz="quarter" idx="23" hasCustomPrompt="1"/>
          </p:nvPr>
        </p:nvSpPr>
        <p:spPr>
          <a:xfrm>
            <a:off x="4804229" y="1773786"/>
            <a:ext cx="4015922" cy="4648785"/>
          </a:xfrm>
        </p:spPr>
        <p:txBody>
          <a:bodyPr anchor="ctr"/>
          <a:lstStyle>
            <a:lvl1pPr marL="0" indent="0" algn="ctr">
              <a:buNone/>
              <a:defRPr/>
            </a:lvl1pPr>
          </a:lstStyle>
          <a:p>
            <a:r>
              <a:rPr lang="nl-NL" dirty="0"/>
              <a:t>Klik op het pictogram </a:t>
            </a:r>
            <a:br>
              <a:rPr lang="nl-NL" dirty="0"/>
            </a:br>
            <a:br>
              <a:rPr lang="nl-NL" dirty="0"/>
            </a:br>
            <a:br>
              <a:rPr lang="nl-NL" dirty="0"/>
            </a:br>
            <a:r>
              <a:rPr lang="nl-NL" dirty="0"/>
              <a:t>om een grafiek in te voegen</a:t>
            </a:r>
          </a:p>
        </p:txBody>
      </p:sp>
      <p:grpSp>
        <p:nvGrpSpPr>
          <p:cNvPr id="122" name="Instructie grafiek"/>
          <p:cNvGrpSpPr/>
          <p:nvPr userDrawn="1"/>
        </p:nvGrpSpPr>
        <p:grpSpPr>
          <a:xfrm>
            <a:off x="9320461" y="1334"/>
            <a:ext cx="1998395" cy="5151666"/>
            <a:chOff x="-2219054" y="-4083"/>
            <a:chExt cx="1998395" cy="5151666"/>
          </a:xfrm>
        </p:grpSpPr>
        <p:grpSp>
          <p:nvGrpSpPr>
            <p:cNvPr id="123" name="Groep 122"/>
            <p:cNvGrpSpPr/>
            <p:nvPr/>
          </p:nvGrpSpPr>
          <p:grpSpPr>
            <a:xfrm>
              <a:off x="-2219054" y="1225810"/>
              <a:ext cx="470198" cy="390716"/>
              <a:chOff x="15171969" y="1587338"/>
              <a:chExt cx="755407" cy="627385"/>
            </a:xfrm>
          </p:grpSpPr>
          <p:sp>
            <p:nvSpPr>
              <p:cNvPr id="177" name="Rechthoek 962"/>
              <p:cNvSpPr/>
              <p:nvPr/>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178" name="Groep 177"/>
              <p:cNvGrpSpPr/>
              <p:nvPr/>
            </p:nvGrpSpPr>
            <p:grpSpPr>
              <a:xfrm>
                <a:off x="15281106" y="1587338"/>
                <a:ext cx="511775" cy="560304"/>
                <a:chOff x="10604642" y="969717"/>
                <a:chExt cx="1290643" cy="1427163"/>
              </a:xfrm>
            </p:grpSpPr>
            <p:grpSp>
              <p:nvGrpSpPr>
                <p:cNvPr id="179" name="Group 879"/>
                <p:cNvGrpSpPr>
                  <a:grpSpLocks noChangeAspect="1"/>
                </p:cNvGrpSpPr>
                <p:nvPr/>
              </p:nvGrpSpPr>
              <p:grpSpPr bwMode="auto">
                <a:xfrm>
                  <a:off x="10604642" y="969717"/>
                  <a:ext cx="1290643" cy="1427163"/>
                  <a:chOff x="4798" y="1515"/>
                  <a:chExt cx="813" cy="899"/>
                </a:xfrm>
              </p:grpSpPr>
              <p:sp>
                <p:nvSpPr>
                  <p:cNvPr id="181" name="Freeform 886"/>
                  <p:cNvSpPr>
                    <a:spLocks/>
                  </p:cNvSpPr>
                  <p:nvPr/>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2" name="Rectangle 880"/>
                  <p:cNvSpPr>
                    <a:spLocks noChangeArrowheads="1"/>
                  </p:cNvSpPr>
                  <p:nvPr/>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3" name="Rectangle 881"/>
                  <p:cNvSpPr>
                    <a:spLocks noChangeArrowheads="1"/>
                  </p:cNvSpPr>
                  <p:nvPr/>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4" name="Freeform 882"/>
                  <p:cNvSpPr>
                    <a:spLocks/>
                  </p:cNvSpPr>
                  <p:nvPr/>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5" name="Freeform 883"/>
                  <p:cNvSpPr>
                    <a:spLocks/>
                  </p:cNvSpPr>
                  <p:nvPr/>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6" name="Freeform 884"/>
                  <p:cNvSpPr>
                    <a:spLocks/>
                  </p:cNvSpPr>
                  <p:nvPr/>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7" name="Rectangle 885"/>
                  <p:cNvSpPr>
                    <a:spLocks noChangeArrowheads="1"/>
                  </p:cNvSpPr>
                  <p:nvPr/>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8" name="Rectangle 887"/>
                  <p:cNvSpPr>
                    <a:spLocks noChangeArrowheads="1"/>
                  </p:cNvSpPr>
                  <p:nvPr/>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89" name="Freeform 888"/>
                  <p:cNvSpPr>
                    <a:spLocks/>
                  </p:cNvSpPr>
                  <p:nvPr/>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180" name="Vrije vorm 179"/>
                <p:cNvSpPr/>
                <p:nvPr/>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124" name="Groep 123"/>
            <p:cNvGrpSpPr/>
            <p:nvPr/>
          </p:nvGrpSpPr>
          <p:grpSpPr>
            <a:xfrm>
              <a:off x="-2163863" y="4502721"/>
              <a:ext cx="1484871" cy="407193"/>
              <a:chOff x="12390702" y="6054428"/>
              <a:chExt cx="1980859" cy="542924"/>
            </a:xfrm>
          </p:grpSpPr>
          <p:sp>
            <p:nvSpPr>
              <p:cNvPr id="143" name="Rechthoek 142"/>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a typeface="Adobe Heiti Std R" panose="020B0400000000000000" pitchFamily="34" charset="-128"/>
                  <a:cs typeface="Segoe UI Light" panose="020B0502040204020203" pitchFamily="34" charset="0"/>
                </a:endParaRPr>
              </a:p>
            </p:txBody>
          </p:sp>
          <p:sp>
            <p:nvSpPr>
              <p:cNvPr id="144" name="Rechthoek 143"/>
              <p:cNvSpPr/>
              <p:nvPr/>
            </p:nvSpPr>
            <p:spPr>
              <a:xfrm>
                <a:off x="12662053" y="6062531"/>
                <a:ext cx="1398975" cy="28725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nl-NL" sz="800" noProof="0" dirty="0">
                    <a:latin typeface="+mn-lt"/>
                    <a:ea typeface="Adobe Heiti Std R" panose="020B0400000000000000" pitchFamily="34" charset="-128"/>
                    <a:cs typeface="Segoe UI Light" panose="020B0502040204020203" pitchFamily="34" charset="0"/>
                  </a:rPr>
                  <a:t>Ander grafiektype…</a:t>
                </a:r>
              </a:p>
            </p:txBody>
          </p:sp>
          <p:sp>
            <p:nvSpPr>
              <p:cNvPr id="145" name="Gelijkbenige driehoek 144"/>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a typeface="Adobe Heiti Std R" panose="020B0400000000000000" pitchFamily="34" charset="-128"/>
                  <a:cs typeface="Segoe UI Light" panose="020B0502040204020203" pitchFamily="34" charset="0"/>
                </a:endParaRPr>
              </a:p>
            </p:txBody>
          </p:sp>
          <p:sp>
            <p:nvSpPr>
              <p:cNvPr id="146" name="Afgeronde rechthoek 145"/>
              <p:cNvSpPr/>
              <p:nvPr/>
            </p:nvSpPr>
            <p:spPr>
              <a:xfrm>
                <a:off x="12390702" y="6322741"/>
                <a:ext cx="1973675"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r>
                  <a:rPr lang="nl-NL" sz="800" noProof="0" dirty="0">
                    <a:solidFill>
                      <a:schemeClr val="tx1"/>
                    </a:solidFill>
                    <a:latin typeface="+mn-lt"/>
                    <a:ea typeface="Adobe Heiti Std R" panose="020B0400000000000000" pitchFamily="34" charset="-128"/>
                    <a:cs typeface="Segoe UI Light" panose="020B0502040204020203" pitchFamily="34" charset="0"/>
                  </a:rPr>
                  <a:t>Gegevens bewerken…</a:t>
                </a:r>
              </a:p>
            </p:txBody>
          </p:sp>
          <p:grpSp>
            <p:nvGrpSpPr>
              <p:cNvPr id="147" name="Groep 146"/>
              <p:cNvGrpSpPr/>
              <p:nvPr/>
            </p:nvGrpSpPr>
            <p:grpSpPr>
              <a:xfrm>
                <a:off x="12461788" y="6100226"/>
                <a:ext cx="204691" cy="170001"/>
                <a:chOff x="15171969" y="1587338"/>
                <a:chExt cx="755407" cy="627385"/>
              </a:xfrm>
            </p:grpSpPr>
            <p:sp>
              <p:nvSpPr>
                <p:cNvPr id="164" name="Rechthoek 962"/>
                <p:cNvSpPr/>
                <p:nvPr/>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nvGrpSpPr>
                <p:cNvPr id="165" name="Groep 164"/>
                <p:cNvGrpSpPr/>
                <p:nvPr/>
              </p:nvGrpSpPr>
              <p:grpSpPr>
                <a:xfrm>
                  <a:off x="15281106" y="1587338"/>
                  <a:ext cx="511775" cy="560304"/>
                  <a:chOff x="10604642" y="969717"/>
                  <a:chExt cx="1290643" cy="1427163"/>
                </a:xfrm>
              </p:grpSpPr>
              <p:grpSp>
                <p:nvGrpSpPr>
                  <p:cNvPr id="166" name="Group 879"/>
                  <p:cNvGrpSpPr>
                    <a:grpSpLocks noChangeAspect="1"/>
                  </p:cNvGrpSpPr>
                  <p:nvPr/>
                </p:nvGrpSpPr>
                <p:grpSpPr bwMode="auto">
                  <a:xfrm>
                    <a:off x="10604642" y="969717"/>
                    <a:ext cx="1290643" cy="1427163"/>
                    <a:chOff x="4798" y="1515"/>
                    <a:chExt cx="813" cy="899"/>
                  </a:xfrm>
                </p:grpSpPr>
                <p:sp>
                  <p:nvSpPr>
                    <p:cNvPr id="168" name="Freeform 886"/>
                    <p:cNvSpPr>
                      <a:spLocks/>
                    </p:cNvSpPr>
                    <p:nvPr/>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69" name="Rectangle 880"/>
                    <p:cNvSpPr>
                      <a:spLocks noChangeArrowheads="1"/>
                    </p:cNvSpPr>
                    <p:nvPr/>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0" name="Rectangle 881"/>
                    <p:cNvSpPr>
                      <a:spLocks noChangeArrowheads="1"/>
                    </p:cNvSpPr>
                    <p:nvPr/>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1" name="Freeform 882"/>
                    <p:cNvSpPr>
                      <a:spLocks/>
                    </p:cNvSpPr>
                    <p:nvPr/>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2" name="Freeform 883"/>
                    <p:cNvSpPr>
                      <a:spLocks/>
                    </p:cNvSpPr>
                    <p:nvPr/>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3" name="Freeform 884"/>
                    <p:cNvSpPr>
                      <a:spLocks/>
                    </p:cNvSpPr>
                    <p:nvPr/>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4" name="Rectangle 885"/>
                    <p:cNvSpPr>
                      <a:spLocks noChangeArrowheads="1"/>
                    </p:cNvSpPr>
                    <p:nvPr/>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5" name="Rectangle 887"/>
                    <p:cNvSpPr>
                      <a:spLocks noChangeArrowheads="1"/>
                    </p:cNvSpPr>
                    <p:nvPr/>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sp>
                  <p:nvSpPr>
                    <p:cNvPr id="176" name="Freeform 888"/>
                    <p:cNvSpPr>
                      <a:spLocks/>
                    </p:cNvSpPr>
                    <p:nvPr/>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000000"/>
                        </a:solidFill>
                        <a:effectLst/>
                        <a:uLnTx/>
                        <a:uFillTx/>
                        <a:latin typeface="+mn-lt"/>
                        <a:ea typeface="Adobe Heiti Std R" panose="020B0400000000000000" pitchFamily="34" charset="-128"/>
                        <a:cs typeface="Segoe UI Light" panose="020B0502040204020203" pitchFamily="34" charset="0"/>
                      </a:endParaRPr>
                    </a:p>
                  </p:txBody>
                </p:sp>
              </p:grpSp>
              <p:sp>
                <p:nvSpPr>
                  <p:cNvPr id="167" name="Vrije vorm 166"/>
                  <p:cNvSpPr/>
                  <p:nvPr/>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FFFFFF"/>
                      </a:solidFill>
                      <a:effectLst/>
                      <a:uLnTx/>
                      <a:uFillTx/>
                      <a:latin typeface="+mn-lt"/>
                      <a:ea typeface="Adobe Heiti Std R" panose="020B0400000000000000" pitchFamily="34" charset="-128"/>
                      <a:cs typeface="Segoe UI Light" panose="020B0502040204020203" pitchFamily="34" charset="0"/>
                    </a:endParaRPr>
                  </a:p>
                </p:txBody>
              </p:sp>
            </p:grpSp>
          </p:grpSp>
          <p:grpSp>
            <p:nvGrpSpPr>
              <p:cNvPr id="148" name="Groep 147"/>
              <p:cNvGrpSpPr/>
              <p:nvPr/>
            </p:nvGrpSpPr>
            <p:grpSpPr>
              <a:xfrm>
                <a:off x="12468521" y="6356844"/>
                <a:ext cx="133446" cy="114786"/>
                <a:chOff x="14587469" y="6356844"/>
                <a:chExt cx="133446" cy="114786"/>
              </a:xfrm>
            </p:grpSpPr>
            <p:sp>
              <p:nvSpPr>
                <p:cNvPr id="154" name="Rectangle 6"/>
                <p:cNvSpPr>
                  <a:spLocks noChangeArrowheads="1"/>
                </p:cNvSpPr>
                <p:nvPr/>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nl-NL" sz="1300" noProof="0" dirty="0">
                    <a:latin typeface="+mn-lt"/>
                    <a:ea typeface="Adobe Heiti Std R" panose="020B0400000000000000" pitchFamily="34" charset="-128"/>
                    <a:cs typeface="Segoe UI Light" panose="020B0502040204020203" pitchFamily="34" charset="0"/>
                  </a:endParaRPr>
                </a:p>
              </p:txBody>
            </p:sp>
            <p:sp>
              <p:nvSpPr>
                <p:cNvPr id="155" name="Rectangle 15"/>
                <p:cNvSpPr>
                  <a:spLocks noChangeArrowheads="1"/>
                </p:cNvSpPr>
                <p:nvPr/>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nl-NL" sz="1300" noProof="0" dirty="0">
                    <a:latin typeface="+mn-lt"/>
                    <a:ea typeface="Adobe Heiti Std R" panose="020B0400000000000000" pitchFamily="34" charset="-128"/>
                    <a:cs typeface="Segoe UI Light" panose="020B0502040204020203" pitchFamily="34" charset="0"/>
                  </a:endParaRPr>
                </a:p>
              </p:txBody>
            </p:sp>
            <p:sp>
              <p:nvSpPr>
                <p:cNvPr id="156" name="Freeform 14"/>
                <p:cNvSpPr>
                  <a:spLocks noEditPoints="1"/>
                </p:cNvSpPr>
                <p:nvPr/>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nl-NL" sz="1300" noProof="0" dirty="0">
                    <a:latin typeface="+mn-lt"/>
                    <a:ea typeface="Adobe Heiti Std R" panose="020B0400000000000000" pitchFamily="34" charset="-128"/>
                    <a:cs typeface="Segoe UI Light" panose="020B0502040204020203" pitchFamily="34" charset="0"/>
                  </a:endParaRPr>
                </a:p>
              </p:txBody>
            </p:sp>
            <p:cxnSp>
              <p:nvCxnSpPr>
                <p:cNvPr id="157" name="Rechte verbindingslijn 156"/>
                <p:cNvCxnSpPr/>
                <p:nvPr/>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p:cNvCxnSpPr/>
                <p:nvPr/>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p:cNvCxnSpPr/>
                <p:nvPr/>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0" name="Rechte verbindingslijn 159"/>
                <p:cNvCxnSpPr/>
                <p:nvPr/>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p:cNvCxnSpPr/>
                <p:nvPr/>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p:cNvCxnSpPr/>
                <p:nvPr/>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3" name="Rectangle 13"/>
                <p:cNvSpPr>
                  <a:spLocks noChangeArrowheads="1"/>
                </p:cNvSpPr>
                <p:nvPr/>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nl-NL" sz="1300" noProof="0" dirty="0">
                    <a:latin typeface="+mn-lt"/>
                    <a:ea typeface="Adobe Heiti Std R" panose="020B0400000000000000" pitchFamily="34" charset="-128"/>
                    <a:cs typeface="Segoe UI Light" panose="020B0502040204020203" pitchFamily="34" charset="0"/>
                  </a:endParaRPr>
                </a:p>
              </p:txBody>
            </p:sp>
          </p:grpSp>
          <p:grpSp>
            <p:nvGrpSpPr>
              <p:cNvPr id="149" name="Groep 148"/>
              <p:cNvGrpSpPr/>
              <p:nvPr/>
            </p:nvGrpSpPr>
            <p:grpSpPr>
              <a:xfrm>
                <a:off x="12529899" y="6421402"/>
                <a:ext cx="97399" cy="97399"/>
                <a:chOff x="14546483" y="5323041"/>
                <a:chExt cx="242460" cy="242460"/>
              </a:xfrm>
            </p:grpSpPr>
            <p:sp>
              <p:nvSpPr>
                <p:cNvPr id="150" name="Rechthoek 149"/>
                <p:cNvSpPr/>
                <p:nvPr/>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a typeface="Adobe Heiti Std R" panose="020B0400000000000000" pitchFamily="34" charset="-128"/>
                    <a:cs typeface="Segoe UI Light" panose="020B0502040204020203" pitchFamily="34" charset="0"/>
                  </a:endParaRPr>
                </a:p>
              </p:txBody>
            </p:sp>
            <p:grpSp>
              <p:nvGrpSpPr>
                <p:cNvPr id="151" name="Groep 150"/>
                <p:cNvGrpSpPr/>
                <p:nvPr/>
              </p:nvGrpSpPr>
              <p:grpSpPr>
                <a:xfrm>
                  <a:off x="14568035" y="5357790"/>
                  <a:ext cx="199836" cy="175225"/>
                  <a:chOff x="14559757" y="5349611"/>
                  <a:chExt cx="216392" cy="191641"/>
                </a:xfrm>
              </p:grpSpPr>
              <p:sp>
                <p:nvSpPr>
                  <p:cNvPr id="152" name="Parallellogram 151"/>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a typeface="Adobe Heiti Std R" panose="020B0400000000000000" pitchFamily="34" charset="-128"/>
                      <a:cs typeface="Segoe UI Light" panose="020B0502040204020203" pitchFamily="34" charset="0"/>
                    </a:endParaRPr>
                  </a:p>
                </p:txBody>
              </p:sp>
              <p:sp>
                <p:nvSpPr>
                  <p:cNvPr id="153" name="Parallellogram 152"/>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a typeface="Adobe Heiti Std R" panose="020B0400000000000000" pitchFamily="34" charset="-128"/>
                      <a:cs typeface="Segoe UI Light" panose="020B0502040204020203" pitchFamily="34" charset="0"/>
                    </a:endParaRPr>
                  </a:p>
                </p:txBody>
              </p:sp>
            </p:grpSp>
          </p:grpSp>
        </p:grpSp>
        <p:sp>
          <p:nvSpPr>
            <p:cNvPr id="125" name="Rechthoek 124"/>
            <p:cNvSpPr/>
            <p:nvPr/>
          </p:nvSpPr>
          <p:spPr>
            <a:xfrm>
              <a:off x="-2166916" y="-4083"/>
              <a:ext cx="1937326" cy="216348"/>
            </a:xfrm>
            <a:prstGeom prst="rect">
              <a:avLst/>
            </a:prstGeom>
            <a:noFill/>
            <a:ln w="25400" cap="flat" cmpd="sng" algn="ctr">
              <a:noFill/>
              <a:prstDash val="solid"/>
            </a:ln>
            <a:effectLst/>
          </p:spPr>
          <p:txBody>
            <a:bodyPr lIns="0" tIns="0" rIns="0" bIns="0"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80000"/>
                </a:lnSpc>
              </a:pPr>
              <a:r>
                <a:rPr lang="nl-NL" sz="1200" b="1" kern="0" noProof="0" dirty="0">
                  <a:solidFill>
                    <a:schemeClr val="tx2"/>
                  </a:solidFill>
                  <a:latin typeface="+mn-lt"/>
                  <a:cs typeface="Segoe UI Light" panose="020B0502040204020203" pitchFamily="34" charset="0"/>
                </a:rPr>
                <a:t>GRAFIEK INVOEGEN</a:t>
              </a:r>
            </a:p>
          </p:txBody>
        </p:sp>
        <p:sp>
          <p:nvSpPr>
            <p:cNvPr id="126" name="Tekstvak 33"/>
            <p:cNvSpPr txBox="1"/>
            <p:nvPr/>
          </p:nvSpPr>
          <p:spPr>
            <a:xfrm>
              <a:off x="-2166916" y="730717"/>
              <a:ext cx="1937326" cy="168443"/>
            </a:xfrm>
            <a:prstGeom prst="rect">
              <a:avLst/>
            </a:prstGeom>
            <a:noFill/>
          </p:spPr>
          <p:txBody>
            <a:bodyPr wrap="square" lIns="0" tIns="0" rIns="0" bIns="0" rtlCol="0" anchor="t">
              <a:no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a:t>
              </a:r>
              <a:r>
                <a:rPr lang="nl-NL" sz="900" kern="0" baseline="0" noProof="0" dirty="0">
                  <a:latin typeface="+mn-lt"/>
                  <a:cs typeface="Segoe UI Light" panose="020B0502040204020203" pitchFamily="34" charset="0"/>
                </a:rPr>
                <a:t>, verwijder de bestaande grafiek. </a:t>
              </a:r>
              <a:r>
                <a:rPr lang="nl-NL" sz="900" kern="0" noProof="0" dirty="0">
                  <a:latin typeface="+mn-lt"/>
                  <a:cs typeface="Segoe UI Light" panose="020B0502040204020203" pitchFamily="34" charset="0"/>
                </a:rPr>
                <a:t>Klik op het icoon om een grafiek in te voegen</a:t>
              </a:r>
            </a:p>
          </p:txBody>
        </p:sp>
        <p:sp>
          <p:nvSpPr>
            <p:cNvPr id="127" name="Tekstvak 33"/>
            <p:cNvSpPr txBox="1"/>
            <p:nvPr/>
          </p:nvSpPr>
          <p:spPr>
            <a:xfrm>
              <a:off x="-2170209" y="2292117"/>
              <a:ext cx="1943203" cy="333638"/>
            </a:xfrm>
            <a:prstGeom prst="rect">
              <a:avLst/>
            </a:prstGeom>
            <a:noFill/>
          </p:spPr>
          <p:txBody>
            <a:bodyPr wrap="square" lIns="0" tIns="0" rIns="0" bIns="0" rtlCol="0" anchor="t">
              <a:no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grafiek die u wilt </a:t>
              </a:r>
              <a:br>
                <a:rPr lang="nl-NL" sz="900" kern="0" noProof="0" dirty="0">
                  <a:latin typeface="+mn-lt"/>
                  <a:cs typeface="Segoe UI Light" panose="020B0502040204020203" pitchFamily="34" charset="0"/>
                </a:rPr>
              </a:br>
              <a:r>
                <a:rPr lang="nl-NL" sz="900" kern="0" noProof="0" dirty="0">
                  <a:latin typeface="+mn-lt"/>
                  <a:cs typeface="Segoe UI Light" panose="020B0502040204020203" pitchFamily="34" charset="0"/>
                </a:rPr>
                <a:t>invoegen en klik op </a:t>
              </a:r>
              <a:r>
                <a:rPr lang="nl-NL" sz="900" b="1" kern="0" noProof="0" dirty="0">
                  <a:latin typeface="+mn-lt"/>
                  <a:cs typeface="Segoe UI Light" panose="020B0502040204020203" pitchFamily="34" charset="0"/>
                </a:rPr>
                <a:t>‘Invoegen’</a:t>
              </a:r>
            </a:p>
          </p:txBody>
        </p:sp>
        <p:sp>
          <p:nvSpPr>
            <p:cNvPr id="128" name="Ovaal 127"/>
            <p:cNvSpPr/>
            <p:nvPr/>
          </p:nvSpPr>
          <p:spPr>
            <a:xfrm>
              <a:off x="-2166916" y="368255"/>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129" name="Ovaal 128"/>
            <p:cNvSpPr/>
            <p:nvPr/>
          </p:nvSpPr>
          <p:spPr>
            <a:xfrm>
              <a:off x="-2163111" y="1874847"/>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130" name="Rechte verbindingslijn 129"/>
            <p:cNvCxnSpPr/>
            <p:nvPr/>
          </p:nvCxnSpPr>
          <p:spPr>
            <a:xfrm>
              <a:off x="-2163863" y="212265"/>
              <a:ext cx="1943204" cy="0"/>
            </a:xfrm>
            <a:prstGeom prst="line">
              <a:avLst/>
            </a:prstGeom>
            <a:noFill/>
            <a:ln w="9525" cap="flat" cmpd="sng" algn="ctr">
              <a:solidFill>
                <a:schemeClr val="tx2"/>
              </a:solidFill>
              <a:prstDash val="solid"/>
            </a:ln>
            <a:effectLst/>
          </p:spPr>
        </p:cxnSp>
        <p:cxnSp>
          <p:nvCxnSpPr>
            <p:cNvPr id="131" name="Rechte verbindingslijn 130"/>
            <p:cNvCxnSpPr/>
            <p:nvPr/>
          </p:nvCxnSpPr>
          <p:spPr>
            <a:xfrm>
              <a:off x="-2170209" y="1727522"/>
              <a:ext cx="1943204" cy="0"/>
            </a:xfrm>
            <a:prstGeom prst="line">
              <a:avLst/>
            </a:prstGeom>
            <a:noFill/>
            <a:ln w="9525" cap="flat" cmpd="sng" algn="ctr">
              <a:solidFill>
                <a:schemeClr val="tx2"/>
              </a:solidFill>
              <a:prstDash val="solid"/>
            </a:ln>
            <a:effectLst/>
          </p:spPr>
        </p:cxnSp>
        <p:cxnSp>
          <p:nvCxnSpPr>
            <p:cNvPr id="132" name="Rechte verbindingslijn 131"/>
            <p:cNvCxnSpPr/>
            <p:nvPr/>
          </p:nvCxnSpPr>
          <p:spPr>
            <a:xfrm>
              <a:off x="-2176460" y="3250857"/>
              <a:ext cx="1954982" cy="0"/>
            </a:xfrm>
            <a:prstGeom prst="line">
              <a:avLst/>
            </a:prstGeom>
            <a:noFill/>
            <a:ln w="9525" cap="flat" cmpd="sng" algn="ctr">
              <a:solidFill>
                <a:schemeClr val="tx2"/>
              </a:solidFill>
              <a:prstDash val="solid"/>
            </a:ln>
            <a:effectLst/>
          </p:spPr>
        </p:cxnSp>
        <p:sp>
          <p:nvSpPr>
            <p:cNvPr id="133" name="Tekstvak 33"/>
            <p:cNvSpPr txBox="1"/>
            <p:nvPr/>
          </p:nvSpPr>
          <p:spPr>
            <a:xfrm>
              <a:off x="-2170209" y="3944879"/>
              <a:ext cx="1940620" cy="335888"/>
            </a:xfrm>
            <a:prstGeom prst="rect">
              <a:avLst/>
            </a:prstGeom>
            <a:noFill/>
          </p:spPr>
          <p:txBody>
            <a:bodyPr wrap="square" lIns="0" tIns="0" rIns="0" bIns="0" rtlCol="0" anchor="t">
              <a:no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grafiek, klik op de rechter muisknop en kies </a:t>
              </a:r>
              <a:r>
                <a:rPr lang="nl-NL" sz="900" b="1" kern="0" noProof="0" dirty="0">
                  <a:latin typeface="+mn-lt"/>
                  <a:cs typeface="Segoe UI Light" panose="020B0502040204020203" pitchFamily="34" charset="0"/>
                </a:rPr>
                <a:t>‘Gegevens bewerken’</a:t>
              </a:r>
            </a:p>
          </p:txBody>
        </p:sp>
        <p:cxnSp>
          <p:nvCxnSpPr>
            <p:cNvPr id="134" name="Rechte verbindingslijn 133"/>
            <p:cNvCxnSpPr/>
            <p:nvPr/>
          </p:nvCxnSpPr>
          <p:spPr>
            <a:xfrm>
              <a:off x="-2176460" y="5147583"/>
              <a:ext cx="1954982" cy="0"/>
            </a:xfrm>
            <a:prstGeom prst="line">
              <a:avLst/>
            </a:prstGeom>
            <a:noFill/>
            <a:ln w="9525" cap="flat" cmpd="sng" algn="ctr">
              <a:solidFill>
                <a:schemeClr val="tx2"/>
              </a:solidFill>
              <a:prstDash val="solid"/>
            </a:ln>
            <a:effectLst/>
          </p:spPr>
        </p:cxnSp>
        <p:grpSp>
          <p:nvGrpSpPr>
            <p:cNvPr id="135" name="Groep 134"/>
            <p:cNvGrpSpPr/>
            <p:nvPr/>
          </p:nvGrpSpPr>
          <p:grpSpPr>
            <a:xfrm>
              <a:off x="-2166916" y="2808616"/>
              <a:ext cx="835168" cy="230832"/>
              <a:chOff x="13560784" y="3471120"/>
              <a:chExt cx="1114138" cy="307776"/>
            </a:xfrm>
          </p:grpSpPr>
          <p:sp>
            <p:nvSpPr>
              <p:cNvPr id="139" name="Afgeronde rechthoek 13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ndParaRPr>
              </a:p>
            </p:txBody>
          </p:sp>
          <p:sp>
            <p:nvSpPr>
              <p:cNvPr id="140" name="Tekstvak 81"/>
              <p:cNvSpPr txBox="1"/>
              <p:nvPr/>
            </p:nvSpPr>
            <p:spPr>
              <a:xfrm>
                <a:off x="13573593" y="3471120"/>
                <a:ext cx="888311" cy="307776"/>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nl-NL" sz="900" noProof="0" dirty="0">
                    <a:latin typeface="+mn-lt"/>
                  </a:rPr>
                  <a:t>Invoegen</a:t>
                </a:r>
              </a:p>
            </p:txBody>
          </p:sp>
          <p:cxnSp>
            <p:nvCxnSpPr>
              <p:cNvPr id="141" name="Rechte verbindingslijn 14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Gelijkbenige driehoek 14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ndParaRPr>
              </a:p>
            </p:txBody>
          </p:sp>
        </p:grpSp>
        <p:sp>
          <p:nvSpPr>
            <p:cNvPr id="136" name="Rechthoek 135"/>
            <p:cNvSpPr/>
            <p:nvPr/>
          </p:nvSpPr>
          <p:spPr>
            <a:xfrm>
              <a:off x="-2166916" y="3642449"/>
              <a:ext cx="1937326" cy="216348"/>
            </a:xfrm>
            <a:prstGeom prst="rect">
              <a:avLst/>
            </a:prstGeom>
            <a:noFill/>
            <a:ln w="25400" cap="flat" cmpd="sng" algn="ctr">
              <a:noFill/>
              <a:prstDash val="solid"/>
            </a:ln>
            <a:effectLst/>
          </p:spPr>
          <p:txBody>
            <a:bodyPr lIns="0" tIns="0" rIns="0" bIns="0"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80000"/>
                </a:lnSpc>
              </a:pPr>
              <a:r>
                <a:rPr lang="nl-NL" sz="1200" b="1" kern="0" noProof="0" dirty="0">
                  <a:solidFill>
                    <a:schemeClr val="tx2"/>
                  </a:solidFill>
                  <a:latin typeface="+mn-lt"/>
                  <a:cs typeface="Segoe UI Light" panose="020B0502040204020203" pitchFamily="34" charset="0"/>
                </a:rPr>
                <a:t>GRAFIEK BEWERKEN</a:t>
              </a:r>
            </a:p>
          </p:txBody>
        </p:sp>
        <p:cxnSp>
          <p:nvCxnSpPr>
            <p:cNvPr id="137" name="Rechte verbindingslijn 136"/>
            <p:cNvCxnSpPr/>
            <p:nvPr/>
          </p:nvCxnSpPr>
          <p:spPr>
            <a:xfrm>
              <a:off x="-2163863" y="3858797"/>
              <a:ext cx="1943204" cy="0"/>
            </a:xfrm>
            <a:prstGeom prst="line">
              <a:avLst/>
            </a:prstGeom>
            <a:noFill/>
            <a:ln w="9525" cap="flat" cmpd="sng" algn="ctr">
              <a:solidFill>
                <a:schemeClr val="tx2"/>
              </a:solidFill>
              <a:prstDash val="solid"/>
            </a:ln>
            <a:effectLst/>
          </p:spPr>
        </p:cxnSp>
        <p:pic>
          <p:nvPicPr>
            <p:cNvPr id="13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746" y="4796328"/>
              <a:ext cx="118921" cy="1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8084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a:xfrm>
            <a:off x="267187" y="1600200"/>
            <a:ext cx="4323863" cy="4809065"/>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7A682FF0-AA75-4B92-A405-2DF373EE1C9D}" type="slidenum">
              <a:rPr lang="nl-NL" smtClean="0"/>
              <a:t>‹nr.›</a:t>
            </a:fld>
            <a:endParaRPr lang="nl-NL" dirty="0"/>
          </a:p>
        </p:txBody>
      </p:sp>
      <p:sp>
        <p:nvSpPr>
          <p:cNvPr id="7"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grpSp>
        <p:nvGrpSpPr>
          <p:cNvPr id="12" name="Groep 11" hidden="1"/>
          <p:cNvGrpSpPr/>
          <p:nvPr userDrawn="1"/>
        </p:nvGrpSpPr>
        <p:grpSpPr>
          <a:xfrm>
            <a:off x="1889899" y="332656"/>
            <a:ext cx="7268615" cy="6924487"/>
            <a:chOff x="1889899" y="332656"/>
            <a:chExt cx="7268615" cy="6924487"/>
          </a:xfrm>
        </p:grpSpPr>
        <p:sp>
          <p:nvSpPr>
            <p:cNvPr id="4" name="Rechthoek 3"/>
            <p:cNvSpPr/>
            <p:nvPr userDrawn="1"/>
          </p:nvSpPr>
          <p:spPr>
            <a:xfrm>
              <a:off x="8672286" y="332656"/>
              <a:ext cx="486228" cy="6924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p:cNvSpPr/>
            <p:nvPr userDrawn="1"/>
          </p:nvSpPr>
          <p:spPr>
            <a:xfrm rot="5400000">
              <a:off x="5109029" y="-1445343"/>
              <a:ext cx="486228" cy="6924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p:cNvSpPr/>
            <p:nvPr userDrawn="1"/>
          </p:nvSpPr>
          <p:spPr>
            <a:xfrm rot="5400000">
              <a:off x="5109030" y="3150242"/>
              <a:ext cx="486228" cy="6924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p:cNvSpPr/>
            <p:nvPr userDrawn="1"/>
          </p:nvSpPr>
          <p:spPr>
            <a:xfrm>
              <a:off x="4318000" y="332656"/>
              <a:ext cx="486228" cy="6924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82" name="Tijdelijke aanduiding voor tabel 81"/>
          <p:cNvSpPr>
            <a:spLocks noGrp="1"/>
          </p:cNvSpPr>
          <p:nvPr>
            <p:ph type="tbl" sz="quarter" idx="24" hasCustomPrompt="1"/>
          </p:nvPr>
        </p:nvSpPr>
        <p:spPr>
          <a:xfrm>
            <a:off x="4741170" y="1773786"/>
            <a:ext cx="4070873" cy="4664899"/>
          </a:xfrm>
        </p:spPr>
        <p:txBody>
          <a:bodyPr anchor="ctr"/>
          <a:lstStyle>
            <a:lvl1pPr marL="0" indent="0" algn="ctr">
              <a:buNone/>
              <a:defRPr/>
            </a:lvl1pPr>
          </a:lstStyle>
          <a:p>
            <a:r>
              <a:rPr lang="nl-NL" dirty="0"/>
              <a:t>Klik op het pictogram </a:t>
            </a:r>
            <a:br>
              <a:rPr lang="nl-NL" dirty="0"/>
            </a:br>
            <a:br>
              <a:rPr lang="nl-NL" dirty="0"/>
            </a:br>
            <a:br>
              <a:rPr lang="nl-NL" dirty="0"/>
            </a:br>
            <a:br>
              <a:rPr lang="nl-NL" dirty="0"/>
            </a:br>
            <a:br>
              <a:rPr lang="nl-NL" dirty="0"/>
            </a:br>
            <a:r>
              <a:rPr lang="nl-NL" dirty="0"/>
              <a:t>om een tabel in te voegen</a:t>
            </a:r>
          </a:p>
        </p:txBody>
      </p:sp>
      <p:grpSp>
        <p:nvGrpSpPr>
          <p:cNvPr id="153" name="Instructie tabel"/>
          <p:cNvGrpSpPr/>
          <p:nvPr userDrawn="1"/>
        </p:nvGrpSpPr>
        <p:grpSpPr>
          <a:xfrm>
            <a:off x="9370785" y="16273"/>
            <a:ext cx="1955802" cy="3254940"/>
            <a:chOff x="-2181970" y="-4083"/>
            <a:chExt cx="1955802" cy="3254940"/>
          </a:xfrm>
        </p:grpSpPr>
        <p:grpSp>
          <p:nvGrpSpPr>
            <p:cNvPr id="154" name="Groep 153"/>
            <p:cNvGrpSpPr/>
            <p:nvPr userDrawn="1"/>
          </p:nvGrpSpPr>
          <p:grpSpPr>
            <a:xfrm>
              <a:off x="-2174316" y="1220440"/>
              <a:ext cx="419433" cy="356219"/>
              <a:chOff x="3793455" y="3603"/>
              <a:chExt cx="4527395" cy="473968"/>
            </a:xfrm>
          </p:grpSpPr>
          <p:grpSp>
            <p:nvGrpSpPr>
              <p:cNvPr id="168" name="Group 4"/>
              <p:cNvGrpSpPr>
                <a:grpSpLocks noChangeAspect="1"/>
              </p:cNvGrpSpPr>
              <p:nvPr userDrawn="1"/>
            </p:nvGrpSpPr>
            <p:grpSpPr bwMode="auto">
              <a:xfrm>
                <a:off x="3793455" y="3603"/>
                <a:ext cx="4526989" cy="473968"/>
                <a:chOff x="1782" y="145"/>
                <a:chExt cx="2674" cy="2270"/>
              </a:xfrm>
            </p:grpSpPr>
            <p:sp>
              <p:nvSpPr>
                <p:cNvPr id="175"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nl-NL" sz="1300" noProof="0" dirty="0">
                    <a:latin typeface="+mn-lt"/>
                  </a:endParaRPr>
                </a:p>
              </p:txBody>
            </p:sp>
            <p:sp>
              <p:nvSpPr>
                <p:cNvPr id="176"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nl-NL" sz="1300" noProof="0" dirty="0">
                    <a:latin typeface="+mn-lt"/>
                  </a:endParaRPr>
                </a:p>
              </p:txBody>
            </p:sp>
            <p:sp>
              <p:nvSpPr>
                <p:cNvPr id="177"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nl-NL" sz="1300" noProof="0" dirty="0">
                    <a:latin typeface="+mn-lt"/>
                  </a:endParaRPr>
                </a:p>
              </p:txBody>
            </p:sp>
          </p:grpSp>
          <p:cxnSp>
            <p:nvCxnSpPr>
              <p:cNvPr id="169" name="Rechte verbindingslijn 168"/>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sp>
          <p:nvSpPr>
            <p:cNvPr id="155" name="Rechthoek 154"/>
            <p:cNvSpPr/>
            <p:nvPr userDrawn="1"/>
          </p:nvSpPr>
          <p:spPr>
            <a:xfrm>
              <a:off x="-2172425" y="-4083"/>
              <a:ext cx="1937326" cy="216348"/>
            </a:xfrm>
            <a:prstGeom prst="rect">
              <a:avLst/>
            </a:prstGeom>
            <a:noFill/>
            <a:ln w="25400" cap="flat" cmpd="sng" algn="ctr">
              <a:noFill/>
              <a:prstDash val="solid"/>
            </a:ln>
            <a:effectLst/>
          </p:spPr>
          <p:txBody>
            <a:bodyPr lIns="0" tIns="0" rIns="0" bIns="0" rtlCol="0" anchor="t"/>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nSpc>
                  <a:spcPct val="80000"/>
                </a:lnSpc>
              </a:pPr>
              <a:r>
                <a:rPr lang="nl-NL" sz="1200" b="1" kern="0" noProof="0" dirty="0">
                  <a:solidFill>
                    <a:schemeClr val="tx2"/>
                  </a:solidFill>
                  <a:latin typeface="+mn-lt"/>
                  <a:cs typeface="Segoe UI Light" panose="020B0502040204020203" pitchFamily="34" charset="0"/>
                </a:rPr>
                <a:t>TABEL INVOEGEN</a:t>
              </a:r>
            </a:p>
          </p:txBody>
        </p:sp>
        <p:sp>
          <p:nvSpPr>
            <p:cNvPr id="156" name="Tekstvak 33"/>
            <p:cNvSpPr txBox="1"/>
            <p:nvPr userDrawn="1"/>
          </p:nvSpPr>
          <p:spPr>
            <a:xfrm>
              <a:off x="-2172425" y="730717"/>
              <a:ext cx="1937326" cy="168443"/>
            </a:xfrm>
            <a:prstGeom prst="rect">
              <a:avLst/>
            </a:prstGeom>
            <a:noFill/>
          </p:spPr>
          <p:txBody>
            <a:bodyPr wrap="square" lIns="0" tIns="0" rIns="0" bIns="0" rtlCol="0" anchor="t">
              <a:no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a:t>
              </a:r>
              <a:r>
                <a:rPr lang="nl-NL" sz="900" kern="0" baseline="0" noProof="0" dirty="0">
                  <a:latin typeface="+mn-lt"/>
                  <a:cs typeface="Segoe UI Light" panose="020B0502040204020203" pitchFamily="34" charset="0"/>
                </a:rPr>
                <a:t> tabel. </a:t>
              </a:r>
              <a:r>
                <a:rPr lang="nl-NL" sz="900" kern="0" noProof="0" dirty="0">
                  <a:latin typeface="+mn-lt"/>
                  <a:cs typeface="Segoe UI Light" panose="020B0502040204020203" pitchFamily="34" charset="0"/>
                </a:rPr>
                <a:t>Klik op het icoon om een tabel </a:t>
              </a:r>
              <a:br>
                <a:rPr lang="nl-NL" sz="900" kern="0" noProof="0" dirty="0">
                  <a:latin typeface="+mn-lt"/>
                  <a:cs typeface="Segoe UI Light" panose="020B0502040204020203" pitchFamily="34" charset="0"/>
                </a:rPr>
              </a:br>
              <a:r>
                <a:rPr lang="nl-NL" sz="900" kern="0" noProof="0" dirty="0">
                  <a:latin typeface="+mn-lt"/>
                  <a:cs typeface="Segoe UI Light" panose="020B0502040204020203" pitchFamily="34" charset="0"/>
                </a:rPr>
                <a:t>in te voegen.</a:t>
              </a:r>
            </a:p>
          </p:txBody>
        </p:sp>
        <p:sp>
          <p:nvSpPr>
            <p:cNvPr id="157" name="Tekstvak 33"/>
            <p:cNvSpPr txBox="1"/>
            <p:nvPr userDrawn="1"/>
          </p:nvSpPr>
          <p:spPr>
            <a:xfrm>
              <a:off x="-2175719" y="2292117"/>
              <a:ext cx="1943203" cy="333638"/>
            </a:xfrm>
            <a:prstGeom prst="rect">
              <a:avLst/>
            </a:prstGeom>
            <a:noFill/>
          </p:spPr>
          <p:txBody>
            <a:bodyPr wrap="square" lIns="0" tIns="0" rIns="0" bIns="0" rtlCol="0" anchor="t">
              <a:no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het aantal rijen en kolommen en klik op </a:t>
              </a:r>
              <a:r>
                <a:rPr lang="nl-NL" sz="900" b="1" kern="0" noProof="0" dirty="0">
                  <a:latin typeface="+mn-lt"/>
                  <a:cs typeface="Segoe UI Light" panose="020B0502040204020203" pitchFamily="34" charset="0"/>
                </a:rPr>
                <a:t>‘OK’</a:t>
              </a:r>
            </a:p>
          </p:txBody>
        </p:sp>
        <p:sp>
          <p:nvSpPr>
            <p:cNvPr id="158" name="Ovaal 157"/>
            <p:cNvSpPr/>
            <p:nvPr userDrawn="1"/>
          </p:nvSpPr>
          <p:spPr>
            <a:xfrm>
              <a:off x="-2172425" y="368255"/>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159" name="Ovaal 158"/>
            <p:cNvSpPr/>
            <p:nvPr userDrawn="1"/>
          </p:nvSpPr>
          <p:spPr>
            <a:xfrm>
              <a:off x="-2168621" y="1874847"/>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160" name="Rechte verbindingslijn 159"/>
            <p:cNvCxnSpPr/>
            <p:nvPr userDrawn="1"/>
          </p:nvCxnSpPr>
          <p:spPr>
            <a:xfrm>
              <a:off x="-2169372" y="212265"/>
              <a:ext cx="1943204" cy="0"/>
            </a:xfrm>
            <a:prstGeom prst="line">
              <a:avLst/>
            </a:prstGeom>
            <a:noFill/>
            <a:ln w="9525" cap="flat" cmpd="sng" algn="ctr">
              <a:solidFill>
                <a:schemeClr val="tx2"/>
              </a:solidFill>
              <a:prstDash val="solid"/>
            </a:ln>
            <a:effectLst/>
          </p:spPr>
        </p:cxnSp>
        <p:cxnSp>
          <p:nvCxnSpPr>
            <p:cNvPr id="161" name="Rechte verbindingslijn 160"/>
            <p:cNvCxnSpPr/>
            <p:nvPr userDrawn="1"/>
          </p:nvCxnSpPr>
          <p:spPr>
            <a:xfrm>
              <a:off x="-2175719" y="1727522"/>
              <a:ext cx="1943204" cy="0"/>
            </a:xfrm>
            <a:prstGeom prst="line">
              <a:avLst/>
            </a:prstGeom>
            <a:noFill/>
            <a:ln w="9525" cap="flat" cmpd="sng" algn="ctr">
              <a:solidFill>
                <a:schemeClr val="tx2"/>
              </a:solidFill>
              <a:prstDash val="solid"/>
            </a:ln>
            <a:effectLst/>
          </p:spPr>
        </p:cxnSp>
        <p:cxnSp>
          <p:nvCxnSpPr>
            <p:cNvPr id="162" name="Rechte verbindingslijn 161"/>
            <p:cNvCxnSpPr/>
            <p:nvPr userDrawn="1"/>
          </p:nvCxnSpPr>
          <p:spPr>
            <a:xfrm>
              <a:off x="-2181970" y="3250857"/>
              <a:ext cx="1954983" cy="0"/>
            </a:xfrm>
            <a:prstGeom prst="line">
              <a:avLst/>
            </a:prstGeom>
            <a:noFill/>
            <a:ln w="9525" cap="flat" cmpd="sng" algn="ctr">
              <a:solidFill>
                <a:schemeClr val="tx2"/>
              </a:solidFill>
              <a:prstDash val="solid"/>
            </a:ln>
            <a:effectLst/>
          </p:spPr>
        </p:cxnSp>
        <p:grpSp>
          <p:nvGrpSpPr>
            <p:cNvPr id="163" name="Groep 162"/>
            <p:cNvGrpSpPr/>
            <p:nvPr userDrawn="1"/>
          </p:nvGrpSpPr>
          <p:grpSpPr>
            <a:xfrm>
              <a:off x="-2172425" y="2808838"/>
              <a:ext cx="835169" cy="223242"/>
              <a:chOff x="13560784" y="3471416"/>
              <a:chExt cx="1114138" cy="297656"/>
            </a:xfrm>
          </p:grpSpPr>
          <p:sp>
            <p:nvSpPr>
              <p:cNvPr id="164" name="Afgeronde rechthoek 163"/>
              <p:cNvSpPr/>
              <p:nvPr userDrawn="1"/>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ndParaRPr>
              </a:p>
            </p:txBody>
          </p:sp>
          <p:sp>
            <p:nvSpPr>
              <p:cNvPr id="165" name="Tekstvak 81"/>
              <p:cNvSpPr txBox="1"/>
              <p:nvPr userDrawn="1"/>
            </p:nvSpPr>
            <p:spPr>
              <a:xfrm>
                <a:off x="13573595" y="3491637"/>
                <a:ext cx="888311" cy="266740"/>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4276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85526"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028289"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37105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713814"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056577"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399340"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742103" algn="l" defTabSz="68552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nl-NL" sz="700" noProof="0" dirty="0">
                    <a:latin typeface="+mn-lt"/>
                  </a:rPr>
                  <a:t>OK</a:t>
                </a:r>
              </a:p>
            </p:txBody>
          </p:sp>
          <p:cxnSp>
            <p:nvCxnSpPr>
              <p:cNvPr id="166" name="Rechte verbindingslijn 165"/>
              <p:cNvCxnSpPr/>
              <p:nvPr userDrawn="1"/>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Gelijkbenige driehoek 166"/>
              <p:cNvSpPr/>
              <p:nvPr userDrawn="1"/>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342763" algn="l" rtl="0" fontAlgn="base">
                  <a:spcBef>
                    <a:spcPct val="0"/>
                  </a:spcBef>
                  <a:spcAft>
                    <a:spcPct val="0"/>
                  </a:spcAft>
                  <a:defRPr kern="1200">
                    <a:solidFill>
                      <a:schemeClr val="lt1"/>
                    </a:solidFill>
                    <a:latin typeface="+mn-lt"/>
                    <a:ea typeface="+mn-ea"/>
                    <a:cs typeface="+mn-cs"/>
                  </a:defRPr>
                </a:lvl2pPr>
                <a:lvl3pPr marL="685526" algn="l" rtl="0" fontAlgn="base">
                  <a:spcBef>
                    <a:spcPct val="0"/>
                  </a:spcBef>
                  <a:spcAft>
                    <a:spcPct val="0"/>
                  </a:spcAft>
                  <a:defRPr kern="1200">
                    <a:solidFill>
                      <a:schemeClr val="lt1"/>
                    </a:solidFill>
                    <a:latin typeface="+mn-lt"/>
                    <a:ea typeface="+mn-ea"/>
                    <a:cs typeface="+mn-cs"/>
                  </a:defRPr>
                </a:lvl3pPr>
                <a:lvl4pPr marL="1028289" algn="l" rtl="0" fontAlgn="base">
                  <a:spcBef>
                    <a:spcPct val="0"/>
                  </a:spcBef>
                  <a:spcAft>
                    <a:spcPct val="0"/>
                  </a:spcAft>
                  <a:defRPr kern="1200">
                    <a:solidFill>
                      <a:schemeClr val="lt1"/>
                    </a:solidFill>
                    <a:latin typeface="+mn-lt"/>
                    <a:ea typeface="+mn-ea"/>
                    <a:cs typeface="+mn-cs"/>
                  </a:defRPr>
                </a:lvl4pPr>
                <a:lvl5pPr marL="1371051" algn="l" rtl="0" fontAlgn="base">
                  <a:spcBef>
                    <a:spcPct val="0"/>
                  </a:spcBef>
                  <a:spcAft>
                    <a:spcPct val="0"/>
                  </a:spcAft>
                  <a:defRPr kern="1200">
                    <a:solidFill>
                      <a:schemeClr val="lt1"/>
                    </a:solidFill>
                    <a:latin typeface="+mn-lt"/>
                    <a:ea typeface="+mn-ea"/>
                    <a:cs typeface="+mn-cs"/>
                  </a:defRPr>
                </a:lvl5pPr>
                <a:lvl6pPr marL="1713814" algn="l" defTabSz="685526" rtl="0" eaLnBrk="1" latinLnBrk="0" hangingPunct="1">
                  <a:defRPr kern="1200">
                    <a:solidFill>
                      <a:schemeClr val="lt1"/>
                    </a:solidFill>
                    <a:latin typeface="+mn-lt"/>
                    <a:ea typeface="+mn-ea"/>
                    <a:cs typeface="+mn-cs"/>
                  </a:defRPr>
                </a:lvl6pPr>
                <a:lvl7pPr marL="2056577" algn="l" defTabSz="685526" rtl="0" eaLnBrk="1" latinLnBrk="0" hangingPunct="1">
                  <a:defRPr kern="1200">
                    <a:solidFill>
                      <a:schemeClr val="lt1"/>
                    </a:solidFill>
                    <a:latin typeface="+mn-lt"/>
                    <a:ea typeface="+mn-ea"/>
                    <a:cs typeface="+mn-cs"/>
                  </a:defRPr>
                </a:lvl7pPr>
                <a:lvl8pPr marL="2399340" algn="l" defTabSz="685526" rtl="0" eaLnBrk="1" latinLnBrk="0" hangingPunct="1">
                  <a:defRPr kern="1200">
                    <a:solidFill>
                      <a:schemeClr val="lt1"/>
                    </a:solidFill>
                    <a:latin typeface="+mn-lt"/>
                    <a:ea typeface="+mn-ea"/>
                    <a:cs typeface="+mn-cs"/>
                  </a:defRPr>
                </a:lvl8pPr>
                <a:lvl9pPr marL="2742103" algn="l" defTabSz="685526" rtl="0" eaLnBrk="1" latinLnBrk="0" hangingPunct="1">
                  <a:defRPr kern="1200">
                    <a:solidFill>
                      <a:schemeClr val="lt1"/>
                    </a:solidFill>
                    <a:latin typeface="+mn-lt"/>
                    <a:ea typeface="+mn-ea"/>
                    <a:cs typeface="+mn-cs"/>
                  </a:defRPr>
                </a:lvl9pPr>
              </a:lstStyle>
              <a:p>
                <a:pPr algn="ctr"/>
                <a:endParaRPr lang="nl-NL" noProof="0" dirty="0">
                  <a:latin typeface="+mn-lt"/>
                </a:endParaRPr>
              </a:p>
            </p:txBody>
          </p:sp>
        </p:grpSp>
      </p:grpSp>
    </p:spTree>
    <p:extLst>
      <p:ext uri="{BB962C8B-B14F-4D97-AF65-F5344CB8AC3E}">
        <p14:creationId xmlns:p14="http://schemas.microsoft.com/office/powerpoint/2010/main" val="82877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
    <p:spTree>
      <p:nvGrpSpPr>
        <p:cNvPr id="1" name=""/>
        <p:cNvGrpSpPr/>
        <p:nvPr/>
      </p:nvGrpSpPr>
      <p:grpSpPr>
        <a:xfrm>
          <a:off x="0" y="0"/>
          <a:ext cx="0" cy="0"/>
          <a:chOff x="0" y="0"/>
          <a:chExt cx="0" cy="0"/>
        </a:xfrm>
      </p:grpSpPr>
      <p:pic>
        <p:nvPicPr>
          <p:cNvPr id="47" name="Afbeelding 46"/>
          <p:cNvPicPr>
            <a:picLocks noChangeAspect="1"/>
          </p:cNvPicPr>
          <p:nvPr userDrawn="1"/>
        </p:nvPicPr>
        <p:blipFill rotWithShape="1">
          <a:blip r:embed="rId2">
            <a:extLst>
              <a:ext uri="{28A0092B-C50C-407E-A947-70E740481C1C}">
                <a14:useLocalDpi xmlns:a14="http://schemas.microsoft.com/office/drawing/2010/main" val="0"/>
              </a:ext>
            </a:extLst>
          </a:blip>
          <a:srcRect l="21800" t="6102" r="19759" b="19386"/>
          <a:stretch/>
        </p:blipFill>
        <p:spPr>
          <a:xfrm>
            <a:off x="0" y="-4083"/>
            <a:ext cx="9144000" cy="6862083"/>
          </a:xfrm>
          <a:prstGeom prst="rect">
            <a:avLst/>
          </a:prstGeom>
        </p:spPr>
      </p:pic>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B4EA553A-67CD-4E13-A6D0-281E6147E909}" type="slidenum">
              <a:rPr lang="nl-NL" smtClean="0"/>
              <a:t>‹nr.›</a:t>
            </a:fld>
            <a:endParaRPr lang="nl-NL" dirty="0"/>
          </a:p>
        </p:txBody>
      </p:sp>
      <p:sp>
        <p:nvSpPr>
          <p:cNvPr id="8" name="Tijdelijke aanduiding voor tekst 8"/>
          <p:cNvSpPr>
            <a:spLocks noGrp="1"/>
          </p:cNvSpPr>
          <p:nvPr>
            <p:ph type="body" sz="quarter" idx="22" hasCustomPrompt="1"/>
          </p:nvPr>
        </p:nvSpPr>
        <p:spPr>
          <a:xfrm>
            <a:off x="6996381" y="469900"/>
            <a:ext cx="2043580" cy="344298"/>
          </a:xfrm>
          <a:prstGeom prst="rect">
            <a:avLst/>
          </a:prstGeom>
          <a:blipFill>
            <a:blip r:embed="rId3"/>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10" name="Title 1"/>
          <p:cNvSpPr>
            <a:spLocks noGrp="1"/>
          </p:cNvSpPr>
          <p:nvPr>
            <p:ph type="title" hasCustomPrompt="1"/>
          </p:nvPr>
        </p:nvSpPr>
        <p:spPr>
          <a:xfrm>
            <a:off x="411432" y="548679"/>
            <a:ext cx="6480000" cy="772121"/>
          </a:xfrm>
        </p:spPr>
        <p:txBody>
          <a:bodyPr/>
          <a:lstStyle>
            <a:lvl1pPr>
              <a:defRPr baseline="0"/>
            </a:lvl1pPr>
          </a:lstStyle>
          <a:p>
            <a:r>
              <a:rPr lang="en-US" dirty="0" err="1"/>
              <a:t>Titel</a:t>
            </a:r>
            <a:r>
              <a:rPr lang="en-US" dirty="0"/>
              <a:t> </a:t>
            </a:r>
            <a:r>
              <a:rPr lang="en-US" dirty="0" err="1"/>
              <a:t>hier</a:t>
            </a:r>
            <a:br>
              <a:rPr lang="en-US" dirty="0"/>
            </a:br>
            <a:r>
              <a:rPr lang="en-US" dirty="0"/>
              <a:t>(max twee regels)</a:t>
            </a:r>
            <a:endParaRPr lang="nl-NL" dirty="0"/>
          </a:p>
        </p:txBody>
      </p:sp>
      <p:sp>
        <p:nvSpPr>
          <p:cNvPr id="3" name="Tijdelijke aanduiding voor media 2"/>
          <p:cNvSpPr>
            <a:spLocks noGrp="1"/>
          </p:cNvSpPr>
          <p:nvPr>
            <p:ph type="media" sz="quarter" idx="23" hasCustomPrompt="1"/>
          </p:nvPr>
        </p:nvSpPr>
        <p:spPr>
          <a:xfrm>
            <a:off x="1258888" y="1566863"/>
            <a:ext cx="6651625" cy="3657600"/>
          </a:xfrm>
          <a:solidFill>
            <a:schemeClr val="tx1"/>
          </a:solidFill>
        </p:spPr>
        <p:txBody>
          <a:bodyPr anchor="ctr"/>
          <a:lstStyle>
            <a:lvl1pPr marL="0" indent="0" algn="ctr">
              <a:buNone/>
              <a:defRPr sz="2400" baseline="0">
                <a:solidFill>
                  <a:schemeClr val="bg1"/>
                </a:solidFill>
              </a:defRPr>
            </a:lvl1pPr>
          </a:lstStyle>
          <a:p>
            <a:r>
              <a:rPr lang="en-US" dirty="0"/>
              <a:t>Klik op het icoon</a:t>
            </a:r>
            <a:br>
              <a:rPr lang="en-US" dirty="0"/>
            </a:br>
            <a:br>
              <a:rPr lang="en-US" dirty="0"/>
            </a:br>
            <a:br>
              <a:rPr lang="en-US" dirty="0"/>
            </a:br>
            <a:br>
              <a:rPr lang="en-US" dirty="0"/>
            </a:br>
            <a:r>
              <a:rPr lang="en-US" dirty="0"/>
              <a:t>om een video in te voegen</a:t>
            </a:r>
          </a:p>
        </p:txBody>
      </p:sp>
      <p:grpSp>
        <p:nvGrpSpPr>
          <p:cNvPr id="82" name="Groep 81"/>
          <p:cNvGrpSpPr/>
          <p:nvPr userDrawn="1"/>
        </p:nvGrpSpPr>
        <p:grpSpPr>
          <a:xfrm>
            <a:off x="9352994" y="-17360"/>
            <a:ext cx="2714126" cy="3676571"/>
            <a:chOff x="3214938" y="1651783"/>
            <a:chExt cx="2714126" cy="3676571"/>
          </a:xfrm>
        </p:grpSpPr>
        <p:sp>
          <p:nvSpPr>
            <p:cNvPr id="83" name="Rechthoek 82"/>
            <p:cNvSpPr/>
            <p:nvPr userDrawn="1"/>
          </p:nvSpPr>
          <p:spPr>
            <a:xfrm>
              <a:off x="3218659" y="1651783"/>
              <a:ext cx="2696270" cy="161771"/>
            </a:xfrm>
            <a:prstGeom prst="rect">
              <a:avLst/>
            </a:prstGeom>
            <a:noFill/>
            <a:ln w="25400" cap="flat" cmpd="sng" algn="ctr">
              <a:noFill/>
              <a:prstDash val="solid"/>
            </a:ln>
            <a:effectLst/>
          </p:spPr>
          <p:txBody>
            <a:bodyPr lIns="0" tIns="0" rIns="0" bIns="0" rtlCol="0" anchor="t"/>
            <a:lstStyle>
              <a:defPPr>
                <a:defRPr lang="nl-NL"/>
              </a:defPPr>
              <a:lvl1pPr marL="0" algn="l" defTabSz="1217512" rtl="0" eaLnBrk="1" latinLnBrk="0" hangingPunct="1">
                <a:defRPr sz="2400" kern="1200">
                  <a:solidFill>
                    <a:schemeClr val="tx1"/>
                  </a:solidFill>
                  <a:latin typeface="+mn-lt"/>
                  <a:ea typeface="+mn-ea"/>
                  <a:cs typeface="+mn-cs"/>
                </a:defRPr>
              </a:lvl1pPr>
              <a:lvl2pPr marL="608756" algn="l" defTabSz="1217512" rtl="0" eaLnBrk="1" latinLnBrk="0" hangingPunct="1">
                <a:defRPr sz="2400" kern="1200">
                  <a:solidFill>
                    <a:schemeClr val="tx1"/>
                  </a:solidFill>
                  <a:latin typeface="+mn-lt"/>
                  <a:ea typeface="+mn-ea"/>
                  <a:cs typeface="+mn-cs"/>
                </a:defRPr>
              </a:lvl2pPr>
              <a:lvl3pPr marL="1217512" algn="l" defTabSz="1217512" rtl="0" eaLnBrk="1" latinLnBrk="0" hangingPunct="1">
                <a:defRPr sz="2400" kern="1200">
                  <a:solidFill>
                    <a:schemeClr val="tx1"/>
                  </a:solidFill>
                  <a:latin typeface="+mn-lt"/>
                  <a:ea typeface="+mn-ea"/>
                  <a:cs typeface="+mn-cs"/>
                </a:defRPr>
              </a:lvl3pPr>
              <a:lvl4pPr marL="1826268" algn="l" defTabSz="1217512" rtl="0" eaLnBrk="1" latinLnBrk="0" hangingPunct="1">
                <a:defRPr sz="2400" kern="1200">
                  <a:solidFill>
                    <a:schemeClr val="tx1"/>
                  </a:solidFill>
                  <a:latin typeface="+mn-lt"/>
                  <a:ea typeface="+mn-ea"/>
                  <a:cs typeface="+mn-cs"/>
                </a:defRPr>
              </a:lvl4pPr>
              <a:lvl5pPr marL="2435024" algn="l" defTabSz="1217512" rtl="0" eaLnBrk="1" latinLnBrk="0" hangingPunct="1">
                <a:defRPr sz="2400" kern="1200">
                  <a:solidFill>
                    <a:schemeClr val="tx1"/>
                  </a:solidFill>
                  <a:latin typeface="+mn-lt"/>
                  <a:ea typeface="+mn-ea"/>
                  <a:cs typeface="+mn-cs"/>
                </a:defRPr>
              </a:lvl5pPr>
              <a:lvl6pPr marL="3043780" algn="l" defTabSz="1217512" rtl="0" eaLnBrk="1" latinLnBrk="0" hangingPunct="1">
                <a:defRPr sz="2400" kern="1200">
                  <a:solidFill>
                    <a:schemeClr val="tx1"/>
                  </a:solidFill>
                  <a:latin typeface="+mn-lt"/>
                  <a:ea typeface="+mn-ea"/>
                  <a:cs typeface="+mn-cs"/>
                </a:defRPr>
              </a:lvl6pPr>
              <a:lvl7pPr marL="3652536" algn="l" defTabSz="1217512" rtl="0" eaLnBrk="1" latinLnBrk="0" hangingPunct="1">
                <a:defRPr sz="2400" kern="1200">
                  <a:solidFill>
                    <a:schemeClr val="tx1"/>
                  </a:solidFill>
                  <a:latin typeface="+mn-lt"/>
                  <a:ea typeface="+mn-ea"/>
                  <a:cs typeface="+mn-cs"/>
                </a:defRPr>
              </a:lvl7pPr>
              <a:lvl8pPr marL="4261292" algn="l" defTabSz="1217512" rtl="0" eaLnBrk="1" latinLnBrk="0" hangingPunct="1">
                <a:defRPr sz="2400" kern="1200">
                  <a:solidFill>
                    <a:schemeClr val="tx1"/>
                  </a:solidFill>
                  <a:latin typeface="+mn-lt"/>
                  <a:ea typeface="+mn-ea"/>
                  <a:cs typeface="+mn-cs"/>
                </a:defRPr>
              </a:lvl8pPr>
              <a:lvl9pPr marL="4870048" algn="l" defTabSz="1217512" rtl="0" eaLnBrk="1" latinLnBrk="0" hangingPunct="1">
                <a:defRPr sz="2400" kern="1200">
                  <a:solidFill>
                    <a:schemeClr val="tx1"/>
                  </a:solidFill>
                  <a:latin typeface="+mn-lt"/>
                  <a:ea typeface="+mn-ea"/>
                  <a:cs typeface="+mn-cs"/>
                </a:defRPr>
              </a:lvl9pPr>
            </a:lstStyle>
            <a:p>
              <a:pPr marL="0" marR="0" lvl="0" indent="0" algn="l" defTabSz="1217512" rtl="0" eaLnBrk="1" fontAlgn="auto" latinLnBrk="0" hangingPunct="1">
                <a:lnSpc>
                  <a:spcPct val="80000"/>
                </a:lnSpc>
                <a:spcBef>
                  <a:spcPts val="0"/>
                </a:spcBef>
                <a:spcAft>
                  <a:spcPts val="0"/>
                </a:spcAft>
                <a:buClrTx/>
                <a:buSzTx/>
                <a:buFontTx/>
                <a:buNone/>
                <a:tabLst/>
                <a:defRPr/>
              </a:pPr>
              <a:r>
                <a:rPr kumimoji="0" lang="nl-NL" sz="1200" b="1" i="0" u="none" strike="noStrike" kern="0" cap="all" spc="0" normalizeH="0" baseline="0" noProof="0" dirty="0">
                  <a:ln>
                    <a:noFill/>
                  </a:ln>
                  <a:solidFill>
                    <a:srgbClr val="303E48"/>
                  </a:solidFill>
                  <a:effectLst/>
                  <a:uLnTx/>
                  <a:uFillTx/>
                  <a:latin typeface="Open Sans"/>
                  <a:ea typeface="+mn-ea"/>
                  <a:cs typeface="Segoe UI Light" panose="020B0502040204020203" pitchFamily="34" charset="0"/>
                </a:rPr>
                <a:t>VIDEO INVOEGEN</a:t>
              </a:r>
            </a:p>
          </p:txBody>
        </p:sp>
        <p:sp>
          <p:nvSpPr>
            <p:cNvPr id="84" name="Tekstvak 33"/>
            <p:cNvSpPr txBox="1"/>
            <p:nvPr userDrawn="1"/>
          </p:nvSpPr>
          <p:spPr>
            <a:xfrm>
              <a:off x="3218658" y="2451125"/>
              <a:ext cx="2710405" cy="719877"/>
            </a:xfrm>
            <a:prstGeom prst="rect">
              <a:avLst/>
            </a:prstGeom>
            <a:noFill/>
          </p:spPr>
          <p:txBody>
            <a:bodyPr wrap="square" lIns="0" tIns="0" rIns="0" bIns="0" rtlCol="0" anchor="t">
              <a:noAutofit/>
            </a:bodyPr>
            <a:lstStyle>
              <a:defPPr>
                <a:defRPr lang="nl-NL"/>
              </a:defPPr>
              <a:lvl1pPr marL="0" algn="l" defTabSz="1217512" rtl="0" eaLnBrk="1" latinLnBrk="0" hangingPunct="1">
                <a:defRPr sz="2400" kern="1200">
                  <a:solidFill>
                    <a:schemeClr val="tx1"/>
                  </a:solidFill>
                  <a:latin typeface="+mn-lt"/>
                  <a:ea typeface="+mn-ea"/>
                  <a:cs typeface="+mn-cs"/>
                </a:defRPr>
              </a:lvl1pPr>
              <a:lvl2pPr marL="608756" algn="l" defTabSz="1217512" rtl="0" eaLnBrk="1" latinLnBrk="0" hangingPunct="1">
                <a:defRPr sz="2400" kern="1200">
                  <a:solidFill>
                    <a:schemeClr val="tx1"/>
                  </a:solidFill>
                  <a:latin typeface="+mn-lt"/>
                  <a:ea typeface="+mn-ea"/>
                  <a:cs typeface="+mn-cs"/>
                </a:defRPr>
              </a:lvl2pPr>
              <a:lvl3pPr marL="1217512" algn="l" defTabSz="1217512" rtl="0" eaLnBrk="1" latinLnBrk="0" hangingPunct="1">
                <a:defRPr sz="2400" kern="1200">
                  <a:solidFill>
                    <a:schemeClr val="tx1"/>
                  </a:solidFill>
                  <a:latin typeface="+mn-lt"/>
                  <a:ea typeface="+mn-ea"/>
                  <a:cs typeface="+mn-cs"/>
                </a:defRPr>
              </a:lvl3pPr>
              <a:lvl4pPr marL="1826268" algn="l" defTabSz="1217512" rtl="0" eaLnBrk="1" latinLnBrk="0" hangingPunct="1">
                <a:defRPr sz="2400" kern="1200">
                  <a:solidFill>
                    <a:schemeClr val="tx1"/>
                  </a:solidFill>
                  <a:latin typeface="+mn-lt"/>
                  <a:ea typeface="+mn-ea"/>
                  <a:cs typeface="+mn-cs"/>
                </a:defRPr>
              </a:lvl4pPr>
              <a:lvl5pPr marL="2435024" algn="l" defTabSz="1217512" rtl="0" eaLnBrk="1" latinLnBrk="0" hangingPunct="1">
                <a:defRPr sz="2400" kern="1200">
                  <a:solidFill>
                    <a:schemeClr val="tx1"/>
                  </a:solidFill>
                  <a:latin typeface="+mn-lt"/>
                  <a:ea typeface="+mn-ea"/>
                  <a:cs typeface="+mn-cs"/>
                </a:defRPr>
              </a:lvl5pPr>
              <a:lvl6pPr marL="3043780" algn="l" defTabSz="1217512" rtl="0" eaLnBrk="1" latinLnBrk="0" hangingPunct="1">
                <a:defRPr sz="2400" kern="1200">
                  <a:solidFill>
                    <a:schemeClr val="tx1"/>
                  </a:solidFill>
                  <a:latin typeface="+mn-lt"/>
                  <a:ea typeface="+mn-ea"/>
                  <a:cs typeface="+mn-cs"/>
                </a:defRPr>
              </a:lvl6pPr>
              <a:lvl7pPr marL="3652536" algn="l" defTabSz="1217512" rtl="0" eaLnBrk="1" latinLnBrk="0" hangingPunct="1">
                <a:defRPr sz="2400" kern="1200">
                  <a:solidFill>
                    <a:schemeClr val="tx1"/>
                  </a:solidFill>
                  <a:latin typeface="+mn-lt"/>
                  <a:ea typeface="+mn-ea"/>
                  <a:cs typeface="+mn-cs"/>
                </a:defRPr>
              </a:lvl7pPr>
              <a:lvl8pPr marL="4261292" algn="l" defTabSz="1217512" rtl="0" eaLnBrk="1" latinLnBrk="0" hangingPunct="1">
                <a:defRPr sz="2400" kern="1200">
                  <a:solidFill>
                    <a:schemeClr val="tx1"/>
                  </a:solidFill>
                  <a:latin typeface="+mn-lt"/>
                  <a:ea typeface="+mn-ea"/>
                  <a:cs typeface="+mn-cs"/>
                </a:defRPr>
              </a:lvl8pPr>
              <a:lvl9pPr marL="4870048" algn="l" defTabSz="1217512" rtl="0" eaLnBrk="1" latinLnBrk="0" hangingPunct="1">
                <a:defRPr sz="2400" kern="1200">
                  <a:solidFill>
                    <a:schemeClr val="tx1"/>
                  </a:solidFill>
                  <a:latin typeface="+mn-lt"/>
                  <a:ea typeface="+mn-ea"/>
                  <a:cs typeface="+mn-cs"/>
                </a:defRPr>
              </a:lvl9pPr>
            </a:lstStyle>
            <a:p>
              <a:pPr lvl="0" fontAlgn="auto">
                <a:spcBef>
                  <a:spcPts val="0"/>
                </a:spcBef>
                <a:spcAft>
                  <a:spcPts val="0"/>
                </a:spcAft>
                <a:defRPr/>
              </a:pPr>
              <a:r>
                <a:rPr lang="nl-NL" sz="1200" kern="0" noProof="0" dirty="0">
                  <a:latin typeface="+mn-lt"/>
                  <a:cs typeface="Segoe UI Light" panose="020B0502040204020203" pitchFamily="34" charset="0"/>
                </a:rPr>
                <a:t>Indien nodig, verwijder de bestaande video. Klik op het pictogram om een video in te voegen</a:t>
              </a:r>
              <a:br>
                <a:rPr lang="nl-NL" sz="1200" kern="0" noProof="0" dirty="0">
                  <a:latin typeface="+mn-lt"/>
                  <a:cs typeface="Segoe UI Light" panose="020B0502040204020203" pitchFamily="34" charset="0"/>
                </a:rPr>
              </a:br>
              <a:r>
                <a:rPr lang="nl-NL" sz="1100" i="1" kern="0" noProof="0" dirty="0">
                  <a:latin typeface="+mn-lt"/>
                  <a:cs typeface="Segoe UI Light" panose="020B0502040204020203" pitchFamily="34" charset="0"/>
                </a:rPr>
                <a:t>(zie onderstaand voorbeeld).</a:t>
              </a:r>
            </a:p>
          </p:txBody>
        </p:sp>
        <p:sp>
          <p:nvSpPr>
            <p:cNvPr id="85" name="Tekstvak 33"/>
            <p:cNvSpPr txBox="1"/>
            <p:nvPr userDrawn="1"/>
          </p:nvSpPr>
          <p:spPr>
            <a:xfrm>
              <a:off x="3218658" y="4430790"/>
              <a:ext cx="2710405" cy="395943"/>
            </a:xfrm>
            <a:prstGeom prst="rect">
              <a:avLst/>
            </a:prstGeom>
            <a:noFill/>
          </p:spPr>
          <p:txBody>
            <a:bodyPr wrap="square" lIns="0" tIns="0" rIns="0" bIns="0" rtlCol="0" anchor="t">
              <a:noAutofit/>
            </a:bodyPr>
            <a:lstStyle>
              <a:defPPr>
                <a:defRPr lang="nl-NL"/>
              </a:defPPr>
              <a:lvl1pPr marL="0" algn="l" defTabSz="1217512" rtl="0" eaLnBrk="1" latinLnBrk="0" hangingPunct="1">
                <a:defRPr sz="2400" kern="1200">
                  <a:solidFill>
                    <a:schemeClr val="tx1"/>
                  </a:solidFill>
                  <a:latin typeface="+mn-lt"/>
                  <a:ea typeface="+mn-ea"/>
                  <a:cs typeface="+mn-cs"/>
                </a:defRPr>
              </a:lvl1pPr>
              <a:lvl2pPr marL="608756" algn="l" defTabSz="1217512" rtl="0" eaLnBrk="1" latinLnBrk="0" hangingPunct="1">
                <a:defRPr sz="2400" kern="1200">
                  <a:solidFill>
                    <a:schemeClr val="tx1"/>
                  </a:solidFill>
                  <a:latin typeface="+mn-lt"/>
                  <a:ea typeface="+mn-ea"/>
                  <a:cs typeface="+mn-cs"/>
                </a:defRPr>
              </a:lvl2pPr>
              <a:lvl3pPr marL="1217512" algn="l" defTabSz="1217512" rtl="0" eaLnBrk="1" latinLnBrk="0" hangingPunct="1">
                <a:defRPr sz="2400" kern="1200">
                  <a:solidFill>
                    <a:schemeClr val="tx1"/>
                  </a:solidFill>
                  <a:latin typeface="+mn-lt"/>
                  <a:ea typeface="+mn-ea"/>
                  <a:cs typeface="+mn-cs"/>
                </a:defRPr>
              </a:lvl3pPr>
              <a:lvl4pPr marL="1826268" algn="l" defTabSz="1217512" rtl="0" eaLnBrk="1" latinLnBrk="0" hangingPunct="1">
                <a:defRPr sz="2400" kern="1200">
                  <a:solidFill>
                    <a:schemeClr val="tx1"/>
                  </a:solidFill>
                  <a:latin typeface="+mn-lt"/>
                  <a:ea typeface="+mn-ea"/>
                  <a:cs typeface="+mn-cs"/>
                </a:defRPr>
              </a:lvl4pPr>
              <a:lvl5pPr marL="2435024" algn="l" defTabSz="1217512" rtl="0" eaLnBrk="1" latinLnBrk="0" hangingPunct="1">
                <a:defRPr sz="2400" kern="1200">
                  <a:solidFill>
                    <a:schemeClr val="tx1"/>
                  </a:solidFill>
                  <a:latin typeface="+mn-lt"/>
                  <a:ea typeface="+mn-ea"/>
                  <a:cs typeface="+mn-cs"/>
                </a:defRPr>
              </a:lvl5pPr>
              <a:lvl6pPr marL="3043780" algn="l" defTabSz="1217512" rtl="0" eaLnBrk="1" latinLnBrk="0" hangingPunct="1">
                <a:defRPr sz="2400" kern="1200">
                  <a:solidFill>
                    <a:schemeClr val="tx1"/>
                  </a:solidFill>
                  <a:latin typeface="+mn-lt"/>
                  <a:ea typeface="+mn-ea"/>
                  <a:cs typeface="+mn-cs"/>
                </a:defRPr>
              </a:lvl6pPr>
              <a:lvl7pPr marL="3652536" algn="l" defTabSz="1217512" rtl="0" eaLnBrk="1" latinLnBrk="0" hangingPunct="1">
                <a:defRPr sz="2400" kern="1200">
                  <a:solidFill>
                    <a:schemeClr val="tx1"/>
                  </a:solidFill>
                  <a:latin typeface="+mn-lt"/>
                  <a:ea typeface="+mn-ea"/>
                  <a:cs typeface="+mn-cs"/>
                </a:defRPr>
              </a:lvl7pPr>
              <a:lvl8pPr marL="4261292" algn="l" defTabSz="1217512" rtl="0" eaLnBrk="1" latinLnBrk="0" hangingPunct="1">
                <a:defRPr sz="2400" kern="1200">
                  <a:solidFill>
                    <a:schemeClr val="tx1"/>
                  </a:solidFill>
                  <a:latin typeface="+mn-lt"/>
                  <a:ea typeface="+mn-ea"/>
                  <a:cs typeface="+mn-cs"/>
                </a:defRPr>
              </a:lvl8pPr>
              <a:lvl9pPr marL="4870048" algn="l" defTabSz="1217512" rtl="0" eaLnBrk="1" latinLnBrk="0" hangingPunct="1">
                <a:defRPr sz="2400" kern="1200">
                  <a:solidFill>
                    <a:schemeClr val="tx1"/>
                  </a:solidFill>
                  <a:latin typeface="+mn-lt"/>
                  <a:ea typeface="+mn-ea"/>
                  <a:cs typeface="+mn-cs"/>
                </a:defRPr>
              </a:lvl9pPr>
            </a:lstStyle>
            <a:p>
              <a:pPr lvl="0" fontAlgn="auto">
                <a:spcBef>
                  <a:spcPts val="0"/>
                </a:spcBef>
                <a:spcAft>
                  <a:spcPts val="0"/>
                </a:spcAft>
                <a:defRPr/>
              </a:pPr>
              <a:r>
                <a:rPr lang="nl-NL" sz="1200" kern="0" noProof="0" dirty="0">
                  <a:latin typeface="+mn-lt"/>
                  <a:cs typeface="Segoe UI Light" panose="020B0502040204020203" pitchFamily="34" charset="0"/>
                </a:rPr>
                <a:t>Selecteer de video die u wilt invoegen en klik op </a:t>
              </a:r>
              <a:r>
                <a:rPr lang="nl-NL" sz="1200" b="1" kern="0" noProof="0" dirty="0">
                  <a:latin typeface="+mn-lt"/>
                  <a:cs typeface="Segoe UI Light" panose="020B0502040204020203" pitchFamily="34" charset="0"/>
                </a:rPr>
                <a:t>‘Invoegen’</a:t>
              </a:r>
            </a:p>
          </p:txBody>
        </p:sp>
        <p:sp>
          <p:nvSpPr>
            <p:cNvPr id="86" name="Ovaal 85"/>
            <p:cNvSpPr/>
            <p:nvPr userDrawn="1"/>
          </p:nvSpPr>
          <p:spPr>
            <a:xfrm>
              <a:off x="3218659" y="2016178"/>
              <a:ext cx="327206" cy="327206"/>
            </a:xfrm>
            <a:prstGeom prst="ellipse">
              <a:avLst/>
            </a:prstGeom>
            <a:solidFill>
              <a:srgbClr val="303E48"/>
            </a:solidFill>
            <a:ln w="25400" cap="flat" cmpd="sng" algn="ctr">
              <a:noFill/>
              <a:prstDash val="solid"/>
            </a:ln>
            <a:effectLst/>
          </p:spPr>
          <p:txBody>
            <a:bodyPr lIns="0" tIns="36000" rIns="0" bIns="43200" rtlCol="0" anchor="ctr"/>
            <a:lstStyle>
              <a:defPPr>
                <a:defRPr lang="nl-NL"/>
              </a:defPPr>
              <a:lvl1pPr marL="0" algn="l" defTabSz="1217512" rtl="0" eaLnBrk="1" latinLnBrk="0" hangingPunct="1">
                <a:defRPr sz="2400" kern="1200">
                  <a:solidFill>
                    <a:schemeClr val="tx1"/>
                  </a:solidFill>
                  <a:latin typeface="+mn-lt"/>
                  <a:ea typeface="+mn-ea"/>
                  <a:cs typeface="+mn-cs"/>
                </a:defRPr>
              </a:lvl1pPr>
              <a:lvl2pPr marL="608756" algn="l" defTabSz="1217512" rtl="0" eaLnBrk="1" latinLnBrk="0" hangingPunct="1">
                <a:defRPr sz="2400" kern="1200">
                  <a:solidFill>
                    <a:schemeClr val="tx1"/>
                  </a:solidFill>
                  <a:latin typeface="+mn-lt"/>
                  <a:ea typeface="+mn-ea"/>
                  <a:cs typeface="+mn-cs"/>
                </a:defRPr>
              </a:lvl2pPr>
              <a:lvl3pPr marL="1217512" algn="l" defTabSz="1217512" rtl="0" eaLnBrk="1" latinLnBrk="0" hangingPunct="1">
                <a:defRPr sz="2400" kern="1200">
                  <a:solidFill>
                    <a:schemeClr val="tx1"/>
                  </a:solidFill>
                  <a:latin typeface="+mn-lt"/>
                  <a:ea typeface="+mn-ea"/>
                  <a:cs typeface="+mn-cs"/>
                </a:defRPr>
              </a:lvl3pPr>
              <a:lvl4pPr marL="1826268" algn="l" defTabSz="1217512" rtl="0" eaLnBrk="1" latinLnBrk="0" hangingPunct="1">
                <a:defRPr sz="2400" kern="1200">
                  <a:solidFill>
                    <a:schemeClr val="tx1"/>
                  </a:solidFill>
                  <a:latin typeface="+mn-lt"/>
                  <a:ea typeface="+mn-ea"/>
                  <a:cs typeface="+mn-cs"/>
                </a:defRPr>
              </a:lvl4pPr>
              <a:lvl5pPr marL="2435024" algn="l" defTabSz="1217512" rtl="0" eaLnBrk="1" latinLnBrk="0" hangingPunct="1">
                <a:defRPr sz="2400" kern="1200">
                  <a:solidFill>
                    <a:schemeClr val="tx1"/>
                  </a:solidFill>
                  <a:latin typeface="+mn-lt"/>
                  <a:ea typeface="+mn-ea"/>
                  <a:cs typeface="+mn-cs"/>
                </a:defRPr>
              </a:lvl5pPr>
              <a:lvl6pPr marL="3043780" algn="l" defTabSz="1217512" rtl="0" eaLnBrk="1" latinLnBrk="0" hangingPunct="1">
                <a:defRPr sz="2400" kern="1200">
                  <a:solidFill>
                    <a:schemeClr val="tx1"/>
                  </a:solidFill>
                  <a:latin typeface="+mn-lt"/>
                  <a:ea typeface="+mn-ea"/>
                  <a:cs typeface="+mn-cs"/>
                </a:defRPr>
              </a:lvl6pPr>
              <a:lvl7pPr marL="3652536" algn="l" defTabSz="1217512" rtl="0" eaLnBrk="1" latinLnBrk="0" hangingPunct="1">
                <a:defRPr sz="2400" kern="1200">
                  <a:solidFill>
                    <a:schemeClr val="tx1"/>
                  </a:solidFill>
                  <a:latin typeface="+mn-lt"/>
                  <a:ea typeface="+mn-ea"/>
                  <a:cs typeface="+mn-cs"/>
                </a:defRPr>
              </a:lvl7pPr>
              <a:lvl8pPr marL="4261292" algn="l" defTabSz="1217512" rtl="0" eaLnBrk="1" latinLnBrk="0" hangingPunct="1">
                <a:defRPr sz="2400" kern="1200">
                  <a:solidFill>
                    <a:schemeClr val="tx1"/>
                  </a:solidFill>
                  <a:latin typeface="+mn-lt"/>
                  <a:ea typeface="+mn-ea"/>
                  <a:cs typeface="+mn-cs"/>
                </a:defRPr>
              </a:lvl8pPr>
              <a:lvl9pPr marL="4870048" algn="l" defTabSz="1217512"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ysClr val="window" lastClr="FFFFFF"/>
                  </a:solidFill>
                  <a:effectLst/>
                  <a:uLnTx/>
                  <a:uFillTx/>
                  <a:latin typeface="Open Sans"/>
                  <a:ea typeface="+mn-ea"/>
                  <a:cs typeface="Segoe UI Light" panose="020B0502040204020203" pitchFamily="34" charset="0"/>
                </a:rPr>
                <a:t>1</a:t>
              </a:r>
            </a:p>
          </p:txBody>
        </p:sp>
        <p:sp>
          <p:nvSpPr>
            <p:cNvPr id="87" name="Ovaal 86"/>
            <p:cNvSpPr/>
            <p:nvPr userDrawn="1"/>
          </p:nvSpPr>
          <p:spPr>
            <a:xfrm>
              <a:off x="3218659" y="3974094"/>
              <a:ext cx="327206" cy="327206"/>
            </a:xfrm>
            <a:prstGeom prst="ellipse">
              <a:avLst/>
            </a:prstGeom>
            <a:solidFill>
              <a:srgbClr val="303E48"/>
            </a:solidFill>
            <a:ln w="25400" cap="flat" cmpd="sng" algn="ctr">
              <a:noFill/>
              <a:prstDash val="solid"/>
            </a:ln>
            <a:effectLst/>
          </p:spPr>
          <p:txBody>
            <a:bodyPr lIns="0" tIns="36000" rIns="0" bIns="43200" rtlCol="0" anchor="ctr"/>
            <a:lstStyle>
              <a:defPPr>
                <a:defRPr lang="nl-NL"/>
              </a:defPPr>
              <a:lvl1pPr marL="0" algn="l" defTabSz="1217512" rtl="0" eaLnBrk="1" latinLnBrk="0" hangingPunct="1">
                <a:defRPr sz="2400" kern="1200">
                  <a:solidFill>
                    <a:schemeClr val="tx1"/>
                  </a:solidFill>
                  <a:latin typeface="+mn-lt"/>
                  <a:ea typeface="+mn-ea"/>
                  <a:cs typeface="+mn-cs"/>
                </a:defRPr>
              </a:lvl1pPr>
              <a:lvl2pPr marL="608756" algn="l" defTabSz="1217512" rtl="0" eaLnBrk="1" latinLnBrk="0" hangingPunct="1">
                <a:defRPr sz="2400" kern="1200">
                  <a:solidFill>
                    <a:schemeClr val="tx1"/>
                  </a:solidFill>
                  <a:latin typeface="+mn-lt"/>
                  <a:ea typeface="+mn-ea"/>
                  <a:cs typeface="+mn-cs"/>
                </a:defRPr>
              </a:lvl2pPr>
              <a:lvl3pPr marL="1217512" algn="l" defTabSz="1217512" rtl="0" eaLnBrk="1" latinLnBrk="0" hangingPunct="1">
                <a:defRPr sz="2400" kern="1200">
                  <a:solidFill>
                    <a:schemeClr val="tx1"/>
                  </a:solidFill>
                  <a:latin typeface="+mn-lt"/>
                  <a:ea typeface="+mn-ea"/>
                  <a:cs typeface="+mn-cs"/>
                </a:defRPr>
              </a:lvl3pPr>
              <a:lvl4pPr marL="1826268" algn="l" defTabSz="1217512" rtl="0" eaLnBrk="1" latinLnBrk="0" hangingPunct="1">
                <a:defRPr sz="2400" kern="1200">
                  <a:solidFill>
                    <a:schemeClr val="tx1"/>
                  </a:solidFill>
                  <a:latin typeface="+mn-lt"/>
                  <a:ea typeface="+mn-ea"/>
                  <a:cs typeface="+mn-cs"/>
                </a:defRPr>
              </a:lvl4pPr>
              <a:lvl5pPr marL="2435024" algn="l" defTabSz="1217512" rtl="0" eaLnBrk="1" latinLnBrk="0" hangingPunct="1">
                <a:defRPr sz="2400" kern="1200">
                  <a:solidFill>
                    <a:schemeClr val="tx1"/>
                  </a:solidFill>
                  <a:latin typeface="+mn-lt"/>
                  <a:ea typeface="+mn-ea"/>
                  <a:cs typeface="+mn-cs"/>
                </a:defRPr>
              </a:lvl5pPr>
              <a:lvl6pPr marL="3043780" algn="l" defTabSz="1217512" rtl="0" eaLnBrk="1" latinLnBrk="0" hangingPunct="1">
                <a:defRPr sz="2400" kern="1200">
                  <a:solidFill>
                    <a:schemeClr val="tx1"/>
                  </a:solidFill>
                  <a:latin typeface="+mn-lt"/>
                  <a:ea typeface="+mn-ea"/>
                  <a:cs typeface="+mn-cs"/>
                </a:defRPr>
              </a:lvl6pPr>
              <a:lvl7pPr marL="3652536" algn="l" defTabSz="1217512" rtl="0" eaLnBrk="1" latinLnBrk="0" hangingPunct="1">
                <a:defRPr sz="2400" kern="1200">
                  <a:solidFill>
                    <a:schemeClr val="tx1"/>
                  </a:solidFill>
                  <a:latin typeface="+mn-lt"/>
                  <a:ea typeface="+mn-ea"/>
                  <a:cs typeface="+mn-cs"/>
                </a:defRPr>
              </a:lvl7pPr>
              <a:lvl8pPr marL="4261292" algn="l" defTabSz="1217512" rtl="0" eaLnBrk="1" latinLnBrk="0" hangingPunct="1">
                <a:defRPr sz="2400" kern="1200">
                  <a:solidFill>
                    <a:schemeClr val="tx1"/>
                  </a:solidFill>
                  <a:latin typeface="+mn-lt"/>
                  <a:ea typeface="+mn-ea"/>
                  <a:cs typeface="+mn-cs"/>
                </a:defRPr>
              </a:lvl8pPr>
              <a:lvl9pPr marL="4870048" algn="l" defTabSz="1217512" rtl="0" eaLnBrk="1" latinLnBrk="0" hangingPunct="1">
                <a:defRPr sz="2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ysClr val="window" lastClr="FFFFFF"/>
                  </a:solidFill>
                  <a:effectLst/>
                  <a:uLnTx/>
                  <a:uFillTx/>
                  <a:latin typeface="Open Sans"/>
                  <a:ea typeface="+mn-ea"/>
                  <a:cs typeface="Segoe UI Light" panose="020B0502040204020203" pitchFamily="34" charset="0"/>
                </a:rPr>
                <a:t>2</a:t>
              </a:r>
            </a:p>
          </p:txBody>
        </p:sp>
        <p:cxnSp>
          <p:nvCxnSpPr>
            <p:cNvPr id="88" name="Rechte verbindingslijn 87"/>
            <p:cNvCxnSpPr/>
            <p:nvPr userDrawn="1"/>
          </p:nvCxnSpPr>
          <p:spPr>
            <a:xfrm>
              <a:off x="3218659" y="1885062"/>
              <a:ext cx="2710405" cy="0"/>
            </a:xfrm>
            <a:prstGeom prst="line">
              <a:avLst/>
            </a:prstGeom>
            <a:noFill/>
            <a:ln w="9525" cap="flat" cmpd="sng" algn="ctr">
              <a:solidFill>
                <a:srgbClr val="303E48"/>
              </a:solidFill>
              <a:prstDash val="solid"/>
            </a:ln>
            <a:effectLst/>
          </p:spPr>
        </p:cxnSp>
        <p:cxnSp>
          <p:nvCxnSpPr>
            <p:cNvPr id="89" name="Rechte verbindingslijn 88"/>
            <p:cNvCxnSpPr/>
            <p:nvPr userDrawn="1"/>
          </p:nvCxnSpPr>
          <p:spPr>
            <a:xfrm>
              <a:off x="3218658" y="3849716"/>
              <a:ext cx="2710405" cy="0"/>
            </a:xfrm>
            <a:prstGeom prst="line">
              <a:avLst/>
            </a:prstGeom>
            <a:noFill/>
            <a:ln w="9525" cap="flat" cmpd="sng" algn="ctr">
              <a:solidFill>
                <a:srgbClr val="303E48"/>
              </a:solidFill>
              <a:prstDash val="solid"/>
            </a:ln>
            <a:effectLst/>
          </p:spPr>
        </p:cxnSp>
        <p:cxnSp>
          <p:nvCxnSpPr>
            <p:cNvPr id="90" name="Rechte verbindingslijn 89"/>
            <p:cNvCxnSpPr/>
            <p:nvPr userDrawn="1"/>
          </p:nvCxnSpPr>
          <p:spPr>
            <a:xfrm>
              <a:off x="3222188" y="5328354"/>
              <a:ext cx="2706875" cy="0"/>
            </a:xfrm>
            <a:prstGeom prst="line">
              <a:avLst/>
            </a:prstGeom>
            <a:noFill/>
            <a:ln w="9525" cap="flat" cmpd="sng" algn="ctr">
              <a:solidFill>
                <a:srgbClr val="303E48"/>
              </a:solidFill>
              <a:prstDash val="solid"/>
            </a:ln>
            <a:effectLst/>
          </p:spPr>
        </p:cxnSp>
        <p:grpSp>
          <p:nvGrpSpPr>
            <p:cNvPr id="91" name="Groep 90"/>
            <p:cNvGrpSpPr/>
            <p:nvPr userDrawn="1"/>
          </p:nvGrpSpPr>
          <p:grpSpPr>
            <a:xfrm>
              <a:off x="3228080" y="4938255"/>
              <a:ext cx="1002992" cy="267962"/>
              <a:chOff x="13560784" y="3471416"/>
              <a:chExt cx="1114138" cy="297656"/>
            </a:xfrm>
          </p:grpSpPr>
          <p:sp>
            <p:nvSpPr>
              <p:cNvPr id="96" name="Afgeronde rechthoek 95"/>
              <p:cNvSpPr/>
              <p:nvPr userDrawn="1"/>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E7E6E6">
                    <a:lumMod val="50000"/>
                  </a:srgbClr>
                </a:solidFill>
                <a:prstDash val="solid"/>
              </a:ln>
              <a:effectLst/>
            </p:spPr>
            <p:txBody>
              <a:bodyPr rtlCol="0" anchor="ctr"/>
              <a:lstStyle>
                <a:defPPr>
                  <a:defRPr lang="nl-NL"/>
                </a:defPPr>
                <a:lvl1pPr marL="0" algn="l" defTabSz="1217512" rtl="0" eaLnBrk="1" latinLnBrk="0" hangingPunct="1">
                  <a:defRPr sz="2400" kern="1200">
                    <a:solidFill>
                      <a:schemeClr val="lt1"/>
                    </a:solidFill>
                    <a:latin typeface="+mn-lt"/>
                    <a:ea typeface="+mn-ea"/>
                    <a:cs typeface="+mn-cs"/>
                  </a:defRPr>
                </a:lvl1pPr>
                <a:lvl2pPr marL="608756" algn="l" defTabSz="1217512" rtl="0" eaLnBrk="1" latinLnBrk="0" hangingPunct="1">
                  <a:defRPr sz="2400" kern="1200">
                    <a:solidFill>
                      <a:schemeClr val="lt1"/>
                    </a:solidFill>
                    <a:latin typeface="+mn-lt"/>
                    <a:ea typeface="+mn-ea"/>
                    <a:cs typeface="+mn-cs"/>
                  </a:defRPr>
                </a:lvl2pPr>
                <a:lvl3pPr marL="1217512" algn="l" defTabSz="1217512" rtl="0" eaLnBrk="1" latinLnBrk="0" hangingPunct="1">
                  <a:defRPr sz="2400" kern="1200">
                    <a:solidFill>
                      <a:schemeClr val="lt1"/>
                    </a:solidFill>
                    <a:latin typeface="+mn-lt"/>
                    <a:ea typeface="+mn-ea"/>
                    <a:cs typeface="+mn-cs"/>
                  </a:defRPr>
                </a:lvl3pPr>
                <a:lvl4pPr marL="1826268" algn="l" defTabSz="1217512" rtl="0" eaLnBrk="1" latinLnBrk="0" hangingPunct="1">
                  <a:defRPr sz="2400" kern="1200">
                    <a:solidFill>
                      <a:schemeClr val="lt1"/>
                    </a:solidFill>
                    <a:latin typeface="+mn-lt"/>
                    <a:ea typeface="+mn-ea"/>
                    <a:cs typeface="+mn-cs"/>
                  </a:defRPr>
                </a:lvl4pPr>
                <a:lvl5pPr marL="2435024" algn="l" defTabSz="1217512" rtl="0" eaLnBrk="1" latinLnBrk="0" hangingPunct="1">
                  <a:defRPr sz="2400" kern="1200">
                    <a:solidFill>
                      <a:schemeClr val="lt1"/>
                    </a:solidFill>
                    <a:latin typeface="+mn-lt"/>
                    <a:ea typeface="+mn-ea"/>
                    <a:cs typeface="+mn-cs"/>
                  </a:defRPr>
                </a:lvl5pPr>
                <a:lvl6pPr marL="3043780" algn="l" defTabSz="1217512" rtl="0" eaLnBrk="1" latinLnBrk="0" hangingPunct="1">
                  <a:defRPr sz="2400" kern="1200">
                    <a:solidFill>
                      <a:schemeClr val="lt1"/>
                    </a:solidFill>
                    <a:latin typeface="+mn-lt"/>
                    <a:ea typeface="+mn-ea"/>
                    <a:cs typeface="+mn-cs"/>
                  </a:defRPr>
                </a:lvl6pPr>
                <a:lvl7pPr marL="3652536" algn="l" defTabSz="1217512" rtl="0" eaLnBrk="1" latinLnBrk="0" hangingPunct="1">
                  <a:defRPr sz="2400" kern="1200">
                    <a:solidFill>
                      <a:schemeClr val="lt1"/>
                    </a:solidFill>
                    <a:latin typeface="+mn-lt"/>
                    <a:ea typeface="+mn-ea"/>
                    <a:cs typeface="+mn-cs"/>
                  </a:defRPr>
                </a:lvl7pPr>
                <a:lvl8pPr marL="4261292" algn="l" defTabSz="1217512" rtl="0" eaLnBrk="1" latinLnBrk="0" hangingPunct="1">
                  <a:defRPr sz="2400" kern="1200">
                    <a:solidFill>
                      <a:schemeClr val="lt1"/>
                    </a:solidFill>
                    <a:latin typeface="+mn-lt"/>
                    <a:ea typeface="+mn-ea"/>
                    <a:cs typeface="+mn-cs"/>
                  </a:defRPr>
                </a:lvl8pPr>
                <a:lvl9pPr marL="4870048" algn="l" defTabSz="1217512" rtl="0" eaLnBrk="1" latinLnBrk="0" hangingPunct="1">
                  <a:defRPr sz="2400" kern="1200">
                    <a:solidFill>
                      <a:schemeClr val="lt1"/>
                    </a:solidFill>
                    <a:latin typeface="+mn-lt"/>
                    <a:ea typeface="+mn-ea"/>
                    <a:cs typeface="+mn-cs"/>
                  </a:defRPr>
                </a:lvl9pPr>
              </a:lstStyle>
              <a:p>
                <a:pPr marL="0" marR="0" lvl="0" indent="0" algn="ctr" defTabSz="1217512"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ysClr val="window" lastClr="FFFFFF"/>
                  </a:solidFill>
                  <a:effectLst/>
                  <a:uLnTx/>
                  <a:uFillTx/>
                  <a:latin typeface="Open Sans"/>
                  <a:ea typeface="+mn-ea"/>
                  <a:cs typeface="+mn-cs"/>
                </a:endParaRPr>
              </a:p>
            </p:txBody>
          </p:sp>
          <p:sp>
            <p:nvSpPr>
              <p:cNvPr id="97" name="Tekstvak 89"/>
              <p:cNvSpPr txBox="1"/>
              <p:nvPr userDrawn="1"/>
            </p:nvSpPr>
            <p:spPr>
              <a:xfrm>
                <a:off x="13573594" y="3488254"/>
                <a:ext cx="888311" cy="273506"/>
              </a:xfrm>
              <a:prstGeom prst="rect">
                <a:avLst/>
              </a:prstGeom>
              <a:noFill/>
            </p:spPr>
            <p:txBody>
              <a:bodyPr wrap="square" rtlCol="0" anchor="ctr">
                <a:spAutoFit/>
              </a:bodyPr>
              <a:lstStyle>
                <a:defPPr>
                  <a:defRPr lang="nl-NL"/>
                </a:defPPr>
                <a:lvl1pPr marL="0" algn="l" defTabSz="1217512" rtl="0" eaLnBrk="1" latinLnBrk="0" hangingPunct="1">
                  <a:defRPr sz="2400" kern="1200">
                    <a:solidFill>
                      <a:schemeClr val="tx1"/>
                    </a:solidFill>
                    <a:latin typeface="+mn-lt"/>
                    <a:ea typeface="+mn-ea"/>
                    <a:cs typeface="+mn-cs"/>
                  </a:defRPr>
                </a:lvl1pPr>
                <a:lvl2pPr marL="608756" algn="l" defTabSz="1217512" rtl="0" eaLnBrk="1" latinLnBrk="0" hangingPunct="1">
                  <a:defRPr sz="2400" kern="1200">
                    <a:solidFill>
                      <a:schemeClr val="tx1"/>
                    </a:solidFill>
                    <a:latin typeface="+mn-lt"/>
                    <a:ea typeface="+mn-ea"/>
                    <a:cs typeface="+mn-cs"/>
                  </a:defRPr>
                </a:lvl2pPr>
                <a:lvl3pPr marL="1217512" algn="l" defTabSz="1217512" rtl="0" eaLnBrk="1" latinLnBrk="0" hangingPunct="1">
                  <a:defRPr sz="2400" kern="1200">
                    <a:solidFill>
                      <a:schemeClr val="tx1"/>
                    </a:solidFill>
                    <a:latin typeface="+mn-lt"/>
                    <a:ea typeface="+mn-ea"/>
                    <a:cs typeface="+mn-cs"/>
                  </a:defRPr>
                </a:lvl3pPr>
                <a:lvl4pPr marL="1826268" algn="l" defTabSz="1217512" rtl="0" eaLnBrk="1" latinLnBrk="0" hangingPunct="1">
                  <a:defRPr sz="2400" kern="1200">
                    <a:solidFill>
                      <a:schemeClr val="tx1"/>
                    </a:solidFill>
                    <a:latin typeface="+mn-lt"/>
                    <a:ea typeface="+mn-ea"/>
                    <a:cs typeface="+mn-cs"/>
                  </a:defRPr>
                </a:lvl4pPr>
                <a:lvl5pPr marL="2435024" algn="l" defTabSz="1217512" rtl="0" eaLnBrk="1" latinLnBrk="0" hangingPunct="1">
                  <a:defRPr sz="2400" kern="1200">
                    <a:solidFill>
                      <a:schemeClr val="tx1"/>
                    </a:solidFill>
                    <a:latin typeface="+mn-lt"/>
                    <a:ea typeface="+mn-ea"/>
                    <a:cs typeface="+mn-cs"/>
                  </a:defRPr>
                </a:lvl5pPr>
                <a:lvl6pPr marL="3043780" algn="l" defTabSz="1217512" rtl="0" eaLnBrk="1" latinLnBrk="0" hangingPunct="1">
                  <a:defRPr sz="2400" kern="1200">
                    <a:solidFill>
                      <a:schemeClr val="tx1"/>
                    </a:solidFill>
                    <a:latin typeface="+mn-lt"/>
                    <a:ea typeface="+mn-ea"/>
                    <a:cs typeface="+mn-cs"/>
                  </a:defRPr>
                </a:lvl6pPr>
                <a:lvl7pPr marL="3652536" algn="l" defTabSz="1217512" rtl="0" eaLnBrk="1" latinLnBrk="0" hangingPunct="1">
                  <a:defRPr sz="2400" kern="1200">
                    <a:solidFill>
                      <a:schemeClr val="tx1"/>
                    </a:solidFill>
                    <a:latin typeface="+mn-lt"/>
                    <a:ea typeface="+mn-ea"/>
                    <a:cs typeface="+mn-cs"/>
                  </a:defRPr>
                </a:lvl7pPr>
                <a:lvl8pPr marL="4261292" algn="l" defTabSz="1217512" rtl="0" eaLnBrk="1" latinLnBrk="0" hangingPunct="1">
                  <a:defRPr sz="2400" kern="1200">
                    <a:solidFill>
                      <a:schemeClr val="tx1"/>
                    </a:solidFill>
                    <a:latin typeface="+mn-lt"/>
                    <a:ea typeface="+mn-ea"/>
                    <a:cs typeface="+mn-cs"/>
                  </a:defRPr>
                </a:lvl8pPr>
                <a:lvl9pPr marL="4870048" algn="l" defTabSz="1217512" rtl="0" eaLnBrk="1" latinLnBrk="0" hangingPunct="1">
                  <a:defRPr sz="2400" kern="1200">
                    <a:solidFill>
                      <a:schemeClr val="tx1"/>
                    </a:solidFill>
                    <a:latin typeface="+mn-lt"/>
                    <a:ea typeface="+mn-ea"/>
                    <a:cs typeface="+mn-cs"/>
                  </a:defRPr>
                </a:lvl9pPr>
              </a:lstStyle>
              <a:p>
                <a:pPr marL="0" marR="0" lvl="0" indent="0" algn="l" defTabSz="1217512"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Open Sans"/>
                    <a:ea typeface="+mn-ea"/>
                    <a:cs typeface="+mn-cs"/>
                  </a:rPr>
                  <a:t>Invoegen</a:t>
                </a:r>
              </a:p>
            </p:txBody>
          </p:sp>
          <p:cxnSp>
            <p:nvCxnSpPr>
              <p:cNvPr id="98" name="Rechte verbindingslijn 97"/>
              <p:cNvCxnSpPr/>
              <p:nvPr userDrawn="1"/>
            </p:nvCxnSpPr>
            <p:spPr>
              <a:xfrm>
                <a:off x="14461905" y="3507058"/>
                <a:ext cx="0" cy="224432"/>
              </a:xfrm>
              <a:prstGeom prst="line">
                <a:avLst/>
              </a:prstGeom>
              <a:noFill/>
              <a:ln w="9525" cap="flat" cmpd="sng" algn="ctr">
                <a:solidFill>
                  <a:sysClr val="windowText" lastClr="000000"/>
                </a:solidFill>
                <a:prstDash val="solid"/>
              </a:ln>
              <a:effectLst/>
            </p:spPr>
          </p:cxnSp>
          <p:sp>
            <p:nvSpPr>
              <p:cNvPr id="99" name="Gelijkbenige driehoek 98"/>
              <p:cNvSpPr/>
              <p:nvPr userDrawn="1"/>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1217512" rtl="0" eaLnBrk="1" latinLnBrk="0" hangingPunct="1">
                  <a:defRPr sz="2400" kern="1200">
                    <a:solidFill>
                      <a:schemeClr val="lt1"/>
                    </a:solidFill>
                    <a:latin typeface="+mn-lt"/>
                    <a:ea typeface="+mn-ea"/>
                    <a:cs typeface="+mn-cs"/>
                  </a:defRPr>
                </a:lvl1pPr>
                <a:lvl2pPr marL="608756" algn="l" defTabSz="1217512" rtl="0" eaLnBrk="1" latinLnBrk="0" hangingPunct="1">
                  <a:defRPr sz="2400" kern="1200">
                    <a:solidFill>
                      <a:schemeClr val="lt1"/>
                    </a:solidFill>
                    <a:latin typeface="+mn-lt"/>
                    <a:ea typeface="+mn-ea"/>
                    <a:cs typeface="+mn-cs"/>
                  </a:defRPr>
                </a:lvl2pPr>
                <a:lvl3pPr marL="1217512" algn="l" defTabSz="1217512" rtl="0" eaLnBrk="1" latinLnBrk="0" hangingPunct="1">
                  <a:defRPr sz="2400" kern="1200">
                    <a:solidFill>
                      <a:schemeClr val="lt1"/>
                    </a:solidFill>
                    <a:latin typeface="+mn-lt"/>
                    <a:ea typeface="+mn-ea"/>
                    <a:cs typeface="+mn-cs"/>
                  </a:defRPr>
                </a:lvl3pPr>
                <a:lvl4pPr marL="1826268" algn="l" defTabSz="1217512" rtl="0" eaLnBrk="1" latinLnBrk="0" hangingPunct="1">
                  <a:defRPr sz="2400" kern="1200">
                    <a:solidFill>
                      <a:schemeClr val="lt1"/>
                    </a:solidFill>
                    <a:latin typeface="+mn-lt"/>
                    <a:ea typeface="+mn-ea"/>
                    <a:cs typeface="+mn-cs"/>
                  </a:defRPr>
                </a:lvl4pPr>
                <a:lvl5pPr marL="2435024" algn="l" defTabSz="1217512" rtl="0" eaLnBrk="1" latinLnBrk="0" hangingPunct="1">
                  <a:defRPr sz="2400" kern="1200">
                    <a:solidFill>
                      <a:schemeClr val="lt1"/>
                    </a:solidFill>
                    <a:latin typeface="+mn-lt"/>
                    <a:ea typeface="+mn-ea"/>
                    <a:cs typeface="+mn-cs"/>
                  </a:defRPr>
                </a:lvl5pPr>
                <a:lvl6pPr marL="3043780" algn="l" defTabSz="1217512" rtl="0" eaLnBrk="1" latinLnBrk="0" hangingPunct="1">
                  <a:defRPr sz="2400" kern="1200">
                    <a:solidFill>
                      <a:schemeClr val="lt1"/>
                    </a:solidFill>
                    <a:latin typeface="+mn-lt"/>
                    <a:ea typeface="+mn-ea"/>
                    <a:cs typeface="+mn-cs"/>
                  </a:defRPr>
                </a:lvl6pPr>
                <a:lvl7pPr marL="3652536" algn="l" defTabSz="1217512" rtl="0" eaLnBrk="1" latinLnBrk="0" hangingPunct="1">
                  <a:defRPr sz="2400" kern="1200">
                    <a:solidFill>
                      <a:schemeClr val="lt1"/>
                    </a:solidFill>
                    <a:latin typeface="+mn-lt"/>
                    <a:ea typeface="+mn-ea"/>
                    <a:cs typeface="+mn-cs"/>
                  </a:defRPr>
                </a:lvl7pPr>
                <a:lvl8pPr marL="4261292" algn="l" defTabSz="1217512" rtl="0" eaLnBrk="1" latinLnBrk="0" hangingPunct="1">
                  <a:defRPr sz="2400" kern="1200">
                    <a:solidFill>
                      <a:schemeClr val="lt1"/>
                    </a:solidFill>
                    <a:latin typeface="+mn-lt"/>
                    <a:ea typeface="+mn-ea"/>
                    <a:cs typeface="+mn-cs"/>
                  </a:defRPr>
                </a:lvl8pPr>
                <a:lvl9pPr marL="4870048" algn="l" defTabSz="1217512" rtl="0" eaLnBrk="1" latinLnBrk="0" hangingPunct="1">
                  <a:defRPr sz="2400" kern="1200">
                    <a:solidFill>
                      <a:schemeClr val="lt1"/>
                    </a:solidFill>
                    <a:latin typeface="+mn-lt"/>
                    <a:ea typeface="+mn-ea"/>
                    <a:cs typeface="+mn-cs"/>
                  </a:defRPr>
                </a:lvl9pPr>
              </a:lstStyle>
              <a:p>
                <a:pPr marL="0" marR="0" lvl="0" indent="0" algn="ctr" defTabSz="1217512"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ysClr val="window" lastClr="FFFFFF"/>
                  </a:solidFill>
                  <a:effectLst/>
                  <a:uLnTx/>
                  <a:uFillTx/>
                  <a:latin typeface="Open Sans"/>
                  <a:ea typeface="+mn-ea"/>
                  <a:cs typeface="+mn-cs"/>
                </a:endParaRPr>
              </a:p>
            </p:txBody>
          </p:sp>
        </p:grpSp>
        <p:grpSp>
          <p:nvGrpSpPr>
            <p:cNvPr id="92" name="Groep 91"/>
            <p:cNvGrpSpPr/>
            <p:nvPr userDrawn="1"/>
          </p:nvGrpSpPr>
          <p:grpSpPr>
            <a:xfrm>
              <a:off x="3214938" y="3309939"/>
              <a:ext cx="407902" cy="410475"/>
              <a:chOff x="8066315" y="1676399"/>
              <a:chExt cx="1371600" cy="1380253"/>
            </a:xfrm>
          </p:grpSpPr>
          <p:sp>
            <p:nvSpPr>
              <p:cNvPr id="93" name="Rechthoek 92"/>
              <p:cNvSpPr/>
              <p:nvPr userDrawn="1"/>
            </p:nvSpPr>
            <p:spPr>
              <a:xfrm>
                <a:off x="8066315" y="1687286"/>
                <a:ext cx="1360714" cy="1360714"/>
              </a:xfrm>
              <a:prstGeom prst="rect">
                <a:avLst/>
              </a:prstGeom>
              <a:solidFill>
                <a:sysClr val="window" lastClr="FFFFFF"/>
              </a:solidFill>
              <a:ln w="12700" cap="flat" cmpd="sng" algn="ctr">
                <a:solidFill>
                  <a:srgbClr val="6C6C6C"/>
                </a:solidFill>
                <a:prstDash val="solid"/>
              </a:ln>
              <a:effectLst/>
            </p:spPr>
            <p:txBody>
              <a:bodyPr rtlCol="0" anchor="ctr"/>
              <a:lstStyle>
                <a:defPPr>
                  <a:defRPr lang="nl-NL"/>
                </a:defPPr>
                <a:lvl1pPr marL="0" algn="l" defTabSz="1217512" rtl="0" eaLnBrk="1" latinLnBrk="0" hangingPunct="1">
                  <a:defRPr sz="2400" kern="1200">
                    <a:solidFill>
                      <a:schemeClr val="lt1"/>
                    </a:solidFill>
                    <a:latin typeface="+mn-lt"/>
                    <a:ea typeface="+mn-ea"/>
                    <a:cs typeface="+mn-cs"/>
                  </a:defRPr>
                </a:lvl1pPr>
                <a:lvl2pPr marL="608756" algn="l" defTabSz="1217512" rtl="0" eaLnBrk="1" latinLnBrk="0" hangingPunct="1">
                  <a:defRPr sz="2400" kern="1200">
                    <a:solidFill>
                      <a:schemeClr val="lt1"/>
                    </a:solidFill>
                    <a:latin typeface="+mn-lt"/>
                    <a:ea typeface="+mn-ea"/>
                    <a:cs typeface="+mn-cs"/>
                  </a:defRPr>
                </a:lvl2pPr>
                <a:lvl3pPr marL="1217512" algn="l" defTabSz="1217512" rtl="0" eaLnBrk="1" latinLnBrk="0" hangingPunct="1">
                  <a:defRPr sz="2400" kern="1200">
                    <a:solidFill>
                      <a:schemeClr val="lt1"/>
                    </a:solidFill>
                    <a:latin typeface="+mn-lt"/>
                    <a:ea typeface="+mn-ea"/>
                    <a:cs typeface="+mn-cs"/>
                  </a:defRPr>
                </a:lvl3pPr>
                <a:lvl4pPr marL="1826268" algn="l" defTabSz="1217512" rtl="0" eaLnBrk="1" latinLnBrk="0" hangingPunct="1">
                  <a:defRPr sz="2400" kern="1200">
                    <a:solidFill>
                      <a:schemeClr val="lt1"/>
                    </a:solidFill>
                    <a:latin typeface="+mn-lt"/>
                    <a:ea typeface="+mn-ea"/>
                    <a:cs typeface="+mn-cs"/>
                  </a:defRPr>
                </a:lvl4pPr>
                <a:lvl5pPr marL="2435024" algn="l" defTabSz="1217512" rtl="0" eaLnBrk="1" latinLnBrk="0" hangingPunct="1">
                  <a:defRPr sz="2400" kern="1200">
                    <a:solidFill>
                      <a:schemeClr val="lt1"/>
                    </a:solidFill>
                    <a:latin typeface="+mn-lt"/>
                    <a:ea typeface="+mn-ea"/>
                    <a:cs typeface="+mn-cs"/>
                  </a:defRPr>
                </a:lvl5pPr>
                <a:lvl6pPr marL="3043780" algn="l" defTabSz="1217512" rtl="0" eaLnBrk="1" latinLnBrk="0" hangingPunct="1">
                  <a:defRPr sz="2400" kern="1200">
                    <a:solidFill>
                      <a:schemeClr val="lt1"/>
                    </a:solidFill>
                    <a:latin typeface="+mn-lt"/>
                    <a:ea typeface="+mn-ea"/>
                    <a:cs typeface="+mn-cs"/>
                  </a:defRPr>
                </a:lvl6pPr>
                <a:lvl7pPr marL="3652536" algn="l" defTabSz="1217512" rtl="0" eaLnBrk="1" latinLnBrk="0" hangingPunct="1">
                  <a:defRPr sz="2400" kern="1200">
                    <a:solidFill>
                      <a:schemeClr val="lt1"/>
                    </a:solidFill>
                    <a:latin typeface="+mn-lt"/>
                    <a:ea typeface="+mn-ea"/>
                    <a:cs typeface="+mn-cs"/>
                  </a:defRPr>
                </a:lvl7pPr>
                <a:lvl8pPr marL="4261292" algn="l" defTabSz="1217512" rtl="0" eaLnBrk="1" latinLnBrk="0" hangingPunct="1">
                  <a:defRPr sz="2400" kern="1200">
                    <a:solidFill>
                      <a:schemeClr val="lt1"/>
                    </a:solidFill>
                    <a:latin typeface="+mn-lt"/>
                    <a:ea typeface="+mn-ea"/>
                    <a:cs typeface="+mn-cs"/>
                  </a:defRPr>
                </a:lvl8pPr>
                <a:lvl9pPr marL="4870048" algn="l" defTabSz="1217512" rtl="0" eaLnBrk="1" latinLnBrk="0" hangingPunct="1">
                  <a:defRPr sz="2400" kern="1200">
                    <a:solidFill>
                      <a:schemeClr val="lt1"/>
                    </a:solidFill>
                    <a:latin typeface="+mn-lt"/>
                    <a:ea typeface="+mn-ea"/>
                    <a:cs typeface="+mn-cs"/>
                  </a:defRPr>
                </a:lvl9pPr>
              </a:lstStyle>
              <a:p>
                <a:pPr marL="0" marR="0" lvl="0" indent="0" algn="ctr" defTabSz="1217512"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ysClr val="window" lastClr="FFFFFF"/>
                  </a:solidFill>
                  <a:effectLst/>
                  <a:uLnTx/>
                  <a:uFillTx/>
                  <a:latin typeface="Open Sans"/>
                  <a:ea typeface="+mn-ea"/>
                  <a:cs typeface="+mn-cs"/>
                </a:endParaRPr>
              </a:p>
            </p:txBody>
          </p:sp>
          <p:sp>
            <p:nvSpPr>
              <p:cNvPr id="94" name="Vrije vorm 93"/>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w="25400" cap="flat" cmpd="sng" algn="ctr">
                <a:noFill/>
                <a:prstDash val="solid"/>
              </a:ln>
              <a:effectLst/>
            </p:spPr>
            <p:txBody>
              <a:bodyPr rtlCol="0" anchor="ctr"/>
              <a:lstStyle>
                <a:defPPr>
                  <a:defRPr lang="nl-NL"/>
                </a:defPPr>
                <a:lvl1pPr marL="0" algn="l" defTabSz="1217512" rtl="0" eaLnBrk="1" latinLnBrk="0" hangingPunct="1">
                  <a:defRPr sz="2400" kern="1200">
                    <a:solidFill>
                      <a:schemeClr val="lt1"/>
                    </a:solidFill>
                    <a:latin typeface="+mn-lt"/>
                    <a:ea typeface="+mn-ea"/>
                    <a:cs typeface="+mn-cs"/>
                  </a:defRPr>
                </a:lvl1pPr>
                <a:lvl2pPr marL="608756" algn="l" defTabSz="1217512" rtl="0" eaLnBrk="1" latinLnBrk="0" hangingPunct="1">
                  <a:defRPr sz="2400" kern="1200">
                    <a:solidFill>
                      <a:schemeClr val="lt1"/>
                    </a:solidFill>
                    <a:latin typeface="+mn-lt"/>
                    <a:ea typeface="+mn-ea"/>
                    <a:cs typeface="+mn-cs"/>
                  </a:defRPr>
                </a:lvl2pPr>
                <a:lvl3pPr marL="1217512" algn="l" defTabSz="1217512" rtl="0" eaLnBrk="1" latinLnBrk="0" hangingPunct="1">
                  <a:defRPr sz="2400" kern="1200">
                    <a:solidFill>
                      <a:schemeClr val="lt1"/>
                    </a:solidFill>
                    <a:latin typeface="+mn-lt"/>
                    <a:ea typeface="+mn-ea"/>
                    <a:cs typeface="+mn-cs"/>
                  </a:defRPr>
                </a:lvl3pPr>
                <a:lvl4pPr marL="1826268" algn="l" defTabSz="1217512" rtl="0" eaLnBrk="1" latinLnBrk="0" hangingPunct="1">
                  <a:defRPr sz="2400" kern="1200">
                    <a:solidFill>
                      <a:schemeClr val="lt1"/>
                    </a:solidFill>
                    <a:latin typeface="+mn-lt"/>
                    <a:ea typeface="+mn-ea"/>
                    <a:cs typeface="+mn-cs"/>
                  </a:defRPr>
                </a:lvl4pPr>
                <a:lvl5pPr marL="2435024" algn="l" defTabSz="1217512" rtl="0" eaLnBrk="1" latinLnBrk="0" hangingPunct="1">
                  <a:defRPr sz="2400" kern="1200">
                    <a:solidFill>
                      <a:schemeClr val="lt1"/>
                    </a:solidFill>
                    <a:latin typeface="+mn-lt"/>
                    <a:ea typeface="+mn-ea"/>
                    <a:cs typeface="+mn-cs"/>
                  </a:defRPr>
                </a:lvl5pPr>
                <a:lvl6pPr marL="3043780" algn="l" defTabSz="1217512" rtl="0" eaLnBrk="1" latinLnBrk="0" hangingPunct="1">
                  <a:defRPr sz="2400" kern="1200">
                    <a:solidFill>
                      <a:schemeClr val="lt1"/>
                    </a:solidFill>
                    <a:latin typeface="+mn-lt"/>
                    <a:ea typeface="+mn-ea"/>
                    <a:cs typeface="+mn-cs"/>
                  </a:defRPr>
                </a:lvl6pPr>
                <a:lvl7pPr marL="3652536" algn="l" defTabSz="1217512" rtl="0" eaLnBrk="1" latinLnBrk="0" hangingPunct="1">
                  <a:defRPr sz="2400" kern="1200">
                    <a:solidFill>
                      <a:schemeClr val="lt1"/>
                    </a:solidFill>
                    <a:latin typeface="+mn-lt"/>
                    <a:ea typeface="+mn-ea"/>
                    <a:cs typeface="+mn-cs"/>
                  </a:defRPr>
                </a:lvl7pPr>
                <a:lvl8pPr marL="4261292" algn="l" defTabSz="1217512" rtl="0" eaLnBrk="1" latinLnBrk="0" hangingPunct="1">
                  <a:defRPr sz="2400" kern="1200">
                    <a:solidFill>
                      <a:schemeClr val="lt1"/>
                    </a:solidFill>
                    <a:latin typeface="+mn-lt"/>
                    <a:ea typeface="+mn-ea"/>
                    <a:cs typeface="+mn-cs"/>
                  </a:defRPr>
                </a:lvl8pPr>
                <a:lvl9pPr marL="4870048" algn="l" defTabSz="1217512" rtl="0" eaLnBrk="1" latinLnBrk="0" hangingPunct="1">
                  <a:defRPr sz="2400" kern="1200">
                    <a:solidFill>
                      <a:schemeClr val="lt1"/>
                    </a:solidFill>
                    <a:latin typeface="+mn-lt"/>
                    <a:ea typeface="+mn-ea"/>
                    <a:cs typeface="+mn-cs"/>
                  </a:defRPr>
                </a:lvl9pPr>
              </a:lstStyle>
              <a:p>
                <a:pPr marL="0" marR="0" lvl="0" indent="0" algn="ctr" defTabSz="1217512"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ysClr val="window" lastClr="FFFFFF"/>
                  </a:solidFill>
                  <a:effectLst/>
                  <a:uLnTx/>
                  <a:uFillTx/>
                  <a:latin typeface="Open Sans"/>
                  <a:ea typeface="+mn-ea"/>
                  <a:cs typeface="+mn-cs"/>
                </a:endParaRPr>
              </a:p>
            </p:txBody>
          </p:sp>
          <p:sp>
            <p:nvSpPr>
              <p:cNvPr id="95" name="Vrije vorm 94"/>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w="25400" cap="flat" cmpd="sng" algn="ctr">
                <a:noFill/>
                <a:prstDash val="solid"/>
              </a:ln>
              <a:effectLst/>
            </p:spPr>
            <p:txBody>
              <a:bodyPr rtlCol="0" anchor="ctr"/>
              <a:lstStyle>
                <a:defPPr>
                  <a:defRPr lang="nl-NL"/>
                </a:defPPr>
                <a:lvl1pPr marL="0" algn="l" defTabSz="1217512" rtl="0" eaLnBrk="1" latinLnBrk="0" hangingPunct="1">
                  <a:defRPr sz="2400" kern="1200">
                    <a:solidFill>
                      <a:schemeClr val="lt1"/>
                    </a:solidFill>
                    <a:latin typeface="+mn-lt"/>
                    <a:ea typeface="+mn-ea"/>
                    <a:cs typeface="+mn-cs"/>
                  </a:defRPr>
                </a:lvl1pPr>
                <a:lvl2pPr marL="608756" algn="l" defTabSz="1217512" rtl="0" eaLnBrk="1" latinLnBrk="0" hangingPunct="1">
                  <a:defRPr sz="2400" kern="1200">
                    <a:solidFill>
                      <a:schemeClr val="lt1"/>
                    </a:solidFill>
                    <a:latin typeface="+mn-lt"/>
                    <a:ea typeface="+mn-ea"/>
                    <a:cs typeface="+mn-cs"/>
                  </a:defRPr>
                </a:lvl2pPr>
                <a:lvl3pPr marL="1217512" algn="l" defTabSz="1217512" rtl="0" eaLnBrk="1" latinLnBrk="0" hangingPunct="1">
                  <a:defRPr sz="2400" kern="1200">
                    <a:solidFill>
                      <a:schemeClr val="lt1"/>
                    </a:solidFill>
                    <a:latin typeface="+mn-lt"/>
                    <a:ea typeface="+mn-ea"/>
                    <a:cs typeface="+mn-cs"/>
                  </a:defRPr>
                </a:lvl3pPr>
                <a:lvl4pPr marL="1826268" algn="l" defTabSz="1217512" rtl="0" eaLnBrk="1" latinLnBrk="0" hangingPunct="1">
                  <a:defRPr sz="2400" kern="1200">
                    <a:solidFill>
                      <a:schemeClr val="lt1"/>
                    </a:solidFill>
                    <a:latin typeface="+mn-lt"/>
                    <a:ea typeface="+mn-ea"/>
                    <a:cs typeface="+mn-cs"/>
                  </a:defRPr>
                </a:lvl4pPr>
                <a:lvl5pPr marL="2435024" algn="l" defTabSz="1217512" rtl="0" eaLnBrk="1" latinLnBrk="0" hangingPunct="1">
                  <a:defRPr sz="2400" kern="1200">
                    <a:solidFill>
                      <a:schemeClr val="lt1"/>
                    </a:solidFill>
                    <a:latin typeface="+mn-lt"/>
                    <a:ea typeface="+mn-ea"/>
                    <a:cs typeface="+mn-cs"/>
                  </a:defRPr>
                </a:lvl5pPr>
                <a:lvl6pPr marL="3043780" algn="l" defTabSz="1217512" rtl="0" eaLnBrk="1" latinLnBrk="0" hangingPunct="1">
                  <a:defRPr sz="2400" kern="1200">
                    <a:solidFill>
                      <a:schemeClr val="lt1"/>
                    </a:solidFill>
                    <a:latin typeface="+mn-lt"/>
                    <a:ea typeface="+mn-ea"/>
                    <a:cs typeface="+mn-cs"/>
                  </a:defRPr>
                </a:lvl6pPr>
                <a:lvl7pPr marL="3652536" algn="l" defTabSz="1217512" rtl="0" eaLnBrk="1" latinLnBrk="0" hangingPunct="1">
                  <a:defRPr sz="2400" kern="1200">
                    <a:solidFill>
                      <a:schemeClr val="lt1"/>
                    </a:solidFill>
                    <a:latin typeface="+mn-lt"/>
                    <a:ea typeface="+mn-ea"/>
                    <a:cs typeface="+mn-cs"/>
                  </a:defRPr>
                </a:lvl7pPr>
                <a:lvl8pPr marL="4261292" algn="l" defTabSz="1217512" rtl="0" eaLnBrk="1" latinLnBrk="0" hangingPunct="1">
                  <a:defRPr sz="2400" kern="1200">
                    <a:solidFill>
                      <a:schemeClr val="lt1"/>
                    </a:solidFill>
                    <a:latin typeface="+mn-lt"/>
                    <a:ea typeface="+mn-ea"/>
                    <a:cs typeface="+mn-cs"/>
                  </a:defRPr>
                </a:lvl8pPr>
                <a:lvl9pPr marL="4870048" algn="l" defTabSz="1217512" rtl="0" eaLnBrk="1" latinLnBrk="0" hangingPunct="1">
                  <a:defRPr sz="2400" kern="1200">
                    <a:solidFill>
                      <a:schemeClr val="lt1"/>
                    </a:solidFill>
                    <a:latin typeface="+mn-lt"/>
                    <a:ea typeface="+mn-ea"/>
                    <a:cs typeface="+mn-cs"/>
                  </a:defRPr>
                </a:lvl9pPr>
              </a:lstStyle>
              <a:p>
                <a:pPr marL="0" marR="0" lvl="0" indent="0" algn="ctr" defTabSz="1217512"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ysClr val="window" lastClr="FFFFFF"/>
                  </a:solidFill>
                  <a:effectLst/>
                  <a:uLnTx/>
                  <a:uFillTx/>
                  <a:latin typeface="Open Sans"/>
                  <a:ea typeface="+mn-ea"/>
                  <a:cs typeface="+mn-cs"/>
                </a:endParaRPr>
              </a:p>
            </p:txBody>
          </p:sp>
        </p:grpSp>
      </p:grpSp>
    </p:spTree>
    <p:extLst>
      <p:ext uri="{BB962C8B-B14F-4D97-AF65-F5344CB8AC3E}">
        <p14:creationId xmlns:p14="http://schemas.microsoft.com/office/powerpoint/2010/main" val="30051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luiting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B4EA553A-67CD-4E13-A6D0-281E6147E909}" type="slidenum">
              <a:rPr lang="nl-NL" smtClean="0"/>
              <a:t>‹nr.›</a:t>
            </a:fld>
            <a:endParaRPr lang="nl-NL" dirty="0"/>
          </a:p>
        </p:txBody>
      </p:sp>
      <p:sp>
        <p:nvSpPr>
          <p:cNvPr id="10" name="Title 1"/>
          <p:cNvSpPr>
            <a:spLocks noGrp="1"/>
          </p:cNvSpPr>
          <p:nvPr>
            <p:ph type="title" hasCustomPrompt="1"/>
          </p:nvPr>
        </p:nvSpPr>
        <p:spPr>
          <a:xfrm>
            <a:off x="411432" y="548679"/>
            <a:ext cx="6480000" cy="772121"/>
          </a:xfrm>
        </p:spPr>
        <p:txBody>
          <a:bodyPr/>
          <a:lstStyle>
            <a:lvl1pPr>
              <a:defRPr baseline="0">
                <a:solidFill>
                  <a:schemeClr val="bg1"/>
                </a:solidFill>
              </a:defRPr>
            </a:lvl1pPr>
          </a:lstStyle>
          <a:p>
            <a:r>
              <a:rPr lang="nl-NL" noProof="0" dirty="0"/>
              <a:t>Titel hier</a:t>
            </a:r>
            <a:br>
              <a:rPr lang="nl-NL" noProof="0" dirty="0"/>
            </a:br>
            <a:r>
              <a:rPr lang="nl-NL" noProof="0" dirty="0"/>
              <a:t>(max twee regels)</a:t>
            </a:r>
          </a:p>
        </p:txBody>
      </p:sp>
    </p:spTree>
    <p:extLst>
      <p:ext uri="{BB962C8B-B14F-4D97-AF65-F5344CB8AC3E}">
        <p14:creationId xmlns:p14="http://schemas.microsoft.com/office/powerpoint/2010/main" val="380245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603251" y="1046166"/>
            <a:ext cx="3992563" cy="5049837"/>
          </a:xfrm>
        </p:spPr>
        <p:txBody>
          <a:bodyPr/>
          <a:lstStyle>
            <a:lvl1pPr>
              <a:defRPr sz="1800"/>
            </a:lvl1pPr>
            <a:lvl2pPr marL="0" indent="-188996">
              <a:buFont typeface="Arial"/>
              <a:buChar char="•"/>
              <a:defRPr sz="1800"/>
            </a:lvl2pPr>
            <a:lvl3pPr marL="0" indent="-188996">
              <a:buFont typeface="Arial"/>
              <a:buChar char="•"/>
              <a:defRPr sz="1800"/>
            </a:lvl3pPr>
            <a:lvl4pPr marL="0" indent="-188996">
              <a:buFont typeface="Arial"/>
              <a:buChar char="•"/>
              <a:defRPr sz="1800"/>
            </a:lvl4pPr>
            <a:lvl5pPr marL="0" indent="-188996">
              <a:buFont typeface="Arial"/>
              <a:buChar char="•"/>
              <a:defRPr sz="180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vl1pPr>
          </a:lstStyle>
          <a:p>
            <a:pPr>
              <a:defRPr/>
            </a:pPr>
            <a:endParaRPr lang="en-US" dirty="0"/>
          </a:p>
        </p:txBody>
      </p:sp>
      <p:sp>
        <p:nvSpPr>
          <p:cNvPr id="6" name="Tijdelijke aanduiding voor voettekst 5"/>
          <p:cNvSpPr>
            <a:spLocks noGrp="1"/>
          </p:cNvSpPr>
          <p:nvPr>
            <p:ph type="ftr" sz="quarter" idx="11"/>
          </p:nvPr>
        </p:nvSpPr>
        <p:spPr/>
        <p:txBody>
          <a:bodyPr/>
          <a:lstStyle>
            <a:lvl1pPr>
              <a:defRPr/>
            </a:lvl1pPr>
          </a:lstStyle>
          <a:p>
            <a:pPr>
              <a:defRPr/>
            </a:pPr>
            <a:r>
              <a:rPr lang="nl-NL" dirty="0"/>
              <a:t>Economische impact van het Corona virus Rotterdam, update 16 juni 2020</a:t>
            </a:r>
            <a:endParaRPr lang="en-US" dirty="0"/>
          </a:p>
        </p:txBody>
      </p:sp>
      <p:sp>
        <p:nvSpPr>
          <p:cNvPr id="7" name="Tijdelijke aanduiding voor dianummer 6"/>
          <p:cNvSpPr>
            <a:spLocks noGrp="1"/>
          </p:cNvSpPr>
          <p:nvPr>
            <p:ph type="sldNum" sz="quarter" idx="12"/>
          </p:nvPr>
        </p:nvSpPr>
        <p:spPr>
          <a:xfrm>
            <a:off x="8369302" y="6592894"/>
            <a:ext cx="414338" cy="179387"/>
          </a:xfrm>
          <a:prstGeom prst="rect">
            <a:avLst/>
          </a:prstGeom>
        </p:spPr>
        <p:txBody>
          <a:bodyPr/>
          <a:lstStyle>
            <a:lvl1pPr>
              <a:defRPr sz="825"/>
            </a:lvl1pPr>
          </a:lstStyle>
          <a:p>
            <a:pPr>
              <a:defRPr/>
            </a:pPr>
            <a:fld id="{10619E35-E05B-DC4F-9511-28DBEF1CDC9D}" type="slidenum">
              <a:rPr lang="en-US" smtClean="0"/>
              <a:pPr>
                <a:defRPr/>
              </a:pPr>
              <a:t>‹nr.›</a:t>
            </a:fld>
            <a:endParaRPr lang="en-US" dirty="0"/>
          </a:p>
        </p:txBody>
      </p:sp>
      <p:sp>
        <p:nvSpPr>
          <p:cNvPr id="8" name="Tijdelijke aanduiding voor inhoud 2"/>
          <p:cNvSpPr>
            <a:spLocks noGrp="1"/>
          </p:cNvSpPr>
          <p:nvPr>
            <p:ph sz="half" idx="13"/>
          </p:nvPr>
        </p:nvSpPr>
        <p:spPr>
          <a:xfrm>
            <a:off x="4791078" y="1046166"/>
            <a:ext cx="3992563" cy="5049837"/>
          </a:xfrm>
        </p:spPr>
        <p:txBody>
          <a:bodyPr/>
          <a:lstStyle>
            <a:lvl1pPr>
              <a:defRPr sz="1800"/>
            </a:lvl1pPr>
            <a:lvl2pPr marL="0" indent="-188996">
              <a:buFont typeface="Arial"/>
              <a:buChar char="•"/>
              <a:defRPr sz="1800"/>
            </a:lvl2pPr>
            <a:lvl3pPr marL="0" indent="-188996">
              <a:buFont typeface="Arial"/>
              <a:buChar char="•"/>
              <a:defRPr sz="1800"/>
            </a:lvl3pPr>
            <a:lvl4pPr marL="0" indent="-188996">
              <a:buFont typeface="Arial"/>
              <a:buChar char="•"/>
              <a:defRPr sz="1800"/>
            </a:lvl4pPr>
            <a:lvl5pPr marL="0" indent="-188996">
              <a:buFont typeface="Arial"/>
              <a:buChar char="•"/>
              <a:defRPr sz="180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95050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ervolgblad 2 zonder foto">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84ABC025-C9E7-4098-B3DB-772C063FCA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title"/>
          </p:nvPr>
        </p:nvSpPr>
        <p:spPr>
          <a:xfrm>
            <a:off x="935999" y="1241007"/>
            <a:ext cx="7704000" cy="861283"/>
          </a:xfrm>
          <a:prstGeom prst="rect">
            <a:avLst/>
          </a:prstGeom>
        </p:spPr>
        <p:txBody>
          <a:bodyPr vert="horz" lIns="0" tIns="0" rIns="0" bIns="0"/>
          <a:lstStyle>
            <a:lvl1pPr>
              <a:defRPr sz="2400" b="1" i="0" baseline="0">
                <a:solidFill>
                  <a:schemeClr val="tx1"/>
                </a:solidFill>
                <a:latin typeface="Arial"/>
                <a:cs typeface="Arial"/>
              </a:defRPr>
            </a:lvl1pPr>
          </a:lstStyle>
          <a:p>
            <a:r>
              <a:rPr lang="nl-NL" dirty="0"/>
              <a:t>Titel</a:t>
            </a:r>
          </a:p>
        </p:txBody>
      </p:sp>
      <p:sp>
        <p:nvSpPr>
          <p:cNvPr id="16" name="Tijdelijke aanduiding voor tekst 10"/>
          <p:cNvSpPr>
            <a:spLocks noGrp="1"/>
          </p:cNvSpPr>
          <p:nvPr>
            <p:ph type="body" sz="quarter" idx="13"/>
          </p:nvPr>
        </p:nvSpPr>
        <p:spPr>
          <a:xfrm>
            <a:off x="936625" y="2148295"/>
            <a:ext cx="7704138" cy="4080000"/>
          </a:xfrm>
          <a:prstGeom prst="rect">
            <a:avLst/>
          </a:prstGeom>
        </p:spPr>
        <p:txBody>
          <a:bodyPr vert="horz" lIns="0" tIns="0" rIns="0" bIns="0"/>
          <a:lstStyle>
            <a:lvl1pPr marL="180000" indent="-180000">
              <a:lnSpc>
                <a:spcPts val="3000"/>
              </a:lnSpc>
              <a:spcBef>
                <a:spcPts val="0"/>
              </a:spcBef>
              <a:spcAft>
                <a:spcPts val="0"/>
              </a:spcAft>
              <a:buFont typeface="Arial"/>
              <a:buChar char="•"/>
              <a:defRPr sz="1800">
                <a:solidFill>
                  <a:srgbClr val="000000"/>
                </a:solidFill>
              </a:defRPr>
            </a:lvl1pPr>
            <a:lvl2pPr marL="360000" indent="-180000">
              <a:lnSpc>
                <a:spcPts val="3000"/>
              </a:lnSpc>
              <a:spcBef>
                <a:spcPts val="0"/>
              </a:spcBef>
              <a:spcAft>
                <a:spcPts val="0"/>
              </a:spcAft>
              <a:buFont typeface="Arial"/>
              <a:buChar char="•"/>
              <a:defRPr sz="1800">
                <a:solidFill>
                  <a:srgbClr val="000000"/>
                </a:solidFill>
              </a:defRPr>
            </a:lvl2pPr>
            <a:lvl3pPr marL="540000" indent="-180000">
              <a:lnSpc>
                <a:spcPts val="3000"/>
              </a:lnSpc>
              <a:spcBef>
                <a:spcPts val="0"/>
              </a:spcBef>
              <a:spcAft>
                <a:spcPts val="0"/>
              </a:spcAft>
              <a:buFont typeface="Arial"/>
              <a:buChar char="•"/>
              <a:defRPr sz="1800">
                <a:solidFill>
                  <a:srgbClr val="000000"/>
                </a:solidFill>
              </a:defRPr>
            </a:lvl3pPr>
            <a:lvl4pPr marL="720000" indent="-180000">
              <a:lnSpc>
                <a:spcPts val="3000"/>
              </a:lnSpc>
              <a:spcBef>
                <a:spcPts val="0"/>
              </a:spcBef>
              <a:spcAft>
                <a:spcPts val="0"/>
              </a:spcAft>
              <a:buFont typeface="Arial"/>
              <a:buChar char="•"/>
              <a:defRPr sz="1800">
                <a:solidFill>
                  <a:srgbClr val="000000"/>
                </a:solidFill>
              </a:defRPr>
            </a:lvl4pPr>
            <a:lvl5pPr marL="900000" indent="-180000">
              <a:lnSpc>
                <a:spcPts val="3000"/>
              </a:lnSpc>
              <a:spcBef>
                <a:spcPts val="0"/>
              </a:spcBef>
              <a:spcAft>
                <a:spcPts val="0"/>
              </a:spcAft>
              <a:buFont typeface="Arial"/>
              <a:buChar char="•"/>
              <a:defRPr sz="18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13">
            <a:extLst>
              <a:ext uri="{FF2B5EF4-FFF2-40B4-BE49-F238E27FC236}">
                <a16:creationId xmlns:a16="http://schemas.microsoft.com/office/drawing/2014/main" id="{9B3638A6-768B-4FB0-B88D-0D7A30B3D963}"/>
              </a:ext>
            </a:extLst>
          </p:cNvPr>
          <p:cNvSpPr>
            <a:spLocks noGrp="1"/>
          </p:cNvSpPr>
          <p:nvPr>
            <p:ph type="dt" sz="half" idx="14"/>
          </p:nvPr>
        </p:nvSpPr>
        <p:spPr>
          <a:xfrm>
            <a:off x="936626" y="6402917"/>
            <a:ext cx="1363663" cy="455083"/>
          </a:xfrm>
        </p:spPr>
        <p:txBody>
          <a:bodyPr lIns="0" tIns="0" rIns="0" bIns="0" anchor="t" anchorCtr="0"/>
          <a:lstStyle>
            <a:lvl1pPr>
              <a:defRPr sz="1100">
                <a:solidFill>
                  <a:schemeClr val="tx1"/>
                </a:solidFill>
              </a:defRPr>
            </a:lvl1pPr>
          </a:lstStyle>
          <a:p>
            <a:pPr>
              <a:defRPr/>
            </a:pPr>
            <a:endParaRPr lang="nl-NL" dirty="0"/>
          </a:p>
        </p:txBody>
      </p:sp>
      <p:sp>
        <p:nvSpPr>
          <p:cNvPr id="6" name="Tijdelijke aanduiding voor voettekst 14">
            <a:extLst>
              <a:ext uri="{FF2B5EF4-FFF2-40B4-BE49-F238E27FC236}">
                <a16:creationId xmlns:a16="http://schemas.microsoft.com/office/drawing/2014/main" id="{A0D1AFF7-75D2-40DB-9BE1-AC9F030F34D4}"/>
              </a:ext>
            </a:extLst>
          </p:cNvPr>
          <p:cNvSpPr>
            <a:spLocks noGrp="1"/>
          </p:cNvSpPr>
          <p:nvPr>
            <p:ph type="ftr" sz="quarter" idx="15"/>
          </p:nvPr>
        </p:nvSpPr>
        <p:spPr>
          <a:xfrm>
            <a:off x="7304089" y="6402917"/>
            <a:ext cx="1336675" cy="455083"/>
          </a:xfrm>
        </p:spPr>
        <p:txBody>
          <a:bodyPr lIns="0" tIns="0" rIns="0" bIns="0" anchor="t" anchorCtr="0"/>
          <a:lstStyle>
            <a:lvl1pPr algn="r">
              <a:defRPr sz="1100">
                <a:solidFill>
                  <a:srgbClr val="000000"/>
                </a:solidFill>
              </a:defRPr>
            </a:lvl1pPr>
          </a:lstStyle>
          <a:p>
            <a:pPr>
              <a:defRPr/>
            </a:pPr>
            <a:r>
              <a:rPr lang="nl-NL" dirty="0"/>
              <a:t>Economische impact van het Corona virus Rotterdam, update 16 juni 2020</a:t>
            </a:r>
          </a:p>
        </p:txBody>
      </p:sp>
      <p:sp>
        <p:nvSpPr>
          <p:cNvPr id="7" name="Tijdelijke aanduiding voor dianummer 3">
            <a:extLst>
              <a:ext uri="{FF2B5EF4-FFF2-40B4-BE49-F238E27FC236}">
                <a16:creationId xmlns:a16="http://schemas.microsoft.com/office/drawing/2014/main" id="{76295DB7-623C-4352-B6D0-FB523C3BA5C7}"/>
              </a:ext>
            </a:extLst>
          </p:cNvPr>
          <p:cNvSpPr>
            <a:spLocks noGrp="1"/>
          </p:cNvSpPr>
          <p:nvPr>
            <p:ph type="sldNum" sz="quarter" idx="16"/>
          </p:nvPr>
        </p:nvSpPr>
        <p:spPr>
          <a:xfrm>
            <a:off x="0" y="6402917"/>
            <a:ext cx="763588" cy="455083"/>
          </a:xfrm>
        </p:spPr>
        <p:txBody>
          <a:bodyPr lIns="288000" tIns="0" rIns="0" bIns="0" anchor="t"/>
          <a:lstStyle>
            <a:lvl1pPr algn="l">
              <a:defRPr sz="1100">
                <a:solidFill>
                  <a:schemeClr val="tx1"/>
                </a:solidFill>
              </a:defRPr>
            </a:lvl1pPr>
          </a:lstStyle>
          <a:p>
            <a:fld id="{127D5269-4CE4-409C-9AA6-2DF89616F57C}" type="slidenum">
              <a:rPr lang="nl-NL" altLang="nl-NL"/>
              <a:pPr/>
              <a:t>‹nr.›</a:t>
            </a:fld>
            <a:endParaRPr lang="nl-NL" altLang="nl-NL" dirty="0"/>
          </a:p>
        </p:txBody>
      </p:sp>
    </p:spTree>
    <p:extLst>
      <p:ext uri="{BB962C8B-B14F-4D97-AF65-F5344CB8AC3E}">
        <p14:creationId xmlns:p14="http://schemas.microsoft.com/office/powerpoint/2010/main" val="399235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met grote foto - logo rood">
    <p:spTree>
      <p:nvGrpSpPr>
        <p:cNvPr id="1" name=""/>
        <p:cNvGrpSpPr/>
        <p:nvPr/>
      </p:nvGrpSpPr>
      <p:grpSpPr>
        <a:xfrm>
          <a:off x="0" y="0"/>
          <a:ext cx="0" cy="0"/>
          <a:chOff x="0" y="0"/>
          <a:chExt cx="0" cy="0"/>
        </a:xfrm>
      </p:grpSpPr>
      <p:sp>
        <p:nvSpPr>
          <p:cNvPr id="7" name="Picture Placeholder 16"/>
          <p:cNvSpPr>
            <a:spLocks noGrp="1"/>
          </p:cNvSpPr>
          <p:nvPr>
            <p:ph type="pic" sz="quarter" idx="14" hasCustomPrompt="1"/>
          </p:nvPr>
        </p:nvSpPr>
        <p:spPr>
          <a:xfrm>
            <a:off x="0" y="0"/>
            <a:ext cx="9144000" cy="6858000"/>
          </a:xfrm>
          <a:prstGeom prst="roundRect">
            <a:avLst>
              <a:gd name="adj" fmla="val 0"/>
            </a:avLst>
          </a:prstGeom>
          <a:solidFill>
            <a:schemeClr val="bg2">
              <a:lumMod val="95000"/>
            </a:schemeClr>
          </a:solidFill>
        </p:spPr>
        <p:txBody>
          <a:bodyPr lIns="0" tIns="0" rIns="1332000" anchor="ctr" anchorCtr="0">
            <a:noAutofit/>
          </a:bodyPr>
          <a:lstStyle>
            <a:lvl1pPr marL="0" indent="0" algn="r">
              <a:buNone/>
              <a:defRPr baseline="0"/>
            </a:lvl1pPr>
          </a:lstStyle>
          <a:p>
            <a:r>
              <a:rPr lang="nl-NL" dirty="0"/>
              <a:t>Klik op het pictogram hiernaast</a:t>
            </a:r>
            <a:br>
              <a:rPr lang="nl-NL" dirty="0"/>
            </a:br>
            <a:r>
              <a:rPr lang="nl-NL" dirty="0"/>
              <a:t>om een afbeelding in te voegen</a:t>
            </a:r>
          </a:p>
        </p:txBody>
      </p:sp>
      <p:sp>
        <p:nvSpPr>
          <p:cNvPr id="9" name="Tijdelijke aanduiding voor tekst 8"/>
          <p:cNvSpPr>
            <a:spLocks noGrp="1"/>
          </p:cNvSpPr>
          <p:nvPr>
            <p:ph type="body" sz="quarter" idx="15" hasCustomPrompt="1"/>
          </p:nvPr>
        </p:nvSpPr>
        <p:spPr>
          <a:xfrm>
            <a:off x="1" y="0"/>
            <a:ext cx="4283967" cy="6858000"/>
          </a:xfrm>
          <a:solidFill>
            <a:schemeClr val="tx1">
              <a:alpha val="25000"/>
            </a:schemeClr>
          </a:solidFill>
        </p:spPr>
        <p:txBody>
          <a:bodyPr>
            <a:normAutofit/>
          </a:bodyPr>
          <a:lstStyle>
            <a:lvl1pPr marL="0" indent="0">
              <a:buNone/>
              <a:defRPr sz="133">
                <a:solidFill>
                  <a:schemeClr val="tx1"/>
                </a:solidFill>
              </a:defRPr>
            </a:lvl1pPr>
          </a:lstStyle>
          <a:p>
            <a:pPr lvl="0"/>
            <a:r>
              <a:rPr lang="en-US" dirty="0"/>
              <a:t>.</a:t>
            </a:r>
            <a:endParaRPr lang="nl-NL" dirty="0"/>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B4EA553A-67CD-4E13-A6D0-281E6147E909}" type="slidenum">
              <a:rPr lang="nl-NL" smtClean="0"/>
              <a:t>‹nr.›</a:t>
            </a:fld>
            <a:endParaRPr lang="nl-NL" dirty="0"/>
          </a:p>
        </p:txBody>
      </p:sp>
      <p:sp>
        <p:nvSpPr>
          <p:cNvPr id="10" name="Vertical Text Placeholder 2"/>
          <p:cNvSpPr>
            <a:spLocks noGrp="1"/>
          </p:cNvSpPr>
          <p:nvPr>
            <p:ph type="body" orient="vert" idx="1"/>
          </p:nvPr>
        </p:nvSpPr>
        <p:spPr>
          <a:xfrm>
            <a:off x="267187" y="1600200"/>
            <a:ext cx="3656741" cy="4567153"/>
          </a:xfrm>
          <a:noFill/>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4"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15" name="Title 1"/>
          <p:cNvSpPr>
            <a:spLocks noGrp="1"/>
          </p:cNvSpPr>
          <p:nvPr>
            <p:ph type="title" hasCustomPrompt="1"/>
          </p:nvPr>
        </p:nvSpPr>
        <p:spPr>
          <a:xfrm>
            <a:off x="411432" y="548679"/>
            <a:ext cx="6480000" cy="772121"/>
          </a:xfrm>
        </p:spPr>
        <p:txBody>
          <a:bodyPr/>
          <a:lstStyle>
            <a:lvl1pPr>
              <a:defRPr baseline="0"/>
            </a:lvl1pPr>
          </a:lstStyle>
          <a:p>
            <a:r>
              <a:rPr lang="en-US" dirty="0" err="1"/>
              <a:t>Titel</a:t>
            </a:r>
            <a:r>
              <a:rPr lang="en-US" dirty="0"/>
              <a:t> </a:t>
            </a:r>
            <a:r>
              <a:rPr lang="en-US" dirty="0" err="1"/>
              <a:t>hier</a:t>
            </a:r>
            <a:br>
              <a:rPr lang="en-US" dirty="0"/>
            </a:br>
            <a:r>
              <a:rPr lang="en-US" dirty="0"/>
              <a:t>(max twee regels)</a:t>
            </a:r>
            <a:endParaRPr lang="nl-NL" dirty="0"/>
          </a:p>
        </p:txBody>
      </p:sp>
      <p:grpSp>
        <p:nvGrpSpPr>
          <p:cNvPr id="11" name="Groep 34"/>
          <p:cNvGrpSpPr/>
          <p:nvPr userDrawn="1"/>
        </p:nvGrpSpPr>
        <p:grpSpPr>
          <a:xfrm>
            <a:off x="9348362" y="-4083"/>
            <a:ext cx="1955802" cy="5151666"/>
            <a:chOff x="12470972" y="-5444"/>
            <a:chExt cx="2609094" cy="6868888"/>
          </a:xfrm>
        </p:grpSpPr>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2479202" y="5577920"/>
              <a:ext cx="115711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ep 36"/>
            <p:cNvGrpSpPr/>
            <p:nvPr userDrawn="1"/>
          </p:nvGrpSpPr>
          <p:grpSpPr>
            <a:xfrm>
              <a:off x="12470972" y="-5444"/>
              <a:ext cx="2609094" cy="6868888"/>
              <a:chOff x="12470972" y="-5444"/>
              <a:chExt cx="2609094" cy="6868888"/>
            </a:xfrm>
          </p:grpSpPr>
          <p:sp>
            <p:nvSpPr>
              <p:cNvPr id="16" name="Rechthoek 3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a:lnSpc>
                    <a:spcPct val="80000"/>
                  </a:lnSpc>
                </a:pPr>
                <a:r>
                  <a:rPr lang="nl-NL" sz="1200" b="1" kern="0" noProof="0" dirty="0">
                    <a:solidFill>
                      <a:schemeClr val="tx2"/>
                    </a:solidFill>
                    <a:latin typeface="+mn-lt"/>
                    <a:cs typeface="Segoe UI Light" panose="020B0502040204020203" pitchFamily="34" charset="0"/>
                  </a:rPr>
                  <a:t>AFBEELDING INVOEGEN</a:t>
                </a:r>
              </a:p>
            </p:txBody>
          </p:sp>
          <p:sp>
            <p:nvSpPr>
              <p:cNvPr id="17"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 afbeelding.</a:t>
                </a:r>
                <a:r>
                  <a:rPr lang="nl-NL" sz="900" kern="0" baseline="0" noProof="0" dirty="0">
                    <a:latin typeface="+mn-lt"/>
                    <a:cs typeface="Segoe UI Light" panose="020B0502040204020203" pitchFamily="34" charset="0"/>
                  </a:rPr>
                  <a:t> </a:t>
                </a:r>
                <a:r>
                  <a:rPr lang="nl-NL" sz="900" kern="0" noProof="0" dirty="0">
                    <a:latin typeface="+mn-lt"/>
                    <a:cs typeface="Segoe UI Light" panose="020B0502040204020203" pitchFamily="34" charset="0"/>
                  </a:rPr>
                  <a:t>Klik op het icoon om een afbeelding in te voegen.</a:t>
                </a:r>
              </a:p>
            </p:txBody>
          </p:sp>
          <p:sp>
            <p:nvSpPr>
              <p:cNvPr id="18"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afbeelding die u wilt invoegen en klik op </a:t>
                </a:r>
                <a:r>
                  <a:rPr lang="nl-NL" sz="900" b="1" kern="0" noProof="0" dirty="0">
                    <a:latin typeface="+mn-lt"/>
                    <a:cs typeface="Segoe UI Light" panose="020B0502040204020203" pitchFamily="34" charset="0"/>
                  </a:rPr>
                  <a:t>‘Invoegen’</a:t>
                </a:r>
              </a:p>
            </p:txBody>
          </p:sp>
          <p:sp>
            <p:nvSpPr>
              <p:cNvPr id="19" name="Ovaal 40"/>
              <p:cNvSpPr/>
              <p:nvPr/>
            </p:nvSpPr>
            <p:spPr>
              <a:xfrm>
                <a:off x="12483705" y="491007"/>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0" name="Ovaal 41"/>
              <p:cNvSpPr/>
              <p:nvPr/>
            </p:nvSpPr>
            <p:spPr>
              <a:xfrm>
                <a:off x="12488780" y="2499796"/>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21" name="Rechte verbindingslijn 42"/>
              <p:cNvCxnSpPr/>
              <p:nvPr/>
            </p:nvCxnSpPr>
            <p:spPr>
              <a:xfrm>
                <a:off x="12487778" y="283020"/>
                <a:ext cx="2592288" cy="0"/>
              </a:xfrm>
              <a:prstGeom prst="line">
                <a:avLst/>
              </a:prstGeom>
              <a:noFill/>
              <a:ln w="9525" cap="flat" cmpd="sng" algn="ctr">
                <a:solidFill>
                  <a:schemeClr val="tx2"/>
                </a:solidFill>
                <a:prstDash val="solid"/>
              </a:ln>
              <a:effectLst/>
            </p:spPr>
          </p:cxnSp>
          <p:cxnSp>
            <p:nvCxnSpPr>
              <p:cNvPr id="22" name="Rechte verbindingslijn 43"/>
              <p:cNvCxnSpPr/>
              <p:nvPr/>
            </p:nvCxnSpPr>
            <p:spPr>
              <a:xfrm>
                <a:off x="12479311" y="2303362"/>
                <a:ext cx="2592288" cy="0"/>
              </a:xfrm>
              <a:prstGeom prst="line">
                <a:avLst/>
              </a:prstGeom>
              <a:noFill/>
              <a:ln w="9525" cap="flat" cmpd="sng" algn="ctr">
                <a:solidFill>
                  <a:schemeClr val="tx2"/>
                </a:solidFill>
                <a:prstDash val="solid"/>
              </a:ln>
              <a:effectLst/>
            </p:spPr>
          </p:cxnSp>
          <p:cxnSp>
            <p:nvCxnSpPr>
              <p:cNvPr id="23" name="Rechte verbindingslijn 44"/>
              <p:cNvCxnSpPr/>
              <p:nvPr/>
            </p:nvCxnSpPr>
            <p:spPr>
              <a:xfrm>
                <a:off x="12470972" y="4334476"/>
                <a:ext cx="2608001" cy="0"/>
              </a:xfrm>
              <a:prstGeom prst="line">
                <a:avLst/>
              </a:prstGeom>
              <a:noFill/>
              <a:ln w="9525" cap="flat" cmpd="sng" algn="ctr">
                <a:solidFill>
                  <a:schemeClr val="tx2"/>
                </a:solidFill>
                <a:prstDash val="solid"/>
              </a:ln>
              <a:effectLst/>
            </p:spPr>
          </p:cxnSp>
          <p:pic>
            <p:nvPicPr>
              <p:cNvPr id="24"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7051" y="1616308"/>
                <a:ext cx="473705" cy="473704"/>
              </a:xfrm>
              <a:prstGeom prst="rect">
                <a:avLst/>
              </a:prstGeom>
            </p:spPr>
          </p:pic>
          <p:sp>
            <p:nvSpPr>
              <p:cNvPr id="25"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Klik met de rechter muis knop op de miniatuurweergave van de dia en kies </a:t>
                </a:r>
                <a:r>
                  <a:rPr lang="nl-NL" sz="900" b="1" kern="0" noProof="0" dirty="0">
                    <a:latin typeface="+mn-lt"/>
                    <a:cs typeface="Segoe UI Light" panose="020B0502040204020203" pitchFamily="34" charset="0"/>
                  </a:rPr>
                  <a:t>‘Dia herstellen’</a:t>
                </a:r>
              </a:p>
            </p:txBody>
          </p:sp>
          <p:sp>
            <p:nvSpPr>
              <p:cNvPr id="26" name="Ovaal 47"/>
              <p:cNvSpPr/>
              <p:nvPr/>
            </p:nvSpPr>
            <p:spPr>
              <a:xfrm>
                <a:off x="12488779" y="4532940"/>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cxnSp>
            <p:nvCxnSpPr>
              <p:cNvPr id="27" name="Rechte verbindingslijn 48"/>
              <p:cNvCxnSpPr/>
              <p:nvPr/>
            </p:nvCxnSpPr>
            <p:spPr>
              <a:xfrm>
                <a:off x="12470972" y="6863444"/>
                <a:ext cx="2608001" cy="0"/>
              </a:xfrm>
              <a:prstGeom prst="line">
                <a:avLst/>
              </a:prstGeom>
              <a:noFill/>
              <a:ln w="9525" cap="flat" cmpd="sng" algn="ctr">
                <a:solidFill>
                  <a:schemeClr val="tx2"/>
                </a:solidFill>
                <a:prstDash val="solid"/>
              </a:ln>
              <a:effectLst/>
            </p:spPr>
          </p:cxnSp>
          <p:grpSp>
            <p:nvGrpSpPr>
              <p:cNvPr id="28" name="Groep 49"/>
              <p:cNvGrpSpPr/>
              <p:nvPr/>
            </p:nvGrpSpPr>
            <p:grpSpPr>
              <a:xfrm>
                <a:off x="12483705" y="3745117"/>
                <a:ext cx="1114138" cy="297656"/>
                <a:chOff x="13560784" y="3471416"/>
                <a:chExt cx="1114138" cy="297656"/>
              </a:xfrm>
            </p:grpSpPr>
            <p:sp>
              <p:nvSpPr>
                <p:cNvPr id="44" name="Afgeronde rechthoek 6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5" name="Tekstvak 81"/>
                <p:cNvSpPr txBox="1"/>
                <p:nvPr/>
              </p:nvSpPr>
              <p:spPr>
                <a:xfrm>
                  <a:off x="13573595" y="3491637"/>
                  <a:ext cx="888311" cy="266740"/>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700" noProof="0" dirty="0">
                      <a:latin typeface="+mn-lt"/>
                    </a:rPr>
                    <a:t>Invoegen</a:t>
                  </a:r>
                </a:p>
              </p:txBody>
            </p:sp>
            <p:cxnSp>
              <p:nvCxnSpPr>
                <p:cNvPr id="46" name="Rechte verbindingslijn 6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Gelijkbenige driehoek 6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grpSp>
            <p:nvGrpSpPr>
              <p:cNvPr id="29" name="Groep 50"/>
              <p:cNvGrpSpPr/>
              <p:nvPr/>
            </p:nvGrpSpPr>
            <p:grpSpPr>
              <a:xfrm>
                <a:off x="13317310" y="6137670"/>
                <a:ext cx="1750842" cy="564707"/>
                <a:chOff x="13098875" y="6031678"/>
                <a:chExt cx="1969277" cy="635161"/>
              </a:xfrm>
            </p:grpSpPr>
            <p:sp>
              <p:nvSpPr>
                <p:cNvPr id="30" name="Rechthoek 51"/>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1" name="Groep 52"/>
                <p:cNvGrpSpPr/>
                <p:nvPr/>
              </p:nvGrpSpPr>
              <p:grpSpPr>
                <a:xfrm>
                  <a:off x="13098875" y="6031679"/>
                  <a:ext cx="1969277" cy="542924"/>
                  <a:chOff x="13164976" y="6054428"/>
                  <a:chExt cx="1969277" cy="542924"/>
                </a:xfrm>
              </p:grpSpPr>
              <p:sp>
                <p:nvSpPr>
                  <p:cNvPr id="34" name="Rechthoek 55"/>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5" name="Groep 56"/>
                  <p:cNvGrpSpPr/>
                  <p:nvPr/>
                </p:nvGrpSpPr>
                <p:grpSpPr>
                  <a:xfrm>
                    <a:off x="13214777" y="6112607"/>
                    <a:ext cx="145227" cy="129517"/>
                    <a:chOff x="12287399" y="5999447"/>
                    <a:chExt cx="194830" cy="173755"/>
                  </a:xfrm>
                </p:grpSpPr>
                <p:sp>
                  <p:nvSpPr>
                    <p:cNvPr id="38" name="Afgeronde rechthoek 59"/>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39" name="Rechthoek 60"/>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0" name="Rechthoek 61"/>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1" name="Rechthoek 62"/>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2" name="Rechthoek 63"/>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3" name="Rechthoek 64"/>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sp>
                <p:nvSpPr>
                  <p:cNvPr id="36" name="Rechthoek 57"/>
                  <p:cNvSpPr/>
                  <p:nvPr/>
                </p:nvSpPr>
                <p:spPr>
                  <a:xfrm>
                    <a:off x="13424745" y="6062529"/>
                    <a:ext cx="803833" cy="323098"/>
                  </a:xfrm>
                  <a:prstGeom prst="rect">
                    <a:avLst/>
                  </a:prstGeom>
                </p:spPr>
                <p:txBody>
                  <a:bodyPr wrap="none">
                    <a:spAutoFit/>
                  </a:bodyPr>
                  <a:lstStyle/>
                  <a:p>
                    <a:r>
                      <a:rPr lang="nl-NL" sz="800" noProof="0" dirty="0">
                        <a:latin typeface="+mn-lt"/>
                      </a:rPr>
                      <a:t>Indeling</a:t>
                    </a:r>
                  </a:p>
                </p:txBody>
              </p:sp>
              <p:sp>
                <p:nvSpPr>
                  <p:cNvPr id="37" name="Gelijkbenige driehoek 58"/>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sp>
              <p:nvSpPr>
                <p:cNvPr id="32" name="Afgeronde rechthoek 5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800" noProof="0" dirty="0">
                      <a:solidFill>
                        <a:schemeClr val="tx1"/>
                      </a:solidFill>
                      <a:latin typeface="+mn-lt"/>
                    </a:rPr>
                    <a:t>Dia herstellen</a:t>
                  </a:r>
                </a:p>
              </p:txBody>
            </p:sp>
            <p:pic>
              <p:nvPicPr>
                <p:cNvPr id="3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202848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met grote foto - logo wit">
    <p:spTree>
      <p:nvGrpSpPr>
        <p:cNvPr id="1" name=""/>
        <p:cNvGrpSpPr/>
        <p:nvPr/>
      </p:nvGrpSpPr>
      <p:grpSpPr>
        <a:xfrm>
          <a:off x="0" y="0"/>
          <a:ext cx="0" cy="0"/>
          <a:chOff x="0" y="0"/>
          <a:chExt cx="0" cy="0"/>
        </a:xfrm>
      </p:grpSpPr>
      <p:sp>
        <p:nvSpPr>
          <p:cNvPr id="7" name="Picture Placeholder 16"/>
          <p:cNvSpPr>
            <a:spLocks noGrp="1"/>
          </p:cNvSpPr>
          <p:nvPr>
            <p:ph type="pic" sz="quarter" idx="14" hasCustomPrompt="1"/>
          </p:nvPr>
        </p:nvSpPr>
        <p:spPr>
          <a:xfrm>
            <a:off x="0" y="0"/>
            <a:ext cx="9144000" cy="6858000"/>
          </a:xfrm>
          <a:prstGeom prst="roundRect">
            <a:avLst>
              <a:gd name="adj" fmla="val 0"/>
            </a:avLst>
          </a:prstGeom>
          <a:solidFill>
            <a:schemeClr val="bg2">
              <a:lumMod val="95000"/>
            </a:schemeClr>
          </a:solidFill>
        </p:spPr>
        <p:txBody>
          <a:bodyPr lIns="0" tIns="0" rIns="1332000" anchor="ctr" anchorCtr="0">
            <a:noAutofit/>
          </a:bodyPr>
          <a:lstStyle>
            <a:lvl1pPr marL="0" indent="0" algn="r">
              <a:buNone/>
              <a:defRPr baseline="0"/>
            </a:lvl1pPr>
          </a:lstStyle>
          <a:p>
            <a:r>
              <a:rPr lang="nl-NL" dirty="0"/>
              <a:t>Klik op het pictogram hiernaast</a:t>
            </a:r>
            <a:br>
              <a:rPr lang="nl-NL" dirty="0"/>
            </a:br>
            <a:r>
              <a:rPr lang="nl-NL" dirty="0"/>
              <a:t>om een afbeelding in te voegen</a:t>
            </a:r>
          </a:p>
        </p:txBody>
      </p:sp>
      <p:sp>
        <p:nvSpPr>
          <p:cNvPr id="9" name="Tijdelijke aanduiding voor tekst 8"/>
          <p:cNvSpPr>
            <a:spLocks noGrp="1"/>
          </p:cNvSpPr>
          <p:nvPr>
            <p:ph type="body" sz="quarter" idx="15" hasCustomPrompt="1"/>
          </p:nvPr>
        </p:nvSpPr>
        <p:spPr>
          <a:xfrm>
            <a:off x="1" y="0"/>
            <a:ext cx="4283967" cy="6858000"/>
          </a:xfrm>
          <a:solidFill>
            <a:schemeClr val="tx1">
              <a:alpha val="25000"/>
            </a:schemeClr>
          </a:solidFill>
        </p:spPr>
        <p:txBody>
          <a:bodyPr>
            <a:normAutofit/>
          </a:bodyPr>
          <a:lstStyle>
            <a:lvl1pPr marL="0" indent="0">
              <a:buNone/>
              <a:defRPr sz="133">
                <a:solidFill>
                  <a:schemeClr val="tx1"/>
                </a:solidFill>
              </a:defRPr>
            </a:lvl1pPr>
          </a:lstStyle>
          <a:p>
            <a:pPr lvl="0"/>
            <a:r>
              <a:rPr lang="en-US" dirty="0"/>
              <a:t>.</a:t>
            </a:r>
            <a:endParaRPr lang="nl-NL" dirty="0"/>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B4EA553A-67CD-4E13-A6D0-281E6147E909}" type="slidenum">
              <a:rPr lang="nl-NL" smtClean="0"/>
              <a:t>‹nr.›</a:t>
            </a:fld>
            <a:endParaRPr lang="nl-NL" dirty="0"/>
          </a:p>
        </p:txBody>
      </p:sp>
      <p:sp>
        <p:nvSpPr>
          <p:cNvPr id="10" name="Vertical Text Placeholder 2"/>
          <p:cNvSpPr>
            <a:spLocks noGrp="1"/>
          </p:cNvSpPr>
          <p:nvPr>
            <p:ph type="body" orient="vert" idx="1"/>
          </p:nvPr>
        </p:nvSpPr>
        <p:spPr>
          <a:xfrm>
            <a:off x="267187" y="1600200"/>
            <a:ext cx="3656741" cy="4567153"/>
          </a:xfrm>
          <a:noFill/>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4"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15" name="Title 1"/>
          <p:cNvSpPr>
            <a:spLocks noGrp="1"/>
          </p:cNvSpPr>
          <p:nvPr>
            <p:ph type="title" hasCustomPrompt="1"/>
          </p:nvPr>
        </p:nvSpPr>
        <p:spPr>
          <a:xfrm>
            <a:off x="411432" y="548679"/>
            <a:ext cx="6480000" cy="772121"/>
          </a:xfrm>
        </p:spPr>
        <p:txBody>
          <a:bodyPr/>
          <a:lstStyle>
            <a:lvl1pPr>
              <a:defRPr baseline="0">
                <a:solidFill>
                  <a:schemeClr val="accent3"/>
                </a:solidFill>
              </a:defRPr>
            </a:lvl1pPr>
          </a:lstStyle>
          <a:p>
            <a:r>
              <a:rPr lang="nl-NL" noProof="0" dirty="0"/>
              <a:t>Titel hier</a:t>
            </a:r>
            <a:br>
              <a:rPr lang="nl-NL" noProof="0" dirty="0"/>
            </a:br>
            <a:r>
              <a:rPr lang="nl-NL" noProof="0" dirty="0"/>
              <a:t>(max twee regels)</a:t>
            </a:r>
          </a:p>
        </p:txBody>
      </p:sp>
      <p:grpSp>
        <p:nvGrpSpPr>
          <p:cNvPr id="11" name="Groep 34"/>
          <p:cNvGrpSpPr/>
          <p:nvPr userDrawn="1"/>
        </p:nvGrpSpPr>
        <p:grpSpPr>
          <a:xfrm>
            <a:off x="9348362" y="-4083"/>
            <a:ext cx="1955802" cy="5151666"/>
            <a:chOff x="12470972" y="-5444"/>
            <a:chExt cx="2609094" cy="6868888"/>
          </a:xfrm>
        </p:grpSpPr>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2479202" y="5577920"/>
              <a:ext cx="115711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ep 36"/>
            <p:cNvGrpSpPr/>
            <p:nvPr userDrawn="1"/>
          </p:nvGrpSpPr>
          <p:grpSpPr>
            <a:xfrm>
              <a:off x="12470972" y="-5444"/>
              <a:ext cx="2609094" cy="6868888"/>
              <a:chOff x="12470972" y="-5444"/>
              <a:chExt cx="2609094" cy="6868888"/>
            </a:xfrm>
          </p:grpSpPr>
          <p:sp>
            <p:nvSpPr>
              <p:cNvPr id="16" name="Rechthoek 3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a:lnSpc>
                    <a:spcPct val="80000"/>
                  </a:lnSpc>
                </a:pPr>
                <a:r>
                  <a:rPr lang="nl-NL" sz="1200" b="1" kern="0" noProof="0" dirty="0">
                    <a:solidFill>
                      <a:schemeClr val="tx2"/>
                    </a:solidFill>
                    <a:latin typeface="+mn-lt"/>
                    <a:cs typeface="Segoe UI Light" panose="020B0502040204020203" pitchFamily="34" charset="0"/>
                  </a:rPr>
                  <a:t>AFBEELDING INVOEGEN</a:t>
                </a:r>
              </a:p>
            </p:txBody>
          </p:sp>
          <p:sp>
            <p:nvSpPr>
              <p:cNvPr id="17"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 afbeelding.</a:t>
                </a:r>
                <a:r>
                  <a:rPr lang="nl-NL" sz="900" kern="0" baseline="0" noProof="0" dirty="0">
                    <a:latin typeface="+mn-lt"/>
                    <a:cs typeface="Segoe UI Light" panose="020B0502040204020203" pitchFamily="34" charset="0"/>
                  </a:rPr>
                  <a:t> </a:t>
                </a:r>
                <a:r>
                  <a:rPr lang="nl-NL" sz="900" kern="0" noProof="0" dirty="0">
                    <a:latin typeface="+mn-lt"/>
                    <a:cs typeface="Segoe UI Light" panose="020B0502040204020203" pitchFamily="34" charset="0"/>
                  </a:rPr>
                  <a:t>Klik op het icoon om een afbeelding in te voegen.</a:t>
                </a:r>
              </a:p>
            </p:txBody>
          </p:sp>
          <p:sp>
            <p:nvSpPr>
              <p:cNvPr id="18"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afbeelding die u wilt invoegen en klik op </a:t>
                </a:r>
                <a:r>
                  <a:rPr lang="nl-NL" sz="900" b="1" kern="0" noProof="0" dirty="0">
                    <a:latin typeface="+mn-lt"/>
                    <a:cs typeface="Segoe UI Light" panose="020B0502040204020203" pitchFamily="34" charset="0"/>
                  </a:rPr>
                  <a:t>‘Invoegen’</a:t>
                </a:r>
              </a:p>
            </p:txBody>
          </p:sp>
          <p:sp>
            <p:nvSpPr>
              <p:cNvPr id="19" name="Ovaal 40"/>
              <p:cNvSpPr/>
              <p:nvPr/>
            </p:nvSpPr>
            <p:spPr>
              <a:xfrm>
                <a:off x="12483705" y="491007"/>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0" name="Ovaal 41"/>
              <p:cNvSpPr/>
              <p:nvPr/>
            </p:nvSpPr>
            <p:spPr>
              <a:xfrm>
                <a:off x="12488780" y="2499796"/>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21" name="Rechte verbindingslijn 42"/>
              <p:cNvCxnSpPr/>
              <p:nvPr/>
            </p:nvCxnSpPr>
            <p:spPr>
              <a:xfrm>
                <a:off x="12487778" y="283020"/>
                <a:ext cx="2592288" cy="0"/>
              </a:xfrm>
              <a:prstGeom prst="line">
                <a:avLst/>
              </a:prstGeom>
              <a:noFill/>
              <a:ln w="9525" cap="flat" cmpd="sng" algn="ctr">
                <a:solidFill>
                  <a:schemeClr val="tx2"/>
                </a:solidFill>
                <a:prstDash val="solid"/>
              </a:ln>
              <a:effectLst/>
            </p:spPr>
          </p:cxnSp>
          <p:cxnSp>
            <p:nvCxnSpPr>
              <p:cNvPr id="22" name="Rechte verbindingslijn 43"/>
              <p:cNvCxnSpPr/>
              <p:nvPr/>
            </p:nvCxnSpPr>
            <p:spPr>
              <a:xfrm>
                <a:off x="12479311" y="2303362"/>
                <a:ext cx="2592288" cy="0"/>
              </a:xfrm>
              <a:prstGeom prst="line">
                <a:avLst/>
              </a:prstGeom>
              <a:noFill/>
              <a:ln w="9525" cap="flat" cmpd="sng" algn="ctr">
                <a:solidFill>
                  <a:schemeClr val="tx2"/>
                </a:solidFill>
                <a:prstDash val="solid"/>
              </a:ln>
              <a:effectLst/>
            </p:spPr>
          </p:cxnSp>
          <p:cxnSp>
            <p:nvCxnSpPr>
              <p:cNvPr id="23" name="Rechte verbindingslijn 44"/>
              <p:cNvCxnSpPr/>
              <p:nvPr/>
            </p:nvCxnSpPr>
            <p:spPr>
              <a:xfrm>
                <a:off x="12470972" y="4334476"/>
                <a:ext cx="2608001" cy="0"/>
              </a:xfrm>
              <a:prstGeom prst="line">
                <a:avLst/>
              </a:prstGeom>
              <a:noFill/>
              <a:ln w="9525" cap="flat" cmpd="sng" algn="ctr">
                <a:solidFill>
                  <a:schemeClr val="tx2"/>
                </a:solidFill>
                <a:prstDash val="solid"/>
              </a:ln>
              <a:effectLst/>
            </p:spPr>
          </p:cxnSp>
          <p:pic>
            <p:nvPicPr>
              <p:cNvPr id="24"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7051" y="1616308"/>
                <a:ext cx="473705" cy="473704"/>
              </a:xfrm>
              <a:prstGeom prst="rect">
                <a:avLst/>
              </a:prstGeom>
            </p:spPr>
          </p:pic>
          <p:sp>
            <p:nvSpPr>
              <p:cNvPr id="25"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Klik met de rechter muis knop op de miniatuurweergave van de dia en kies </a:t>
                </a:r>
                <a:r>
                  <a:rPr lang="nl-NL" sz="900" b="1" kern="0" noProof="0" dirty="0">
                    <a:latin typeface="+mn-lt"/>
                    <a:cs typeface="Segoe UI Light" panose="020B0502040204020203" pitchFamily="34" charset="0"/>
                  </a:rPr>
                  <a:t>‘Dia herstellen’</a:t>
                </a:r>
              </a:p>
            </p:txBody>
          </p:sp>
          <p:sp>
            <p:nvSpPr>
              <p:cNvPr id="26" name="Ovaal 47"/>
              <p:cNvSpPr/>
              <p:nvPr/>
            </p:nvSpPr>
            <p:spPr>
              <a:xfrm>
                <a:off x="12488779" y="4532940"/>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cxnSp>
            <p:nvCxnSpPr>
              <p:cNvPr id="27" name="Rechte verbindingslijn 48"/>
              <p:cNvCxnSpPr/>
              <p:nvPr/>
            </p:nvCxnSpPr>
            <p:spPr>
              <a:xfrm>
                <a:off x="12470972" y="6863444"/>
                <a:ext cx="2608001" cy="0"/>
              </a:xfrm>
              <a:prstGeom prst="line">
                <a:avLst/>
              </a:prstGeom>
              <a:noFill/>
              <a:ln w="9525" cap="flat" cmpd="sng" algn="ctr">
                <a:solidFill>
                  <a:schemeClr val="tx2"/>
                </a:solidFill>
                <a:prstDash val="solid"/>
              </a:ln>
              <a:effectLst/>
            </p:spPr>
          </p:cxnSp>
          <p:grpSp>
            <p:nvGrpSpPr>
              <p:cNvPr id="28" name="Groep 49"/>
              <p:cNvGrpSpPr/>
              <p:nvPr/>
            </p:nvGrpSpPr>
            <p:grpSpPr>
              <a:xfrm>
                <a:off x="12483705" y="3745117"/>
                <a:ext cx="1114138" cy="297656"/>
                <a:chOff x="13560784" y="3471416"/>
                <a:chExt cx="1114138" cy="297656"/>
              </a:xfrm>
            </p:grpSpPr>
            <p:sp>
              <p:nvSpPr>
                <p:cNvPr id="45" name="Afgeronde rechthoek 6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6" name="Tekstvak 81"/>
                <p:cNvSpPr txBox="1"/>
                <p:nvPr/>
              </p:nvSpPr>
              <p:spPr>
                <a:xfrm>
                  <a:off x="13573595" y="3491637"/>
                  <a:ext cx="888311" cy="266740"/>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700" noProof="0" dirty="0">
                      <a:latin typeface="+mn-lt"/>
                    </a:rPr>
                    <a:t>Invoegen</a:t>
                  </a:r>
                </a:p>
              </p:txBody>
            </p:sp>
            <p:cxnSp>
              <p:nvCxnSpPr>
                <p:cNvPr id="47" name="Rechte verbindingslijn 6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Gelijkbenige driehoek 6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grpSp>
            <p:nvGrpSpPr>
              <p:cNvPr id="29" name="Groep 50"/>
              <p:cNvGrpSpPr/>
              <p:nvPr/>
            </p:nvGrpSpPr>
            <p:grpSpPr>
              <a:xfrm>
                <a:off x="13317310" y="6137670"/>
                <a:ext cx="1750842" cy="564707"/>
                <a:chOff x="13098875" y="6031678"/>
                <a:chExt cx="1969277" cy="635161"/>
              </a:xfrm>
            </p:grpSpPr>
            <p:sp>
              <p:nvSpPr>
                <p:cNvPr id="30" name="Rechthoek 51"/>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1" name="Groep 52"/>
                <p:cNvGrpSpPr/>
                <p:nvPr/>
              </p:nvGrpSpPr>
              <p:grpSpPr>
                <a:xfrm>
                  <a:off x="13098875" y="6031679"/>
                  <a:ext cx="1969277" cy="542924"/>
                  <a:chOff x="13164976" y="6054428"/>
                  <a:chExt cx="1969277" cy="542924"/>
                </a:xfrm>
              </p:grpSpPr>
              <p:sp>
                <p:nvSpPr>
                  <p:cNvPr id="34" name="Rechthoek 55"/>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5" name="Groep 56"/>
                  <p:cNvGrpSpPr/>
                  <p:nvPr/>
                </p:nvGrpSpPr>
                <p:grpSpPr>
                  <a:xfrm>
                    <a:off x="13214777" y="6112607"/>
                    <a:ext cx="145227" cy="129517"/>
                    <a:chOff x="12287399" y="5999447"/>
                    <a:chExt cx="194830" cy="173755"/>
                  </a:xfrm>
                </p:grpSpPr>
                <p:sp>
                  <p:nvSpPr>
                    <p:cNvPr id="38" name="Afgeronde rechthoek 59"/>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39" name="Rechthoek 60"/>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0" name="Rechthoek 61"/>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1" name="Rechthoek 62"/>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2" name="Rechthoek 63"/>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3" name="Rechthoek 64"/>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sp>
                <p:nvSpPr>
                  <p:cNvPr id="36" name="Rechthoek 57"/>
                  <p:cNvSpPr/>
                  <p:nvPr/>
                </p:nvSpPr>
                <p:spPr>
                  <a:xfrm>
                    <a:off x="13424745" y="6062529"/>
                    <a:ext cx="803833" cy="323098"/>
                  </a:xfrm>
                  <a:prstGeom prst="rect">
                    <a:avLst/>
                  </a:prstGeom>
                </p:spPr>
                <p:txBody>
                  <a:bodyPr wrap="none">
                    <a:spAutoFit/>
                  </a:bodyPr>
                  <a:lstStyle/>
                  <a:p>
                    <a:r>
                      <a:rPr lang="nl-NL" sz="800" noProof="0" dirty="0">
                        <a:latin typeface="+mn-lt"/>
                      </a:rPr>
                      <a:t>Indeling</a:t>
                    </a:r>
                  </a:p>
                </p:txBody>
              </p:sp>
              <p:sp>
                <p:nvSpPr>
                  <p:cNvPr id="37" name="Gelijkbenige driehoek 58"/>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sp>
              <p:nvSpPr>
                <p:cNvPr id="32" name="Afgeronde rechthoek 5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800" noProof="0" dirty="0">
                      <a:solidFill>
                        <a:schemeClr val="tx1"/>
                      </a:solidFill>
                      <a:latin typeface="+mn-lt"/>
                    </a:rPr>
                    <a:t>Dia herstellen</a:t>
                  </a:r>
                </a:p>
              </p:txBody>
            </p:sp>
            <p:pic>
              <p:nvPicPr>
                <p:cNvPr id="3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400070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beeldvullend - logo rood">
    <p:spTree>
      <p:nvGrpSpPr>
        <p:cNvPr id="1" name=""/>
        <p:cNvGrpSpPr/>
        <p:nvPr/>
      </p:nvGrpSpPr>
      <p:grpSpPr>
        <a:xfrm>
          <a:off x="0" y="0"/>
          <a:ext cx="0" cy="0"/>
          <a:chOff x="0" y="0"/>
          <a:chExt cx="0" cy="0"/>
        </a:xfrm>
      </p:grpSpPr>
      <p:sp>
        <p:nvSpPr>
          <p:cNvPr id="7" name="Picture Placeholder 16"/>
          <p:cNvSpPr>
            <a:spLocks noGrp="1"/>
          </p:cNvSpPr>
          <p:nvPr>
            <p:ph type="pic" sz="quarter" idx="14" hasCustomPrompt="1"/>
          </p:nvPr>
        </p:nvSpPr>
        <p:spPr>
          <a:xfrm>
            <a:off x="0" y="0"/>
            <a:ext cx="9144000" cy="6858000"/>
          </a:xfrm>
          <a:prstGeom prst="roundRect">
            <a:avLst>
              <a:gd name="adj" fmla="val 0"/>
            </a:avLst>
          </a:prstGeom>
          <a:solidFill>
            <a:schemeClr val="bg2">
              <a:lumMod val="95000"/>
            </a:schemeClr>
          </a:solidFill>
        </p:spPr>
        <p:txBody>
          <a:bodyPr lIns="0" tIns="0" rIns="1332000" anchor="ctr" anchorCtr="0">
            <a:noAutofit/>
          </a:bodyPr>
          <a:lstStyle>
            <a:lvl1pPr marL="0" indent="0" algn="r">
              <a:buNone/>
              <a:defRPr baseline="0"/>
            </a:lvl1pPr>
          </a:lstStyle>
          <a:p>
            <a:r>
              <a:rPr lang="nl-NL" dirty="0"/>
              <a:t>Klik op het pictogram hiernaast</a:t>
            </a:r>
            <a:br>
              <a:rPr lang="nl-NL" dirty="0"/>
            </a:br>
            <a:r>
              <a:rPr lang="nl-NL" dirty="0"/>
              <a:t>om een afbeelding in te voegen</a:t>
            </a:r>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B4EA553A-67CD-4E13-A6D0-281E6147E909}" type="slidenum">
              <a:rPr lang="nl-NL" smtClean="0"/>
              <a:t>‹nr.›</a:t>
            </a:fld>
            <a:endParaRPr lang="nl-NL" dirty="0"/>
          </a:p>
        </p:txBody>
      </p:sp>
      <p:sp>
        <p:nvSpPr>
          <p:cNvPr id="8"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10" name="Title 1"/>
          <p:cNvSpPr>
            <a:spLocks noGrp="1"/>
          </p:cNvSpPr>
          <p:nvPr>
            <p:ph type="title" hasCustomPrompt="1"/>
          </p:nvPr>
        </p:nvSpPr>
        <p:spPr>
          <a:xfrm>
            <a:off x="411432" y="548679"/>
            <a:ext cx="6480000" cy="772121"/>
          </a:xfrm>
        </p:spPr>
        <p:txBody>
          <a:bodyPr/>
          <a:lstStyle>
            <a:lvl1pPr>
              <a:defRPr baseline="0"/>
            </a:lvl1pPr>
          </a:lstStyle>
          <a:p>
            <a:r>
              <a:rPr lang="en-US" dirty="0" err="1"/>
              <a:t>Titel</a:t>
            </a:r>
            <a:r>
              <a:rPr lang="en-US" dirty="0"/>
              <a:t> </a:t>
            </a:r>
            <a:r>
              <a:rPr lang="en-US" dirty="0" err="1"/>
              <a:t>hier</a:t>
            </a:r>
            <a:br>
              <a:rPr lang="en-US" dirty="0"/>
            </a:br>
            <a:r>
              <a:rPr lang="en-US" dirty="0"/>
              <a:t>(max twee regels)</a:t>
            </a:r>
            <a:endParaRPr lang="nl-NL" dirty="0"/>
          </a:p>
        </p:txBody>
      </p:sp>
      <p:grpSp>
        <p:nvGrpSpPr>
          <p:cNvPr id="12" name="Groep 34"/>
          <p:cNvGrpSpPr/>
          <p:nvPr userDrawn="1"/>
        </p:nvGrpSpPr>
        <p:grpSpPr>
          <a:xfrm>
            <a:off x="9348362" y="-4083"/>
            <a:ext cx="1955802" cy="5151666"/>
            <a:chOff x="12470972" y="-5444"/>
            <a:chExt cx="2609094" cy="6868888"/>
          </a:xfrm>
        </p:grpSpPr>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2479202" y="5577920"/>
              <a:ext cx="115711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ep 36"/>
            <p:cNvGrpSpPr/>
            <p:nvPr userDrawn="1"/>
          </p:nvGrpSpPr>
          <p:grpSpPr>
            <a:xfrm>
              <a:off x="12470972" y="-5444"/>
              <a:ext cx="2609094" cy="6868888"/>
              <a:chOff x="12470972" y="-5444"/>
              <a:chExt cx="2609094" cy="6868888"/>
            </a:xfrm>
          </p:grpSpPr>
          <p:sp>
            <p:nvSpPr>
              <p:cNvPr id="15" name="Rechthoek 3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a:lnSpc>
                    <a:spcPct val="80000"/>
                  </a:lnSpc>
                </a:pPr>
                <a:r>
                  <a:rPr lang="nl-NL" sz="1200" b="1" kern="0" noProof="0" dirty="0">
                    <a:solidFill>
                      <a:schemeClr val="tx2"/>
                    </a:solidFill>
                    <a:latin typeface="+mn-lt"/>
                    <a:cs typeface="Segoe UI Light" panose="020B0502040204020203" pitchFamily="34" charset="0"/>
                  </a:rPr>
                  <a:t>AFBEELDING INVOEGEN</a:t>
                </a:r>
              </a:p>
            </p:txBody>
          </p:sp>
          <p:sp>
            <p:nvSpPr>
              <p:cNvPr id="16"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 afbeelding.</a:t>
                </a:r>
                <a:r>
                  <a:rPr lang="nl-NL" sz="900" kern="0" baseline="0" noProof="0" dirty="0">
                    <a:latin typeface="+mn-lt"/>
                    <a:cs typeface="Segoe UI Light" panose="020B0502040204020203" pitchFamily="34" charset="0"/>
                  </a:rPr>
                  <a:t> </a:t>
                </a:r>
                <a:r>
                  <a:rPr lang="nl-NL" sz="900" kern="0" noProof="0" dirty="0">
                    <a:latin typeface="+mn-lt"/>
                    <a:cs typeface="Segoe UI Light" panose="020B0502040204020203" pitchFamily="34" charset="0"/>
                  </a:rPr>
                  <a:t>Klik op het icoon om een afbeelding in te voegen.</a:t>
                </a:r>
              </a:p>
            </p:txBody>
          </p:sp>
          <p:sp>
            <p:nvSpPr>
              <p:cNvPr id="17"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afbeelding die u wilt invoegen en klik op </a:t>
                </a:r>
                <a:r>
                  <a:rPr lang="nl-NL" sz="900" b="1" kern="0" noProof="0" dirty="0">
                    <a:latin typeface="+mn-lt"/>
                    <a:cs typeface="Segoe UI Light" panose="020B0502040204020203" pitchFamily="34" charset="0"/>
                  </a:rPr>
                  <a:t>‘Invoegen’</a:t>
                </a:r>
              </a:p>
            </p:txBody>
          </p:sp>
          <p:sp>
            <p:nvSpPr>
              <p:cNvPr id="18" name="Ovaal 40"/>
              <p:cNvSpPr/>
              <p:nvPr/>
            </p:nvSpPr>
            <p:spPr>
              <a:xfrm>
                <a:off x="12483705" y="491007"/>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19" name="Ovaal 41"/>
              <p:cNvSpPr/>
              <p:nvPr/>
            </p:nvSpPr>
            <p:spPr>
              <a:xfrm>
                <a:off x="12488780" y="2499796"/>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20" name="Rechte verbindingslijn 42"/>
              <p:cNvCxnSpPr/>
              <p:nvPr/>
            </p:nvCxnSpPr>
            <p:spPr>
              <a:xfrm>
                <a:off x="12487778" y="283020"/>
                <a:ext cx="2592288" cy="0"/>
              </a:xfrm>
              <a:prstGeom prst="line">
                <a:avLst/>
              </a:prstGeom>
              <a:noFill/>
              <a:ln w="9525" cap="flat" cmpd="sng" algn="ctr">
                <a:solidFill>
                  <a:schemeClr val="tx2"/>
                </a:solidFill>
                <a:prstDash val="solid"/>
              </a:ln>
              <a:effectLst/>
            </p:spPr>
          </p:cxnSp>
          <p:cxnSp>
            <p:nvCxnSpPr>
              <p:cNvPr id="21" name="Rechte verbindingslijn 43"/>
              <p:cNvCxnSpPr/>
              <p:nvPr/>
            </p:nvCxnSpPr>
            <p:spPr>
              <a:xfrm>
                <a:off x="12479311" y="2303362"/>
                <a:ext cx="2592288" cy="0"/>
              </a:xfrm>
              <a:prstGeom prst="line">
                <a:avLst/>
              </a:prstGeom>
              <a:noFill/>
              <a:ln w="9525" cap="flat" cmpd="sng" algn="ctr">
                <a:solidFill>
                  <a:schemeClr val="tx2"/>
                </a:solidFill>
                <a:prstDash val="solid"/>
              </a:ln>
              <a:effectLst/>
            </p:spPr>
          </p:cxnSp>
          <p:cxnSp>
            <p:nvCxnSpPr>
              <p:cNvPr id="22" name="Rechte verbindingslijn 44"/>
              <p:cNvCxnSpPr/>
              <p:nvPr/>
            </p:nvCxnSpPr>
            <p:spPr>
              <a:xfrm>
                <a:off x="12470972" y="4334476"/>
                <a:ext cx="2608001" cy="0"/>
              </a:xfrm>
              <a:prstGeom prst="line">
                <a:avLst/>
              </a:prstGeom>
              <a:noFill/>
              <a:ln w="9525" cap="flat" cmpd="sng" algn="ctr">
                <a:solidFill>
                  <a:schemeClr val="tx2"/>
                </a:solidFill>
                <a:prstDash val="solid"/>
              </a:ln>
              <a:effectLst/>
            </p:spPr>
          </p:cxnSp>
          <p:pic>
            <p:nvPicPr>
              <p:cNvPr id="23"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7051" y="1616308"/>
                <a:ext cx="473705" cy="473704"/>
              </a:xfrm>
              <a:prstGeom prst="rect">
                <a:avLst/>
              </a:prstGeom>
            </p:spPr>
          </p:pic>
          <p:sp>
            <p:nvSpPr>
              <p:cNvPr id="24"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Klik met de rechter muis knop op de miniatuurweergave van de dia en kies </a:t>
                </a:r>
                <a:r>
                  <a:rPr lang="nl-NL" sz="900" b="1" kern="0" noProof="0" dirty="0">
                    <a:latin typeface="+mn-lt"/>
                    <a:cs typeface="Segoe UI Light" panose="020B0502040204020203" pitchFamily="34" charset="0"/>
                  </a:rPr>
                  <a:t>‘Dia herstellen’</a:t>
                </a:r>
              </a:p>
            </p:txBody>
          </p:sp>
          <p:sp>
            <p:nvSpPr>
              <p:cNvPr id="25" name="Ovaal 47"/>
              <p:cNvSpPr/>
              <p:nvPr/>
            </p:nvSpPr>
            <p:spPr>
              <a:xfrm>
                <a:off x="12488779" y="4532940"/>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cxnSp>
            <p:nvCxnSpPr>
              <p:cNvPr id="26" name="Rechte verbindingslijn 48"/>
              <p:cNvCxnSpPr/>
              <p:nvPr/>
            </p:nvCxnSpPr>
            <p:spPr>
              <a:xfrm>
                <a:off x="12470972" y="6863444"/>
                <a:ext cx="2608001" cy="0"/>
              </a:xfrm>
              <a:prstGeom prst="line">
                <a:avLst/>
              </a:prstGeom>
              <a:noFill/>
              <a:ln w="9525" cap="flat" cmpd="sng" algn="ctr">
                <a:solidFill>
                  <a:schemeClr val="tx2"/>
                </a:solidFill>
                <a:prstDash val="solid"/>
              </a:ln>
              <a:effectLst/>
            </p:spPr>
          </p:cxnSp>
          <p:grpSp>
            <p:nvGrpSpPr>
              <p:cNvPr id="27" name="Groep 49"/>
              <p:cNvGrpSpPr/>
              <p:nvPr/>
            </p:nvGrpSpPr>
            <p:grpSpPr>
              <a:xfrm>
                <a:off x="12483705" y="3745117"/>
                <a:ext cx="1114138" cy="297656"/>
                <a:chOff x="13560784" y="3471416"/>
                <a:chExt cx="1114138" cy="297656"/>
              </a:xfrm>
            </p:grpSpPr>
            <p:sp>
              <p:nvSpPr>
                <p:cNvPr id="43" name="Afgeronde rechthoek 6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4" name="Tekstvak 81"/>
                <p:cNvSpPr txBox="1"/>
                <p:nvPr/>
              </p:nvSpPr>
              <p:spPr>
                <a:xfrm>
                  <a:off x="13573595" y="3491637"/>
                  <a:ext cx="888311" cy="266740"/>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700" noProof="0" dirty="0">
                      <a:latin typeface="+mn-lt"/>
                    </a:rPr>
                    <a:t>Invoegen</a:t>
                  </a:r>
                </a:p>
              </p:txBody>
            </p:sp>
            <p:cxnSp>
              <p:nvCxnSpPr>
                <p:cNvPr id="45" name="Rechte verbindingslijn 6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Gelijkbenige driehoek 6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grpSp>
            <p:nvGrpSpPr>
              <p:cNvPr id="28" name="Groep 50"/>
              <p:cNvGrpSpPr/>
              <p:nvPr/>
            </p:nvGrpSpPr>
            <p:grpSpPr>
              <a:xfrm>
                <a:off x="13317310" y="6137670"/>
                <a:ext cx="1750842" cy="564707"/>
                <a:chOff x="13098875" y="6031678"/>
                <a:chExt cx="1969277" cy="635161"/>
              </a:xfrm>
            </p:grpSpPr>
            <p:sp>
              <p:nvSpPr>
                <p:cNvPr id="29" name="Rechthoek 51"/>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0" name="Groep 52"/>
                <p:cNvGrpSpPr/>
                <p:nvPr/>
              </p:nvGrpSpPr>
              <p:grpSpPr>
                <a:xfrm>
                  <a:off x="13098875" y="6031679"/>
                  <a:ext cx="1969277" cy="542924"/>
                  <a:chOff x="13164976" y="6054428"/>
                  <a:chExt cx="1969277" cy="542924"/>
                </a:xfrm>
              </p:grpSpPr>
              <p:sp>
                <p:nvSpPr>
                  <p:cNvPr id="33" name="Rechthoek 55"/>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4" name="Groep 56"/>
                  <p:cNvGrpSpPr/>
                  <p:nvPr/>
                </p:nvGrpSpPr>
                <p:grpSpPr>
                  <a:xfrm>
                    <a:off x="13214777" y="6112607"/>
                    <a:ext cx="145227" cy="129517"/>
                    <a:chOff x="12287399" y="5999447"/>
                    <a:chExt cx="194830" cy="173755"/>
                  </a:xfrm>
                </p:grpSpPr>
                <p:sp>
                  <p:nvSpPr>
                    <p:cNvPr id="37" name="Afgeronde rechthoek 59"/>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38" name="Rechthoek 60"/>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39" name="Rechthoek 61"/>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0" name="Rechthoek 62"/>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1" name="Rechthoek 63"/>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2" name="Rechthoek 64"/>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sp>
                <p:nvSpPr>
                  <p:cNvPr id="35" name="Rechthoek 57"/>
                  <p:cNvSpPr/>
                  <p:nvPr/>
                </p:nvSpPr>
                <p:spPr>
                  <a:xfrm>
                    <a:off x="13424745" y="6062529"/>
                    <a:ext cx="803833" cy="323098"/>
                  </a:xfrm>
                  <a:prstGeom prst="rect">
                    <a:avLst/>
                  </a:prstGeom>
                </p:spPr>
                <p:txBody>
                  <a:bodyPr wrap="none">
                    <a:spAutoFit/>
                  </a:bodyPr>
                  <a:lstStyle/>
                  <a:p>
                    <a:r>
                      <a:rPr lang="nl-NL" sz="800" noProof="0" dirty="0">
                        <a:latin typeface="+mn-lt"/>
                      </a:rPr>
                      <a:t>Indeling</a:t>
                    </a:r>
                  </a:p>
                </p:txBody>
              </p:sp>
              <p:sp>
                <p:nvSpPr>
                  <p:cNvPr id="36" name="Gelijkbenige driehoek 58"/>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sp>
              <p:nvSpPr>
                <p:cNvPr id="31" name="Afgeronde rechthoek 5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800" noProof="0" dirty="0">
                      <a:solidFill>
                        <a:schemeClr val="tx1"/>
                      </a:solidFill>
                      <a:latin typeface="+mn-lt"/>
                    </a:rPr>
                    <a:t>Dia herstellen</a:t>
                  </a:r>
                </a:p>
              </p:txBody>
            </p:sp>
            <p:pic>
              <p:nvPicPr>
                <p:cNvPr id="3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360307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beeldvullend - logo wit">
    <p:spTree>
      <p:nvGrpSpPr>
        <p:cNvPr id="1" name=""/>
        <p:cNvGrpSpPr/>
        <p:nvPr/>
      </p:nvGrpSpPr>
      <p:grpSpPr>
        <a:xfrm>
          <a:off x="0" y="0"/>
          <a:ext cx="0" cy="0"/>
          <a:chOff x="0" y="0"/>
          <a:chExt cx="0" cy="0"/>
        </a:xfrm>
      </p:grpSpPr>
      <p:sp>
        <p:nvSpPr>
          <p:cNvPr id="7" name="Picture Placeholder 16"/>
          <p:cNvSpPr>
            <a:spLocks noGrp="1"/>
          </p:cNvSpPr>
          <p:nvPr>
            <p:ph type="pic" sz="quarter" idx="14" hasCustomPrompt="1"/>
          </p:nvPr>
        </p:nvSpPr>
        <p:spPr>
          <a:xfrm>
            <a:off x="0" y="0"/>
            <a:ext cx="9144000" cy="6858000"/>
          </a:xfrm>
          <a:prstGeom prst="roundRect">
            <a:avLst>
              <a:gd name="adj" fmla="val 0"/>
            </a:avLst>
          </a:prstGeom>
          <a:solidFill>
            <a:schemeClr val="bg2">
              <a:lumMod val="95000"/>
            </a:schemeClr>
          </a:solidFill>
        </p:spPr>
        <p:txBody>
          <a:bodyPr lIns="0" tIns="0" rIns="1332000" anchor="ctr" anchorCtr="0">
            <a:noAutofit/>
          </a:bodyPr>
          <a:lstStyle>
            <a:lvl1pPr marL="0" indent="0" algn="r">
              <a:buNone/>
              <a:defRPr baseline="0"/>
            </a:lvl1pPr>
          </a:lstStyle>
          <a:p>
            <a:r>
              <a:rPr lang="nl-NL" dirty="0"/>
              <a:t>Klik op het pictogram hiernaast</a:t>
            </a:r>
            <a:br>
              <a:rPr lang="nl-NL" dirty="0"/>
            </a:br>
            <a:r>
              <a:rPr lang="nl-NL" dirty="0"/>
              <a:t>om een afbeelding in te voegen</a:t>
            </a:r>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B4EA553A-67CD-4E13-A6D0-281E6147E909}" type="slidenum">
              <a:rPr lang="nl-NL" smtClean="0"/>
              <a:t>‹nr.›</a:t>
            </a:fld>
            <a:endParaRPr lang="nl-NL" dirty="0"/>
          </a:p>
        </p:txBody>
      </p:sp>
      <p:sp>
        <p:nvSpPr>
          <p:cNvPr id="8"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10" name="Title 1"/>
          <p:cNvSpPr>
            <a:spLocks noGrp="1"/>
          </p:cNvSpPr>
          <p:nvPr>
            <p:ph type="title" hasCustomPrompt="1"/>
          </p:nvPr>
        </p:nvSpPr>
        <p:spPr>
          <a:xfrm>
            <a:off x="411432" y="548679"/>
            <a:ext cx="6480000" cy="772121"/>
          </a:xfrm>
        </p:spPr>
        <p:txBody>
          <a:bodyPr/>
          <a:lstStyle>
            <a:lvl1pPr>
              <a:defRPr baseline="0">
                <a:solidFill>
                  <a:schemeClr val="bg1"/>
                </a:solidFill>
              </a:defRPr>
            </a:lvl1pPr>
          </a:lstStyle>
          <a:p>
            <a:r>
              <a:rPr lang="nl-NL" noProof="0" dirty="0"/>
              <a:t>Titel hier</a:t>
            </a:r>
            <a:br>
              <a:rPr lang="nl-NL" noProof="0" dirty="0"/>
            </a:br>
            <a:r>
              <a:rPr lang="nl-NL" noProof="0" dirty="0"/>
              <a:t>(max twee regels)</a:t>
            </a:r>
          </a:p>
        </p:txBody>
      </p:sp>
      <p:grpSp>
        <p:nvGrpSpPr>
          <p:cNvPr id="12" name="Groep 34"/>
          <p:cNvGrpSpPr/>
          <p:nvPr userDrawn="1"/>
        </p:nvGrpSpPr>
        <p:grpSpPr>
          <a:xfrm>
            <a:off x="9348362" y="-4083"/>
            <a:ext cx="1955802" cy="5151666"/>
            <a:chOff x="12470972" y="-5444"/>
            <a:chExt cx="2609094" cy="6868888"/>
          </a:xfrm>
        </p:grpSpPr>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2479202" y="5577920"/>
              <a:ext cx="1157110" cy="84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ep 36"/>
            <p:cNvGrpSpPr/>
            <p:nvPr userDrawn="1"/>
          </p:nvGrpSpPr>
          <p:grpSpPr>
            <a:xfrm>
              <a:off x="12470972" y="-5444"/>
              <a:ext cx="2609094" cy="6868888"/>
              <a:chOff x="12470972" y="-5444"/>
              <a:chExt cx="2609094" cy="6868888"/>
            </a:xfrm>
          </p:grpSpPr>
          <p:sp>
            <p:nvSpPr>
              <p:cNvPr id="15" name="Rechthoek 37"/>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a:lnSpc>
                    <a:spcPct val="80000"/>
                  </a:lnSpc>
                </a:pPr>
                <a:r>
                  <a:rPr lang="nl-NL" sz="1200" b="1" kern="0" noProof="0" dirty="0">
                    <a:solidFill>
                      <a:schemeClr val="tx2"/>
                    </a:solidFill>
                    <a:latin typeface="+mn-lt"/>
                    <a:cs typeface="Segoe UI Light" panose="020B0502040204020203" pitchFamily="34" charset="0"/>
                  </a:rPr>
                  <a:t>AFBEELDING INVOEGEN</a:t>
                </a:r>
              </a:p>
            </p:txBody>
          </p:sp>
          <p:sp>
            <p:nvSpPr>
              <p:cNvPr id="16"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 afbeelding.</a:t>
                </a:r>
                <a:r>
                  <a:rPr lang="nl-NL" sz="900" kern="0" baseline="0" noProof="0" dirty="0">
                    <a:latin typeface="+mn-lt"/>
                    <a:cs typeface="Segoe UI Light" panose="020B0502040204020203" pitchFamily="34" charset="0"/>
                  </a:rPr>
                  <a:t> </a:t>
                </a:r>
                <a:r>
                  <a:rPr lang="nl-NL" sz="900" kern="0" noProof="0" dirty="0">
                    <a:latin typeface="+mn-lt"/>
                    <a:cs typeface="Segoe UI Light" panose="020B0502040204020203" pitchFamily="34" charset="0"/>
                  </a:rPr>
                  <a:t>Klik op het icoon om een afbeelding in te voegen.</a:t>
                </a:r>
              </a:p>
            </p:txBody>
          </p:sp>
          <p:sp>
            <p:nvSpPr>
              <p:cNvPr id="17"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afbeelding die u wilt invoegen en klik op </a:t>
                </a:r>
                <a:r>
                  <a:rPr lang="nl-NL" sz="900" b="1" kern="0" noProof="0" dirty="0">
                    <a:latin typeface="+mn-lt"/>
                    <a:cs typeface="Segoe UI Light" panose="020B0502040204020203" pitchFamily="34" charset="0"/>
                  </a:rPr>
                  <a:t>‘Invoegen’</a:t>
                </a:r>
              </a:p>
            </p:txBody>
          </p:sp>
          <p:sp>
            <p:nvSpPr>
              <p:cNvPr id="18" name="Ovaal 40"/>
              <p:cNvSpPr/>
              <p:nvPr/>
            </p:nvSpPr>
            <p:spPr>
              <a:xfrm>
                <a:off x="12483705" y="491007"/>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19" name="Ovaal 41"/>
              <p:cNvSpPr/>
              <p:nvPr/>
            </p:nvSpPr>
            <p:spPr>
              <a:xfrm>
                <a:off x="12488780" y="2499796"/>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20" name="Rechte verbindingslijn 42"/>
              <p:cNvCxnSpPr/>
              <p:nvPr/>
            </p:nvCxnSpPr>
            <p:spPr>
              <a:xfrm>
                <a:off x="12487778" y="283020"/>
                <a:ext cx="2592288" cy="0"/>
              </a:xfrm>
              <a:prstGeom prst="line">
                <a:avLst/>
              </a:prstGeom>
              <a:noFill/>
              <a:ln w="9525" cap="flat" cmpd="sng" algn="ctr">
                <a:solidFill>
                  <a:schemeClr val="tx2"/>
                </a:solidFill>
                <a:prstDash val="solid"/>
              </a:ln>
              <a:effectLst/>
            </p:spPr>
          </p:cxnSp>
          <p:cxnSp>
            <p:nvCxnSpPr>
              <p:cNvPr id="21" name="Rechte verbindingslijn 43"/>
              <p:cNvCxnSpPr/>
              <p:nvPr/>
            </p:nvCxnSpPr>
            <p:spPr>
              <a:xfrm>
                <a:off x="12479311" y="2303362"/>
                <a:ext cx="2592288" cy="0"/>
              </a:xfrm>
              <a:prstGeom prst="line">
                <a:avLst/>
              </a:prstGeom>
              <a:noFill/>
              <a:ln w="9525" cap="flat" cmpd="sng" algn="ctr">
                <a:solidFill>
                  <a:schemeClr val="tx2"/>
                </a:solidFill>
                <a:prstDash val="solid"/>
              </a:ln>
              <a:effectLst/>
            </p:spPr>
          </p:cxnSp>
          <p:cxnSp>
            <p:nvCxnSpPr>
              <p:cNvPr id="22" name="Rechte verbindingslijn 44"/>
              <p:cNvCxnSpPr/>
              <p:nvPr/>
            </p:nvCxnSpPr>
            <p:spPr>
              <a:xfrm>
                <a:off x="12470972" y="4334476"/>
                <a:ext cx="2608001" cy="0"/>
              </a:xfrm>
              <a:prstGeom prst="line">
                <a:avLst/>
              </a:prstGeom>
              <a:noFill/>
              <a:ln w="9525" cap="flat" cmpd="sng" algn="ctr">
                <a:solidFill>
                  <a:schemeClr val="tx2"/>
                </a:solidFill>
                <a:prstDash val="solid"/>
              </a:ln>
              <a:effectLst/>
            </p:spPr>
          </p:cxnSp>
          <p:pic>
            <p:nvPicPr>
              <p:cNvPr id="23" name="Icoontje afbee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7051" y="1616308"/>
                <a:ext cx="473705" cy="473704"/>
              </a:xfrm>
              <a:prstGeom prst="rect">
                <a:avLst/>
              </a:prstGeom>
            </p:spPr>
          </p:pic>
          <p:sp>
            <p:nvSpPr>
              <p:cNvPr id="24"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Klik met de rechter muis knop op de miniatuurweergave van de dia en kies </a:t>
                </a:r>
                <a:r>
                  <a:rPr lang="nl-NL" sz="900" b="1" kern="0" noProof="0" dirty="0">
                    <a:latin typeface="+mn-lt"/>
                    <a:cs typeface="Segoe UI Light" panose="020B0502040204020203" pitchFamily="34" charset="0"/>
                  </a:rPr>
                  <a:t>‘Dia herstellen’</a:t>
                </a:r>
              </a:p>
            </p:txBody>
          </p:sp>
          <p:sp>
            <p:nvSpPr>
              <p:cNvPr id="25" name="Ovaal 47"/>
              <p:cNvSpPr/>
              <p:nvPr/>
            </p:nvSpPr>
            <p:spPr>
              <a:xfrm>
                <a:off x="12488779" y="4532940"/>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cxnSp>
            <p:nvCxnSpPr>
              <p:cNvPr id="26" name="Rechte verbindingslijn 48"/>
              <p:cNvCxnSpPr/>
              <p:nvPr/>
            </p:nvCxnSpPr>
            <p:spPr>
              <a:xfrm>
                <a:off x="12470972" y="6863444"/>
                <a:ext cx="2608001" cy="0"/>
              </a:xfrm>
              <a:prstGeom prst="line">
                <a:avLst/>
              </a:prstGeom>
              <a:noFill/>
              <a:ln w="9525" cap="flat" cmpd="sng" algn="ctr">
                <a:solidFill>
                  <a:schemeClr val="tx2"/>
                </a:solidFill>
                <a:prstDash val="solid"/>
              </a:ln>
              <a:effectLst/>
            </p:spPr>
          </p:cxnSp>
          <p:grpSp>
            <p:nvGrpSpPr>
              <p:cNvPr id="27" name="Groep 49"/>
              <p:cNvGrpSpPr/>
              <p:nvPr/>
            </p:nvGrpSpPr>
            <p:grpSpPr>
              <a:xfrm>
                <a:off x="12483705" y="3745117"/>
                <a:ext cx="1114138" cy="297656"/>
                <a:chOff x="13560784" y="3471416"/>
                <a:chExt cx="1114138" cy="297656"/>
              </a:xfrm>
            </p:grpSpPr>
            <p:sp>
              <p:nvSpPr>
                <p:cNvPr id="43" name="Afgeronde rechthoek 6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4" name="Tekstvak 81"/>
                <p:cNvSpPr txBox="1"/>
                <p:nvPr/>
              </p:nvSpPr>
              <p:spPr>
                <a:xfrm>
                  <a:off x="13573595" y="3491637"/>
                  <a:ext cx="888311" cy="266740"/>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700" noProof="0" dirty="0">
                      <a:latin typeface="+mn-lt"/>
                    </a:rPr>
                    <a:t>Invoegen</a:t>
                  </a:r>
                </a:p>
              </p:txBody>
            </p:sp>
            <p:cxnSp>
              <p:nvCxnSpPr>
                <p:cNvPr id="45" name="Rechte verbindingslijn 6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Gelijkbenige driehoek 6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grpSp>
            <p:nvGrpSpPr>
              <p:cNvPr id="28" name="Groep 50"/>
              <p:cNvGrpSpPr/>
              <p:nvPr/>
            </p:nvGrpSpPr>
            <p:grpSpPr>
              <a:xfrm>
                <a:off x="13317310" y="6137670"/>
                <a:ext cx="1750842" cy="564707"/>
                <a:chOff x="13098875" y="6031678"/>
                <a:chExt cx="1969277" cy="635161"/>
              </a:xfrm>
            </p:grpSpPr>
            <p:sp>
              <p:nvSpPr>
                <p:cNvPr id="29" name="Rechthoek 51"/>
                <p:cNvSpPr/>
                <p:nvPr/>
              </p:nvSpPr>
              <p:spPr>
                <a:xfrm>
                  <a:off x="13103058" y="6031678"/>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0" name="Groep 52"/>
                <p:cNvGrpSpPr/>
                <p:nvPr/>
              </p:nvGrpSpPr>
              <p:grpSpPr>
                <a:xfrm>
                  <a:off x="13098875" y="6031679"/>
                  <a:ext cx="1969277" cy="542924"/>
                  <a:chOff x="13164976" y="6054428"/>
                  <a:chExt cx="1969277" cy="542924"/>
                </a:xfrm>
              </p:grpSpPr>
              <p:sp>
                <p:nvSpPr>
                  <p:cNvPr id="33" name="Rechthoek 55"/>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nvGrpSpPr>
                  <p:cNvPr id="34" name="Groep 56"/>
                  <p:cNvGrpSpPr/>
                  <p:nvPr/>
                </p:nvGrpSpPr>
                <p:grpSpPr>
                  <a:xfrm>
                    <a:off x="13214777" y="6112607"/>
                    <a:ext cx="145227" cy="129517"/>
                    <a:chOff x="12287399" y="5999447"/>
                    <a:chExt cx="194830" cy="173755"/>
                  </a:xfrm>
                </p:grpSpPr>
                <p:sp>
                  <p:nvSpPr>
                    <p:cNvPr id="37" name="Afgeronde rechthoek 59"/>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38" name="Rechthoek 60"/>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39" name="Rechthoek 61"/>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0" name="Rechthoek 62"/>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1" name="Rechthoek 63"/>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42" name="Rechthoek 64"/>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grpSp>
              <p:sp>
                <p:nvSpPr>
                  <p:cNvPr id="35" name="Rechthoek 57"/>
                  <p:cNvSpPr/>
                  <p:nvPr/>
                </p:nvSpPr>
                <p:spPr>
                  <a:xfrm>
                    <a:off x="13424745" y="6062529"/>
                    <a:ext cx="803833" cy="323098"/>
                  </a:xfrm>
                  <a:prstGeom prst="rect">
                    <a:avLst/>
                  </a:prstGeom>
                </p:spPr>
                <p:txBody>
                  <a:bodyPr wrap="none">
                    <a:spAutoFit/>
                  </a:bodyPr>
                  <a:lstStyle/>
                  <a:p>
                    <a:r>
                      <a:rPr lang="nl-NL" sz="800" noProof="0" dirty="0">
                        <a:latin typeface="+mn-lt"/>
                      </a:rPr>
                      <a:t>Indeling</a:t>
                    </a:r>
                  </a:p>
                </p:txBody>
              </p:sp>
              <p:sp>
                <p:nvSpPr>
                  <p:cNvPr id="36" name="Gelijkbenige driehoek 58"/>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sp>
              <p:nvSpPr>
                <p:cNvPr id="31" name="Afgeronde rechthoek 53"/>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nl-NL" sz="800" noProof="0" dirty="0">
                      <a:solidFill>
                        <a:schemeClr val="tx1"/>
                      </a:solidFill>
                      <a:latin typeface="+mn-lt"/>
                    </a:rPr>
                    <a:t>Dia herstellen</a:t>
                  </a:r>
                </a:p>
              </p:txBody>
            </p:sp>
            <p:pic>
              <p:nvPicPr>
                <p:cNvPr id="3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151166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kst + afbeelding (50% - 50% )">
    <p:spTree>
      <p:nvGrpSpPr>
        <p:cNvPr id="1" name=""/>
        <p:cNvGrpSpPr/>
        <p:nvPr/>
      </p:nvGrpSpPr>
      <p:grpSpPr>
        <a:xfrm>
          <a:off x="0" y="0"/>
          <a:ext cx="0" cy="0"/>
          <a:chOff x="0" y="0"/>
          <a:chExt cx="0" cy="0"/>
        </a:xfrm>
      </p:grpSpPr>
      <p:sp>
        <p:nvSpPr>
          <p:cNvPr id="2" name="Title 1"/>
          <p:cNvSpPr>
            <a:spLocks noGrp="1"/>
          </p:cNvSpPr>
          <p:nvPr>
            <p:ph type="title"/>
          </p:nvPr>
        </p:nvSpPr>
        <p:spPr>
          <a:xfrm>
            <a:off x="382046" y="462319"/>
            <a:ext cx="6584948" cy="772121"/>
          </a:xfrm>
        </p:spPr>
        <p:txBody>
          <a:bodyPr/>
          <a:lstStyle/>
          <a:p>
            <a:r>
              <a:rPr lang="en-US"/>
              <a:t>Click to edit Master title style</a:t>
            </a:r>
            <a:endParaRPr lang="nl-NL"/>
          </a:p>
        </p:txBody>
      </p:sp>
      <p:sp>
        <p:nvSpPr>
          <p:cNvPr id="3" name="Vertical Text Placeholder 2"/>
          <p:cNvSpPr>
            <a:spLocks noGrp="1"/>
          </p:cNvSpPr>
          <p:nvPr>
            <p:ph type="body" orient="vert" idx="1"/>
          </p:nvPr>
        </p:nvSpPr>
        <p:spPr>
          <a:xfrm>
            <a:off x="1269755" y="6026191"/>
            <a:ext cx="6542605" cy="891992"/>
          </a:xfrm>
        </p:spPr>
        <p:txBody>
          <a:bodyPr vert="horz"/>
          <a:lstStyle>
            <a:lvl1pPr marL="0" indent="0">
              <a:buNone/>
              <a:defRPr sz="1000" i="1"/>
            </a:lvl1pPr>
          </a:lstStyle>
          <a:p>
            <a:pPr lvl="0"/>
            <a:endParaRPr lang="nl-NL" dirty="0"/>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7A682FF0-AA75-4B92-A405-2DF373EE1C9D}" type="slidenum">
              <a:rPr lang="nl-NL" smtClean="0"/>
              <a:t>‹nr.›</a:t>
            </a:fld>
            <a:endParaRPr lang="nl-NL" dirty="0"/>
          </a:p>
        </p:txBody>
      </p:sp>
      <p:sp>
        <p:nvSpPr>
          <p:cNvPr id="7"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79" name="Rechthoek 37"/>
          <p:cNvSpPr/>
          <p:nvPr/>
        </p:nvSpPr>
        <p:spPr>
          <a:xfrm>
            <a:off x="9357907" y="-4083"/>
            <a:ext cx="1937326" cy="216348"/>
          </a:xfrm>
          <a:prstGeom prst="rect">
            <a:avLst/>
          </a:prstGeom>
          <a:noFill/>
          <a:ln w="25400" cap="flat" cmpd="sng" algn="ctr">
            <a:noFill/>
            <a:prstDash val="solid"/>
          </a:ln>
          <a:effectLst/>
        </p:spPr>
        <p:txBody>
          <a:bodyPr lIns="0" tIns="0" rIns="0" bIns="0" rtlCol="0" anchor="t"/>
          <a:lstStyle/>
          <a:p>
            <a:pPr>
              <a:lnSpc>
                <a:spcPct val="80000"/>
              </a:lnSpc>
            </a:pPr>
            <a:r>
              <a:rPr lang="nl-NL" sz="1200" b="1" kern="0" noProof="0" dirty="0">
                <a:solidFill>
                  <a:schemeClr val="tx2"/>
                </a:solidFill>
                <a:latin typeface="+mn-lt"/>
                <a:cs typeface="Segoe UI Light" panose="020B0502040204020203" pitchFamily="34" charset="0"/>
              </a:rPr>
              <a:t>AFBEELDING INVOEGEN</a:t>
            </a:r>
          </a:p>
        </p:txBody>
      </p:sp>
      <p:sp>
        <p:nvSpPr>
          <p:cNvPr id="80" name="Tekstvak 33"/>
          <p:cNvSpPr txBox="1"/>
          <p:nvPr/>
        </p:nvSpPr>
        <p:spPr>
          <a:xfrm>
            <a:off x="9357907" y="730717"/>
            <a:ext cx="1937326" cy="1684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 afbeelding.</a:t>
            </a:r>
            <a:r>
              <a:rPr lang="nl-NL" sz="900" kern="0" baseline="0" noProof="0" dirty="0">
                <a:latin typeface="+mn-lt"/>
                <a:cs typeface="Segoe UI Light" panose="020B0502040204020203" pitchFamily="34" charset="0"/>
              </a:rPr>
              <a:t> </a:t>
            </a:r>
            <a:r>
              <a:rPr lang="nl-NL" sz="900" kern="0" noProof="0" dirty="0">
                <a:latin typeface="+mn-lt"/>
                <a:cs typeface="Segoe UI Light" panose="020B0502040204020203" pitchFamily="34" charset="0"/>
              </a:rPr>
              <a:t>Klik op het icoon om een afbeelding in te voegen.</a:t>
            </a:r>
          </a:p>
        </p:txBody>
      </p:sp>
      <p:sp>
        <p:nvSpPr>
          <p:cNvPr id="81" name="Tekstvak 33"/>
          <p:cNvSpPr txBox="1"/>
          <p:nvPr/>
        </p:nvSpPr>
        <p:spPr>
          <a:xfrm>
            <a:off x="9354613" y="2292117"/>
            <a:ext cx="1943203" cy="33363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afbeelding die u wilt invoegen en klik op </a:t>
            </a:r>
            <a:r>
              <a:rPr lang="nl-NL" sz="900" b="1" kern="0" noProof="0" dirty="0">
                <a:latin typeface="+mn-lt"/>
                <a:cs typeface="Segoe UI Light" panose="020B0502040204020203" pitchFamily="34" charset="0"/>
              </a:rPr>
              <a:t>‘Invoegen’</a:t>
            </a:r>
          </a:p>
        </p:txBody>
      </p:sp>
      <p:sp>
        <p:nvSpPr>
          <p:cNvPr id="82" name="Ovaal 40"/>
          <p:cNvSpPr/>
          <p:nvPr/>
        </p:nvSpPr>
        <p:spPr>
          <a:xfrm>
            <a:off x="9357907" y="368255"/>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83" name="Ovaal 41"/>
          <p:cNvSpPr/>
          <p:nvPr/>
        </p:nvSpPr>
        <p:spPr>
          <a:xfrm>
            <a:off x="9361711" y="1874847"/>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84" name="Rechte verbindingslijn 42"/>
          <p:cNvCxnSpPr/>
          <p:nvPr/>
        </p:nvCxnSpPr>
        <p:spPr>
          <a:xfrm>
            <a:off x="9360960" y="212265"/>
            <a:ext cx="1943204" cy="0"/>
          </a:xfrm>
          <a:prstGeom prst="line">
            <a:avLst/>
          </a:prstGeom>
          <a:noFill/>
          <a:ln w="9525" cap="flat" cmpd="sng" algn="ctr">
            <a:solidFill>
              <a:schemeClr val="tx2"/>
            </a:solidFill>
            <a:prstDash val="solid"/>
          </a:ln>
          <a:effectLst/>
        </p:spPr>
      </p:cxnSp>
      <p:cxnSp>
        <p:nvCxnSpPr>
          <p:cNvPr id="85" name="Rechte verbindingslijn 43"/>
          <p:cNvCxnSpPr/>
          <p:nvPr/>
        </p:nvCxnSpPr>
        <p:spPr>
          <a:xfrm>
            <a:off x="9354613" y="1727522"/>
            <a:ext cx="1943204" cy="0"/>
          </a:xfrm>
          <a:prstGeom prst="line">
            <a:avLst/>
          </a:prstGeom>
          <a:noFill/>
          <a:ln w="9525" cap="flat" cmpd="sng" algn="ctr">
            <a:solidFill>
              <a:schemeClr val="tx2"/>
            </a:solidFill>
            <a:prstDash val="solid"/>
          </a:ln>
          <a:effectLst/>
        </p:spPr>
      </p:cxnSp>
      <p:cxnSp>
        <p:nvCxnSpPr>
          <p:cNvPr id="86" name="Rechte verbindingslijn 44"/>
          <p:cNvCxnSpPr/>
          <p:nvPr/>
        </p:nvCxnSpPr>
        <p:spPr>
          <a:xfrm>
            <a:off x="9348362" y="3250857"/>
            <a:ext cx="1954983" cy="0"/>
          </a:xfrm>
          <a:prstGeom prst="line">
            <a:avLst/>
          </a:prstGeom>
          <a:noFill/>
          <a:ln w="9525" cap="flat" cmpd="sng" algn="ctr">
            <a:solidFill>
              <a:schemeClr val="tx2"/>
            </a:solidFill>
            <a:prstDash val="solid"/>
          </a:ln>
          <a:effectLst/>
        </p:spPr>
      </p:cxnSp>
      <p:pic>
        <p:nvPicPr>
          <p:cNvPr id="87"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0415" y="1212231"/>
            <a:ext cx="355094" cy="355278"/>
          </a:xfrm>
          <a:prstGeom prst="rect">
            <a:avLst/>
          </a:prstGeom>
        </p:spPr>
      </p:pic>
      <p:grpSp>
        <p:nvGrpSpPr>
          <p:cNvPr id="91" name="Groep 49"/>
          <p:cNvGrpSpPr/>
          <p:nvPr/>
        </p:nvGrpSpPr>
        <p:grpSpPr>
          <a:xfrm>
            <a:off x="9357907" y="2808838"/>
            <a:ext cx="835169" cy="223242"/>
            <a:chOff x="13560784" y="3471416"/>
            <a:chExt cx="1114138" cy="297656"/>
          </a:xfrm>
        </p:grpSpPr>
        <p:sp>
          <p:nvSpPr>
            <p:cNvPr id="107" name="Afgeronde rechthoek 6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108" name="Tekstvak 81"/>
            <p:cNvSpPr txBox="1"/>
            <p:nvPr/>
          </p:nvSpPr>
          <p:spPr>
            <a:xfrm>
              <a:off x="13573595" y="3491637"/>
              <a:ext cx="888311" cy="266740"/>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700" noProof="0" dirty="0">
                  <a:latin typeface="+mn-lt"/>
                </a:rPr>
                <a:t>Invoegen</a:t>
              </a:r>
            </a:p>
          </p:txBody>
        </p:sp>
        <p:cxnSp>
          <p:nvCxnSpPr>
            <p:cNvPr id="109" name="Rechte verbindingslijn 6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Gelijkbenige driehoek 6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sp>
        <p:nvSpPr>
          <p:cNvPr id="9" name="Tijdelijke aanduiding voor afbeelding 8"/>
          <p:cNvSpPr>
            <a:spLocks noGrp="1"/>
          </p:cNvSpPr>
          <p:nvPr>
            <p:ph type="pic" sz="quarter" idx="24" hasCustomPrompt="1"/>
          </p:nvPr>
        </p:nvSpPr>
        <p:spPr>
          <a:xfrm>
            <a:off x="252000" y="1706191"/>
            <a:ext cx="8640000" cy="4320000"/>
          </a:xfrm>
        </p:spPr>
        <p:txBody>
          <a:bodyPr anchor="ctr"/>
          <a:lstStyle>
            <a:lvl1pPr marL="0" indent="0" algn="ctr">
              <a:buNone/>
              <a:defRPr/>
            </a:lvl1pPr>
          </a:lstStyle>
          <a:p>
            <a:r>
              <a:rPr lang="nl-NL" dirty="0"/>
              <a:t>Klik op het pictogram </a:t>
            </a:r>
            <a:br>
              <a:rPr lang="nl-NL" dirty="0"/>
            </a:br>
            <a:br>
              <a:rPr lang="nl-NL" dirty="0"/>
            </a:br>
            <a:br>
              <a:rPr lang="nl-NL" dirty="0"/>
            </a:br>
            <a:r>
              <a:rPr lang="nl-NL" dirty="0"/>
              <a:t>om een afbeelding in te voegen</a:t>
            </a:r>
          </a:p>
        </p:txBody>
      </p:sp>
    </p:spTree>
    <p:extLst>
      <p:ext uri="{BB962C8B-B14F-4D97-AF65-F5344CB8AC3E}">
        <p14:creationId xmlns:p14="http://schemas.microsoft.com/office/powerpoint/2010/main" val="426429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afbeelding (50% - 50%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a:xfrm>
            <a:off x="267187" y="1600200"/>
            <a:ext cx="4323863" cy="4809065"/>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7A682FF0-AA75-4B92-A405-2DF373EE1C9D}" type="slidenum">
              <a:rPr lang="nl-NL" smtClean="0"/>
              <a:t>‹nr.›</a:t>
            </a:fld>
            <a:endParaRPr lang="nl-NL" dirty="0"/>
          </a:p>
        </p:txBody>
      </p:sp>
      <p:sp>
        <p:nvSpPr>
          <p:cNvPr id="7"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79" name="Rechthoek 37"/>
          <p:cNvSpPr/>
          <p:nvPr/>
        </p:nvSpPr>
        <p:spPr>
          <a:xfrm>
            <a:off x="9357907" y="-4083"/>
            <a:ext cx="1937326" cy="216348"/>
          </a:xfrm>
          <a:prstGeom prst="rect">
            <a:avLst/>
          </a:prstGeom>
          <a:noFill/>
          <a:ln w="25400" cap="flat" cmpd="sng" algn="ctr">
            <a:noFill/>
            <a:prstDash val="solid"/>
          </a:ln>
          <a:effectLst/>
        </p:spPr>
        <p:txBody>
          <a:bodyPr lIns="0" tIns="0" rIns="0" bIns="0" rtlCol="0" anchor="t"/>
          <a:lstStyle/>
          <a:p>
            <a:pPr>
              <a:lnSpc>
                <a:spcPct val="80000"/>
              </a:lnSpc>
            </a:pPr>
            <a:r>
              <a:rPr lang="nl-NL" sz="1200" b="1" kern="0" noProof="0" dirty="0">
                <a:solidFill>
                  <a:schemeClr val="tx2"/>
                </a:solidFill>
                <a:latin typeface="+mn-lt"/>
                <a:cs typeface="Segoe UI Light" panose="020B0502040204020203" pitchFamily="34" charset="0"/>
              </a:rPr>
              <a:t>AFBEELDING INVOEGEN</a:t>
            </a:r>
          </a:p>
        </p:txBody>
      </p:sp>
      <p:sp>
        <p:nvSpPr>
          <p:cNvPr id="80" name="Tekstvak 33"/>
          <p:cNvSpPr txBox="1"/>
          <p:nvPr/>
        </p:nvSpPr>
        <p:spPr>
          <a:xfrm>
            <a:off x="9357907" y="730717"/>
            <a:ext cx="1937326" cy="1684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 afbeelding.</a:t>
            </a:r>
            <a:r>
              <a:rPr lang="nl-NL" sz="900" kern="0" baseline="0" noProof="0" dirty="0">
                <a:latin typeface="+mn-lt"/>
                <a:cs typeface="Segoe UI Light" panose="020B0502040204020203" pitchFamily="34" charset="0"/>
              </a:rPr>
              <a:t> </a:t>
            </a:r>
            <a:r>
              <a:rPr lang="nl-NL" sz="900" kern="0" noProof="0" dirty="0">
                <a:latin typeface="+mn-lt"/>
                <a:cs typeface="Segoe UI Light" panose="020B0502040204020203" pitchFamily="34" charset="0"/>
              </a:rPr>
              <a:t>Klik op het icoon om een afbeelding in te voegen.</a:t>
            </a:r>
          </a:p>
        </p:txBody>
      </p:sp>
      <p:sp>
        <p:nvSpPr>
          <p:cNvPr id="81" name="Tekstvak 33"/>
          <p:cNvSpPr txBox="1"/>
          <p:nvPr/>
        </p:nvSpPr>
        <p:spPr>
          <a:xfrm>
            <a:off x="9354613" y="2292117"/>
            <a:ext cx="1943203" cy="33363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afbeelding die u wilt invoegen en klik op </a:t>
            </a:r>
            <a:r>
              <a:rPr lang="nl-NL" sz="900" b="1" kern="0" noProof="0" dirty="0">
                <a:latin typeface="+mn-lt"/>
                <a:cs typeface="Segoe UI Light" panose="020B0502040204020203" pitchFamily="34" charset="0"/>
              </a:rPr>
              <a:t>‘Invoegen’</a:t>
            </a:r>
          </a:p>
        </p:txBody>
      </p:sp>
      <p:sp>
        <p:nvSpPr>
          <p:cNvPr id="82" name="Ovaal 40"/>
          <p:cNvSpPr/>
          <p:nvPr/>
        </p:nvSpPr>
        <p:spPr>
          <a:xfrm>
            <a:off x="9357907" y="368255"/>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83" name="Ovaal 41"/>
          <p:cNvSpPr/>
          <p:nvPr/>
        </p:nvSpPr>
        <p:spPr>
          <a:xfrm>
            <a:off x="9361711" y="1874847"/>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84" name="Rechte verbindingslijn 42"/>
          <p:cNvCxnSpPr/>
          <p:nvPr/>
        </p:nvCxnSpPr>
        <p:spPr>
          <a:xfrm>
            <a:off x="9360960" y="212265"/>
            <a:ext cx="1943204" cy="0"/>
          </a:xfrm>
          <a:prstGeom prst="line">
            <a:avLst/>
          </a:prstGeom>
          <a:noFill/>
          <a:ln w="9525" cap="flat" cmpd="sng" algn="ctr">
            <a:solidFill>
              <a:schemeClr val="tx2"/>
            </a:solidFill>
            <a:prstDash val="solid"/>
          </a:ln>
          <a:effectLst/>
        </p:spPr>
      </p:cxnSp>
      <p:cxnSp>
        <p:nvCxnSpPr>
          <p:cNvPr id="85" name="Rechte verbindingslijn 43"/>
          <p:cNvCxnSpPr/>
          <p:nvPr/>
        </p:nvCxnSpPr>
        <p:spPr>
          <a:xfrm>
            <a:off x="9354613" y="1727522"/>
            <a:ext cx="1943204" cy="0"/>
          </a:xfrm>
          <a:prstGeom prst="line">
            <a:avLst/>
          </a:prstGeom>
          <a:noFill/>
          <a:ln w="9525" cap="flat" cmpd="sng" algn="ctr">
            <a:solidFill>
              <a:schemeClr val="tx2"/>
            </a:solidFill>
            <a:prstDash val="solid"/>
          </a:ln>
          <a:effectLst/>
        </p:spPr>
      </p:cxnSp>
      <p:cxnSp>
        <p:nvCxnSpPr>
          <p:cNvPr id="86" name="Rechte verbindingslijn 44"/>
          <p:cNvCxnSpPr/>
          <p:nvPr/>
        </p:nvCxnSpPr>
        <p:spPr>
          <a:xfrm>
            <a:off x="9348362" y="3250857"/>
            <a:ext cx="1954983" cy="0"/>
          </a:xfrm>
          <a:prstGeom prst="line">
            <a:avLst/>
          </a:prstGeom>
          <a:noFill/>
          <a:ln w="9525" cap="flat" cmpd="sng" algn="ctr">
            <a:solidFill>
              <a:schemeClr val="tx2"/>
            </a:solidFill>
            <a:prstDash val="solid"/>
          </a:ln>
          <a:effectLst/>
        </p:spPr>
      </p:cxnSp>
      <p:pic>
        <p:nvPicPr>
          <p:cNvPr id="87"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0415" y="1212231"/>
            <a:ext cx="355094" cy="355278"/>
          </a:xfrm>
          <a:prstGeom prst="rect">
            <a:avLst/>
          </a:prstGeom>
        </p:spPr>
      </p:pic>
      <p:grpSp>
        <p:nvGrpSpPr>
          <p:cNvPr id="91" name="Groep 49"/>
          <p:cNvGrpSpPr/>
          <p:nvPr/>
        </p:nvGrpSpPr>
        <p:grpSpPr>
          <a:xfrm>
            <a:off x="9357907" y="2808838"/>
            <a:ext cx="835169" cy="223242"/>
            <a:chOff x="13560784" y="3471416"/>
            <a:chExt cx="1114138" cy="297656"/>
          </a:xfrm>
        </p:grpSpPr>
        <p:sp>
          <p:nvSpPr>
            <p:cNvPr id="107" name="Afgeronde rechthoek 6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108" name="Tekstvak 81"/>
            <p:cNvSpPr txBox="1"/>
            <p:nvPr/>
          </p:nvSpPr>
          <p:spPr>
            <a:xfrm>
              <a:off x="13573595" y="3491637"/>
              <a:ext cx="888311" cy="266740"/>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700" noProof="0" dirty="0">
                  <a:latin typeface="+mn-lt"/>
                </a:rPr>
                <a:t>Invoegen</a:t>
              </a:r>
            </a:p>
          </p:txBody>
        </p:sp>
        <p:cxnSp>
          <p:nvCxnSpPr>
            <p:cNvPr id="109" name="Rechte verbindingslijn 6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Gelijkbenige driehoek 6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sp>
        <p:nvSpPr>
          <p:cNvPr id="9" name="Tijdelijke aanduiding voor afbeelding 8"/>
          <p:cNvSpPr>
            <a:spLocks noGrp="1"/>
          </p:cNvSpPr>
          <p:nvPr>
            <p:ph type="pic" sz="quarter" idx="24" hasCustomPrompt="1"/>
          </p:nvPr>
        </p:nvSpPr>
        <p:spPr>
          <a:xfrm>
            <a:off x="4804229" y="1773787"/>
            <a:ext cx="4016375" cy="4657494"/>
          </a:xfrm>
        </p:spPr>
        <p:txBody>
          <a:bodyPr anchor="ctr"/>
          <a:lstStyle>
            <a:lvl1pPr marL="0" indent="0" algn="ctr">
              <a:buNone/>
              <a:defRPr/>
            </a:lvl1pPr>
          </a:lstStyle>
          <a:p>
            <a:r>
              <a:rPr lang="nl-NL" dirty="0"/>
              <a:t>Klik op het pictogram </a:t>
            </a:r>
            <a:br>
              <a:rPr lang="nl-NL" dirty="0"/>
            </a:br>
            <a:br>
              <a:rPr lang="nl-NL" dirty="0"/>
            </a:br>
            <a:br>
              <a:rPr lang="nl-NL" dirty="0"/>
            </a:br>
            <a:r>
              <a:rPr lang="nl-NL" dirty="0"/>
              <a:t>om een afbeelding in te voegen</a:t>
            </a:r>
          </a:p>
        </p:txBody>
      </p:sp>
    </p:spTree>
    <p:extLst>
      <p:ext uri="{BB962C8B-B14F-4D97-AF65-F5344CB8AC3E}">
        <p14:creationId xmlns:p14="http://schemas.microsoft.com/office/powerpoint/2010/main" val="273206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afbeelding (25% - 75%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a:xfrm>
            <a:off x="267188" y="1600200"/>
            <a:ext cx="2963646" cy="4809065"/>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7A682FF0-AA75-4B92-A405-2DF373EE1C9D}" type="slidenum">
              <a:rPr lang="nl-NL" smtClean="0"/>
              <a:t>‹nr.›</a:t>
            </a:fld>
            <a:endParaRPr lang="nl-NL" dirty="0"/>
          </a:p>
        </p:txBody>
      </p:sp>
      <p:sp>
        <p:nvSpPr>
          <p:cNvPr id="7"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
        <p:nvSpPr>
          <p:cNvPr id="79" name="Rechthoek 37"/>
          <p:cNvSpPr/>
          <p:nvPr/>
        </p:nvSpPr>
        <p:spPr>
          <a:xfrm>
            <a:off x="9357907" y="-4083"/>
            <a:ext cx="1937326" cy="216348"/>
          </a:xfrm>
          <a:prstGeom prst="rect">
            <a:avLst/>
          </a:prstGeom>
          <a:noFill/>
          <a:ln w="25400" cap="flat" cmpd="sng" algn="ctr">
            <a:noFill/>
            <a:prstDash val="solid"/>
          </a:ln>
          <a:effectLst/>
        </p:spPr>
        <p:txBody>
          <a:bodyPr lIns="0" tIns="0" rIns="0" bIns="0" rtlCol="0" anchor="t"/>
          <a:lstStyle/>
          <a:p>
            <a:pPr>
              <a:lnSpc>
                <a:spcPct val="80000"/>
              </a:lnSpc>
            </a:pPr>
            <a:r>
              <a:rPr lang="nl-NL" sz="1200" b="1" kern="0" noProof="0" dirty="0">
                <a:solidFill>
                  <a:schemeClr val="tx2"/>
                </a:solidFill>
                <a:latin typeface="+mn-lt"/>
                <a:cs typeface="Segoe UI Light" panose="020B0502040204020203" pitchFamily="34" charset="0"/>
              </a:rPr>
              <a:t>AFBEELDING INVOEGEN</a:t>
            </a:r>
          </a:p>
        </p:txBody>
      </p:sp>
      <p:sp>
        <p:nvSpPr>
          <p:cNvPr id="80" name="Tekstvak 33"/>
          <p:cNvSpPr txBox="1"/>
          <p:nvPr/>
        </p:nvSpPr>
        <p:spPr>
          <a:xfrm>
            <a:off x="9357907" y="730717"/>
            <a:ext cx="1937326" cy="168443"/>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Indien nodig, verwijder de bestaande afbeelding.</a:t>
            </a:r>
            <a:r>
              <a:rPr lang="nl-NL" sz="900" kern="0" baseline="0" noProof="0" dirty="0">
                <a:latin typeface="+mn-lt"/>
                <a:cs typeface="Segoe UI Light" panose="020B0502040204020203" pitchFamily="34" charset="0"/>
              </a:rPr>
              <a:t> </a:t>
            </a:r>
            <a:r>
              <a:rPr lang="nl-NL" sz="900" kern="0" noProof="0" dirty="0">
                <a:latin typeface="+mn-lt"/>
                <a:cs typeface="Segoe UI Light" panose="020B0502040204020203" pitchFamily="34" charset="0"/>
              </a:rPr>
              <a:t>Klik op het icoon om een afbeelding in te voegen.</a:t>
            </a:r>
          </a:p>
        </p:txBody>
      </p:sp>
      <p:sp>
        <p:nvSpPr>
          <p:cNvPr id="81" name="Tekstvak 33"/>
          <p:cNvSpPr txBox="1"/>
          <p:nvPr/>
        </p:nvSpPr>
        <p:spPr>
          <a:xfrm>
            <a:off x="9354613" y="2292117"/>
            <a:ext cx="1943203" cy="33363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900" kern="0" noProof="0" dirty="0">
                <a:latin typeface="+mn-lt"/>
                <a:cs typeface="Segoe UI Light" panose="020B0502040204020203" pitchFamily="34" charset="0"/>
              </a:rPr>
              <a:t>Selecteer de afbeelding die u wilt invoegen en klik op </a:t>
            </a:r>
            <a:r>
              <a:rPr lang="nl-NL" sz="900" b="1" kern="0" noProof="0" dirty="0">
                <a:latin typeface="+mn-lt"/>
                <a:cs typeface="Segoe UI Light" panose="020B0502040204020203" pitchFamily="34" charset="0"/>
              </a:rPr>
              <a:t>‘Invoegen’</a:t>
            </a:r>
          </a:p>
        </p:txBody>
      </p:sp>
      <p:sp>
        <p:nvSpPr>
          <p:cNvPr id="82" name="Ovaal 40"/>
          <p:cNvSpPr/>
          <p:nvPr/>
        </p:nvSpPr>
        <p:spPr>
          <a:xfrm>
            <a:off x="9357907" y="368255"/>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83" name="Ovaal 41"/>
          <p:cNvSpPr/>
          <p:nvPr/>
        </p:nvSpPr>
        <p:spPr>
          <a:xfrm>
            <a:off x="9361711" y="1874847"/>
            <a:ext cx="269805" cy="269945"/>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526"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cxnSp>
        <p:nvCxnSpPr>
          <p:cNvPr id="84" name="Rechte verbindingslijn 42"/>
          <p:cNvCxnSpPr/>
          <p:nvPr/>
        </p:nvCxnSpPr>
        <p:spPr>
          <a:xfrm>
            <a:off x="9360960" y="212265"/>
            <a:ext cx="1943204" cy="0"/>
          </a:xfrm>
          <a:prstGeom prst="line">
            <a:avLst/>
          </a:prstGeom>
          <a:noFill/>
          <a:ln w="9525" cap="flat" cmpd="sng" algn="ctr">
            <a:solidFill>
              <a:schemeClr val="tx2"/>
            </a:solidFill>
            <a:prstDash val="solid"/>
          </a:ln>
          <a:effectLst/>
        </p:spPr>
      </p:cxnSp>
      <p:cxnSp>
        <p:nvCxnSpPr>
          <p:cNvPr id="85" name="Rechte verbindingslijn 43"/>
          <p:cNvCxnSpPr/>
          <p:nvPr/>
        </p:nvCxnSpPr>
        <p:spPr>
          <a:xfrm>
            <a:off x="9354613" y="1727522"/>
            <a:ext cx="1943204" cy="0"/>
          </a:xfrm>
          <a:prstGeom prst="line">
            <a:avLst/>
          </a:prstGeom>
          <a:noFill/>
          <a:ln w="9525" cap="flat" cmpd="sng" algn="ctr">
            <a:solidFill>
              <a:schemeClr val="tx2"/>
            </a:solidFill>
            <a:prstDash val="solid"/>
          </a:ln>
          <a:effectLst/>
        </p:spPr>
      </p:cxnSp>
      <p:cxnSp>
        <p:nvCxnSpPr>
          <p:cNvPr id="86" name="Rechte verbindingslijn 44"/>
          <p:cNvCxnSpPr/>
          <p:nvPr/>
        </p:nvCxnSpPr>
        <p:spPr>
          <a:xfrm>
            <a:off x="9348362" y="3250857"/>
            <a:ext cx="1954983" cy="0"/>
          </a:xfrm>
          <a:prstGeom prst="line">
            <a:avLst/>
          </a:prstGeom>
          <a:noFill/>
          <a:ln w="9525" cap="flat" cmpd="sng" algn="ctr">
            <a:solidFill>
              <a:schemeClr val="tx2"/>
            </a:solidFill>
            <a:prstDash val="solid"/>
          </a:ln>
          <a:effectLst/>
        </p:spPr>
      </p:cxnSp>
      <p:pic>
        <p:nvPicPr>
          <p:cNvPr id="87" name="Icoontje afbeeld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0415" y="1212231"/>
            <a:ext cx="355094" cy="355278"/>
          </a:xfrm>
          <a:prstGeom prst="rect">
            <a:avLst/>
          </a:prstGeom>
        </p:spPr>
      </p:pic>
      <p:grpSp>
        <p:nvGrpSpPr>
          <p:cNvPr id="91" name="Groep 49"/>
          <p:cNvGrpSpPr/>
          <p:nvPr/>
        </p:nvGrpSpPr>
        <p:grpSpPr>
          <a:xfrm>
            <a:off x="9357907" y="2808838"/>
            <a:ext cx="835169" cy="223242"/>
            <a:chOff x="13560784" y="3471416"/>
            <a:chExt cx="1114138" cy="297656"/>
          </a:xfrm>
        </p:grpSpPr>
        <p:sp>
          <p:nvSpPr>
            <p:cNvPr id="107" name="Afgeronde rechthoek 65"/>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noProof="0" dirty="0">
                <a:latin typeface="+mn-lt"/>
              </a:endParaRPr>
            </a:p>
          </p:txBody>
        </p:sp>
        <p:sp>
          <p:nvSpPr>
            <p:cNvPr id="108" name="Tekstvak 81"/>
            <p:cNvSpPr txBox="1"/>
            <p:nvPr/>
          </p:nvSpPr>
          <p:spPr>
            <a:xfrm>
              <a:off x="13573595" y="3491637"/>
              <a:ext cx="888311" cy="266740"/>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sz="700" noProof="0" dirty="0">
                  <a:latin typeface="+mn-lt"/>
                </a:rPr>
                <a:t>Invoegen</a:t>
              </a:r>
            </a:p>
          </p:txBody>
        </p:sp>
        <p:cxnSp>
          <p:nvCxnSpPr>
            <p:cNvPr id="109" name="Rechte verbindingslijn 67"/>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Gelijkbenige driehoek 68"/>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200" noProof="0" dirty="0">
                <a:latin typeface="+mn-lt"/>
              </a:endParaRPr>
            </a:p>
          </p:txBody>
        </p:sp>
      </p:grpSp>
      <p:sp>
        <p:nvSpPr>
          <p:cNvPr id="9" name="Tijdelijke aanduiding voor afbeelding 8"/>
          <p:cNvSpPr>
            <a:spLocks noGrp="1"/>
          </p:cNvSpPr>
          <p:nvPr>
            <p:ph type="pic" sz="quarter" idx="24" hasCustomPrompt="1"/>
          </p:nvPr>
        </p:nvSpPr>
        <p:spPr>
          <a:xfrm>
            <a:off x="3375821" y="1773787"/>
            <a:ext cx="5444784" cy="4657494"/>
          </a:xfrm>
        </p:spPr>
        <p:txBody>
          <a:bodyPr anchor="ctr"/>
          <a:lstStyle>
            <a:lvl1pPr marL="0" indent="0" algn="ctr">
              <a:buNone/>
              <a:defRPr/>
            </a:lvl1pPr>
          </a:lstStyle>
          <a:p>
            <a:r>
              <a:rPr lang="nl-NL" dirty="0"/>
              <a:t>Klik op het pictogram </a:t>
            </a:r>
            <a:br>
              <a:rPr lang="nl-NL" dirty="0"/>
            </a:br>
            <a:br>
              <a:rPr lang="nl-NL" dirty="0"/>
            </a:br>
            <a:br>
              <a:rPr lang="nl-NL" dirty="0"/>
            </a:br>
            <a:r>
              <a:rPr lang="nl-NL" dirty="0"/>
              <a:t>om een afbeelding in te voegen</a:t>
            </a:r>
          </a:p>
        </p:txBody>
      </p:sp>
    </p:spTree>
    <p:extLst>
      <p:ext uri="{BB962C8B-B14F-4D97-AF65-F5344CB8AC3E}">
        <p14:creationId xmlns:p14="http://schemas.microsoft.com/office/powerpoint/2010/main" val="34340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e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r>
              <a:rPr lang="nl-NL" dirty="0"/>
              <a:t>Economische impact van het Corona virus Rotterdam, update 16 juni 2020</a:t>
            </a:r>
          </a:p>
        </p:txBody>
      </p:sp>
      <p:sp>
        <p:nvSpPr>
          <p:cNvPr id="6" name="Slide Number Placeholder 5"/>
          <p:cNvSpPr>
            <a:spLocks noGrp="1"/>
          </p:cNvSpPr>
          <p:nvPr>
            <p:ph type="sldNum" sz="quarter" idx="12"/>
          </p:nvPr>
        </p:nvSpPr>
        <p:spPr/>
        <p:txBody>
          <a:bodyPr/>
          <a:lstStyle/>
          <a:p>
            <a:fld id="{7A682FF0-AA75-4B92-A405-2DF373EE1C9D}" type="slidenum">
              <a:rPr lang="nl-NL" smtClean="0"/>
              <a:t>‹nr.›</a:t>
            </a:fld>
            <a:endParaRPr lang="nl-NL" dirty="0"/>
          </a:p>
        </p:txBody>
      </p:sp>
      <p:sp>
        <p:nvSpPr>
          <p:cNvPr id="7" name="Tijdelijke aanduiding voor tekst 8"/>
          <p:cNvSpPr>
            <a:spLocks noGrp="1"/>
          </p:cNvSpPr>
          <p:nvPr>
            <p:ph type="body" sz="quarter" idx="22" hasCustomPrompt="1"/>
          </p:nvPr>
        </p:nvSpPr>
        <p:spPr>
          <a:xfrm>
            <a:off x="6996381" y="469900"/>
            <a:ext cx="2043580" cy="344298"/>
          </a:xfrm>
          <a:prstGeom prst="rect">
            <a:avLst/>
          </a:prstGeom>
          <a:blipFill>
            <a:blip r:embed="rId2"/>
            <a:srcRect/>
            <a:stretch>
              <a:fillRect l="2594" t="1" r="2594" b="-5510"/>
            </a:stretch>
          </a:blipFill>
        </p:spPr>
        <p:txBody>
          <a:bodyPr>
            <a:normAutofit/>
          </a:bodyPr>
          <a:lstStyle>
            <a:lvl1pPr marL="0" indent="0">
              <a:buNone/>
              <a:defRPr sz="100">
                <a:solidFill>
                  <a:schemeClr val="tx1"/>
                </a:solidFill>
              </a:defRPr>
            </a:lvl1pPr>
          </a:lstStyle>
          <a:p>
            <a:pPr lvl="0"/>
            <a:r>
              <a:rPr lang="en-US" dirty="0"/>
              <a:t>. </a:t>
            </a:r>
            <a:endParaRPr lang="nl-NL" dirty="0"/>
          </a:p>
        </p:txBody>
      </p:sp>
    </p:spTree>
    <p:extLst>
      <p:ext uri="{BB962C8B-B14F-4D97-AF65-F5344CB8AC3E}">
        <p14:creationId xmlns:p14="http://schemas.microsoft.com/office/powerpoint/2010/main" val="408188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33" y="548679"/>
            <a:ext cx="4160569" cy="772121"/>
          </a:xfrm>
          <a:prstGeom prst="rect">
            <a:avLst/>
          </a:prstGeom>
        </p:spPr>
        <p:txBody>
          <a:bodyPr vert="horz" lIns="0" tIns="0" rIns="0" bIns="0" rtlCol="0" anchor="t">
            <a:noAutofit/>
          </a:bodyPr>
          <a:lstStyle/>
          <a:p>
            <a:r>
              <a:rPr lang="en-US"/>
              <a:t>Titel hier</a:t>
            </a:r>
            <a:br>
              <a:rPr lang="en-US"/>
            </a:br>
            <a:r>
              <a:rPr lang="en-US"/>
              <a:t>(max twee regels)</a:t>
            </a:r>
            <a:endParaRPr lang="nl-NL" dirty="0"/>
          </a:p>
        </p:txBody>
      </p:sp>
      <p:sp>
        <p:nvSpPr>
          <p:cNvPr id="3" name="Text Placeholder 2"/>
          <p:cNvSpPr>
            <a:spLocks noGrp="1"/>
          </p:cNvSpPr>
          <p:nvPr>
            <p:ph type="body" idx="1"/>
          </p:nvPr>
        </p:nvSpPr>
        <p:spPr>
          <a:xfrm>
            <a:off x="267187" y="1600200"/>
            <a:ext cx="8618692" cy="4809065"/>
          </a:xfrm>
          <a:prstGeom prst="rect">
            <a:avLst/>
          </a:prstGeom>
          <a:blipFill>
            <a:blip r:embed="rId17"/>
            <a:stretch>
              <a:fillRect/>
            </a:stretch>
          </a:blipFill>
        </p:spPr>
        <p:txBody>
          <a:bodyPr vert="horz" lIns="180000" tIns="144000" rIns="180000" bIns="144000" rtlCol="0">
            <a:noAutofit/>
          </a:bodyPr>
          <a:lstStyle/>
          <a:p>
            <a:pPr lvl="0"/>
            <a:r>
              <a:rPr lang="en-US" dirty="0"/>
              <a:t>Bullet</a:t>
            </a:r>
          </a:p>
          <a:p>
            <a:pPr lvl="1"/>
            <a:r>
              <a:rPr lang="en-US" dirty="0"/>
              <a:t>Sub-bullet #1</a:t>
            </a:r>
          </a:p>
          <a:p>
            <a:pPr lvl="2"/>
            <a:r>
              <a:rPr lang="en-US" dirty="0"/>
              <a:t>Sub-bullet #2</a:t>
            </a:r>
          </a:p>
          <a:p>
            <a:pPr lvl="3"/>
            <a:r>
              <a:rPr lang="en-US" dirty="0" err="1"/>
              <a:t>Leestekst</a:t>
            </a:r>
            <a:endParaRPr lang="en-US" dirty="0"/>
          </a:p>
          <a:p>
            <a:pPr lvl="4"/>
            <a:r>
              <a:rPr lang="en-US" dirty="0"/>
              <a:t>Kop</a:t>
            </a:r>
          </a:p>
          <a:p>
            <a:pPr lvl="5"/>
            <a:r>
              <a:rPr lang="en-US" dirty="0"/>
              <a:t>Bullet</a:t>
            </a:r>
          </a:p>
          <a:p>
            <a:pPr lvl="6"/>
            <a:r>
              <a:rPr lang="en-US" dirty="0"/>
              <a:t>Sub-bullet #1</a:t>
            </a:r>
          </a:p>
          <a:p>
            <a:pPr lvl="7"/>
            <a:r>
              <a:rPr lang="en-US" dirty="0"/>
              <a:t>Sub-bullet #2</a:t>
            </a:r>
          </a:p>
          <a:p>
            <a:pPr lvl="8"/>
            <a:r>
              <a:rPr lang="en-US" dirty="0" err="1"/>
              <a:t>Leestekst</a:t>
            </a:r>
            <a:endParaRPr lang="en-US" dirty="0"/>
          </a:p>
        </p:txBody>
      </p:sp>
      <p:sp>
        <p:nvSpPr>
          <p:cNvPr id="27" name="Vrije vorm 26" hidden="1"/>
          <p:cNvSpPr/>
          <p:nvPr/>
        </p:nvSpPr>
        <p:spPr>
          <a:xfrm>
            <a:off x="2516025" y="5158509"/>
            <a:ext cx="3138068" cy="1256747"/>
          </a:xfrm>
          <a:custGeom>
            <a:avLst/>
            <a:gdLst>
              <a:gd name="connsiteX0" fmla="*/ 95935 w 11470392"/>
              <a:gd name="connsiteY0" fmla="*/ 0 h 4511264"/>
              <a:gd name="connsiteX1" fmla="*/ 11374457 w 11470392"/>
              <a:gd name="connsiteY1" fmla="*/ 0 h 4511264"/>
              <a:gd name="connsiteX2" fmla="*/ 11470392 w 11470392"/>
              <a:gd name="connsiteY2" fmla="*/ 95935 h 4511264"/>
              <a:gd name="connsiteX3" fmla="*/ 11470392 w 11470392"/>
              <a:gd name="connsiteY3" fmla="*/ 4132134 h 4511264"/>
              <a:gd name="connsiteX4" fmla="*/ 11470391 w 11470392"/>
              <a:gd name="connsiteY4" fmla="*/ 4132139 h 4511264"/>
              <a:gd name="connsiteX5" fmla="*/ 11470391 w 11470392"/>
              <a:gd name="connsiteY5" fmla="*/ 4301730 h 4511264"/>
              <a:gd name="connsiteX6" fmla="*/ 11470391 w 11470392"/>
              <a:gd name="connsiteY6" fmla="*/ 4490997 h 4511264"/>
              <a:gd name="connsiteX7" fmla="*/ 11398055 w 11470392"/>
              <a:gd name="connsiteY7" fmla="*/ 4488385 h 4511264"/>
              <a:gd name="connsiteX8" fmla="*/ 11199929 w 11470392"/>
              <a:gd name="connsiteY8" fmla="*/ 4228069 h 4511264"/>
              <a:gd name="connsiteX9" fmla="*/ 95935 w 11470392"/>
              <a:gd name="connsiteY9" fmla="*/ 4228069 h 4511264"/>
              <a:gd name="connsiteX10" fmla="*/ 0 w 11470392"/>
              <a:gd name="connsiteY10" fmla="*/ 4132134 h 4511264"/>
              <a:gd name="connsiteX11" fmla="*/ 0 w 11470392"/>
              <a:gd name="connsiteY11" fmla="*/ 95935 h 4511264"/>
              <a:gd name="connsiteX12" fmla="*/ 95935 w 11470392"/>
              <a:gd name="connsiteY12" fmla="*/ 0 h 451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70392" h="4511264">
                <a:moveTo>
                  <a:pt x="95935" y="0"/>
                </a:moveTo>
                <a:lnTo>
                  <a:pt x="11374457" y="0"/>
                </a:lnTo>
                <a:cubicBezTo>
                  <a:pt x="11427440" y="0"/>
                  <a:pt x="11470392" y="42952"/>
                  <a:pt x="11470392" y="95935"/>
                </a:cubicBezTo>
                <a:lnTo>
                  <a:pt x="11470392" y="4132134"/>
                </a:lnTo>
                <a:lnTo>
                  <a:pt x="11470391" y="4132139"/>
                </a:lnTo>
                <a:lnTo>
                  <a:pt x="11470391" y="4301730"/>
                </a:lnTo>
                <a:cubicBezTo>
                  <a:pt x="11470174" y="4364384"/>
                  <a:pt x="11469957" y="4427037"/>
                  <a:pt x="11470391" y="4490997"/>
                </a:cubicBezTo>
                <a:cubicBezTo>
                  <a:pt x="11464486" y="4518864"/>
                  <a:pt x="11416965" y="4517995"/>
                  <a:pt x="11398055" y="4488385"/>
                </a:cubicBezTo>
                <a:lnTo>
                  <a:pt x="11199929" y="4228069"/>
                </a:lnTo>
                <a:lnTo>
                  <a:pt x="95935" y="4228069"/>
                </a:lnTo>
                <a:cubicBezTo>
                  <a:pt x="42952" y="4228069"/>
                  <a:pt x="0" y="4185117"/>
                  <a:pt x="0" y="4132134"/>
                </a:cubicBezTo>
                <a:lnTo>
                  <a:pt x="0" y="95935"/>
                </a:lnTo>
                <a:cubicBezTo>
                  <a:pt x="0" y="42952"/>
                  <a:pt x="42952" y="0"/>
                  <a:pt x="95935"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dirty="0"/>
          </a:p>
        </p:txBody>
      </p:sp>
      <p:sp>
        <p:nvSpPr>
          <p:cNvPr id="5" name="Footer Placeholder 4"/>
          <p:cNvSpPr>
            <a:spLocks noGrp="1"/>
          </p:cNvSpPr>
          <p:nvPr>
            <p:ph type="ftr" sz="quarter" idx="3"/>
          </p:nvPr>
        </p:nvSpPr>
        <p:spPr>
          <a:xfrm>
            <a:off x="717035" y="6412260"/>
            <a:ext cx="4828848" cy="161600"/>
          </a:xfrm>
          <a:prstGeom prst="rect">
            <a:avLst/>
          </a:prstGeom>
        </p:spPr>
        <p:txBody>
          <a:bodyPr vert="horz" lIns="0" tIns="0" rIns="0" bIns="0" rtlCol="0" anchor="ctr"/>
          <a:lstStyle>
            <a:lvl1pPr algn="l">
              <a:defRPr sz="1000">
                <a:solidFill>
                  <a:schemeClr val="tx2">
                    <a:lumMod val="75000"/>
                    <a:lumOff val="25000"/>
                  </a:schemeClr>
                </a:solidFill>
              </a:defRPr>
            </a:lvl1pPr>
          </a:lstStyle>
          <a:p>
            <a:r>
              <a:rPr lang="nl-NL" dirty="0"/>
              <a:t>Economische impact van het Corona virus Rotterdam, update 16 juni 2020</a:t>
            </a:r>
          </a:p>
        </p:txBody>
      </p:sp>
      <p:sp>
        <p:nvSpPr>
          <p:cNvPr id="6" name="Slide Number Placeholder 5"/>
          <p:cNvSpPr>
            <a:spLocks noGrp="1"/>
          </p:cNvSpPr>
          <p:nvPr>
            <p:ph type="sldNum" sz="quarter" idx="4"/>
          </p:nvPr>
        </p:nvSpPr>
        <p:spPr>
          <a:xfrm>
            <a:off x="412174" y="6412260"/>
            <a:ext cx="287606" cy="167588"/>
          </a:xfrm>
          <a:prstGeom prst="rect">
            <a:avLst/>
          </a:prstGeom>
        </p:spPr>
        <p:txBody>
          <a:bodyPr vert="horz" lIns="0" tIns="0" rIns="0" bIns="0" rtlCol="0" anchor="ctr"/>
          <a:lstStyle>
            <a:lvl1pPr algn="l">
              <a:defRPr sz="1000">
                <a:solidFill>
                  <a:schemeClr val="tx2">
                    <a:lumMod val="75000"/>
                    <a:lumOff val="25000"/>
                  </a:schemeClr>
                </a:solidFill>
              </a:defRPr>
            </a:lvl1pPr>
          </a:lstStyle>
          <a:p>
            <a:fld id="{B4EA553A-67CD-4E13-A6D0-281E6147E909}" type="slidenum">
              <a:rPr lang="nl-NL" smtClean="0"/>
              <a:pPr/>
              <a:t>‹nr.›</a:t>
            </a:fld>
            <a:endParaRPr lang="nl-NL" dirty="0"/>
          </a:p>
        </p:txBody>
      </p:sp>
    </p:spTree>
    <p:extLst>
      <p:ext uri="{BB962C8B-B14F-4D97-AF65-F5344CB8AC3E}">
        <p14:creationId xmlns:p14="http://schemas.microsoft.com/office/powerpoint/2010/main" val="3175066398"/>
      </p:ext>
    </p:extLst>
  </p:cSld>
  <p:clrMap bg1="lt1" tx1="dk1" bg2="lt2" tx2="dk2" accent1="accent1" accent2="accent2" accent3="accent3" accent4="accent4" accent5="accent5" accent6="accent6" hlink="hlink" folHlink="folHlink"/>
  <p:sldLayoutIdLst>
    <p:sldLayoutId id="2147483707" r:id="rId1"/>
    <p:sldLayoutId id="2147483685" r:id="rId2"/>
    <p:sldLayoutId id="2147483689" r:id="rId3"/>
    <p:sldLayoutId id="2147483679" r:id="rId4"/>
    <p:sldLayoutId id="2147483690" r:id="rId5"/>
    <p:sldLayoutId id="2147483712" r:id="rId6"/>
    <p:sldLayoutId id="2147483709" r:id="rId7"/>
    <p:sldLayoutId id="2147483710" r:id="rId8"/>
    <p:sldLayoutId id="2147483702" r:id="rId9"/>
    <p:sldLayoutId id="2147483703" r:id="rId10"/>
    <p:sldLayoutId id="2147483704" r:id="rId11"/>
    <p:sldLayoutId id="2147483706" r:id="rId12"/>
    <p:sldLayoutId id="2147483708" r:id="rId13"/>
    <p:sldLayoutId id="2147483713" r:id="rId14"/>
    <p:sldLayoutId id="214748371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35" rtl="0" eaLnBrk="1" latinLnBrk="0" hangingPunct="1">
        <a:lnSpc>
          <a:spcPct val="70000"/>
        </a:lnSpc>
        <a:spcBef>
          <a:spcPct val="0"/>
        </a:spcBef>
        <a:buNone/>
        <a:defRPr sz="3600" b="1" kern="1200" cap="all" baseline="0">
          <a:solidFill>
            <a:schemeClr val="accent3"/>
          </a:solidFill>
          <a:latin typeface="+mj-lt"/>
          <a:ea typeface="+mj-ea"/>
          <a:cs typeface="+mj-cs"/>
        </a:defRPr>
      </a:lvl1pPr>
    </p:titleStyle>
    <p:bodyStyle>
      <a:lvl1pPr marL="174631" indent="-174631" algn="l" defTabSz="914435" rtl="0" eaLnBrk="1" latinLnBrk="0" hangingPunct="1">
        <a:lnSpc>
          <a:spcPct val="90000"/>
        </a:lnSpc>
        <a:spcBef>
          <a:spcPts val="600"/>
        </a:spcBef>
        <a:spcAft>
          <a:spcPts val="600"/>
        </a:spcAft>
        <a:buClr>
          <a:schemeClr val="accent3"/>
        </a:buClr>
        <a:buFont typeface="Wingdings" panose="05000000000000000000" pitchFamily="2" charset="2"/>
        <a:buChar char="§"/>
        <a:defRPr sz="1600" kern="1200">
          <a:solidFill>
            <a:schemeClr val="tx1"/>
          </a:solidFill>
          <a:latin typeface="+mn-lt"/>
          <a:ea typeface="+mn-ea"/>
          <a:cs typeface="+mn-cs"/>
        </a:defRPr>
      </a:lvl1pPr>
      <a:lvl2pPr marL="363551" indent="-188920" algn="l" defTabSz="914435" rtl="0" eaLnBrk="1" latinLnBrk="0" hangingPunct="1">
        <a:lnSpc>
          <a:spcPct val="90000"/>
        </a:lnSpc>
        <a:spcBef>
          <a:spcPts val="600"/>
        </a:spcBef>
        <a:spcAft>
          <a:spcPts val="600"/>
        </a:spcAft>
        <a:buClr>
          <a:schemeClr val="accent3"/>
        </a:buClr>
        <a:buSzPct val="80000"/>
        <a:buFont typeface="Arial" panose="020B0604020202020204" pitchFamily="34" charset="0"/>
        <a:buChar char="•"/>
        <a:defRPr sz="1600" kern="1200">
          <a:solidFill>
            <a:schemeClr val="tx1"/>
          </a:solidFill>
          <a:latin typeface="+mn-lt"/>
          <a:ea typeface="+mn-ea"/>
          <a:cs typeface="+mn-cs"/>
        </a:defRPr>
      </a:lvl2pPr>
      <a:lvl3pPr marL="538184" indent="-174631" algn="l" defTabSz="914435" rtl="0" eaLnBrk="1" latinLnBrk="0" hangingPunct="1">
        <a:lnSpc>
          <a:spcPct val="90000"/>
        </a:lnSpc>
        <a:spcBef>
          <a:spcPts val="600"/>
        </a:spcBef>
        <a:spcAft>
          <a:spcPts val="600"/>
        </a:spcAft>
        <a:buClr>
          <a:schemeClr val="accent3"/>
        </a:buClr>
        <a:buFont typeface="Calibri" pitchFamily="34" charset="0"/>
        <a:buChar char="-"/>
        <a:defRPr sz="1600" kern="1200">
          <a:solidFill>
            <a:schemeClr val="tx1"/>
          </a:solidFill>
          <a:latin typeface="+mn-lt"/>
          <a:ea typeface="+mn-ea"/>
          <a:cs typeface="+mn-cs"/>
        </a:defRPr>
      </a:lvl3pPr>
      <a:lvl4pPr marL="0" indent="0" algn="l" defTabSz="914435" rtl="0" eaLnBrk="1" latinLnBrk="0" hangingPunct="1">
        <a:lnSpc>
          <a:spcPct val="90000"/>
        </a:lnSpc>
        <a:spcBef>
          <a:spcPts val="600"/>
        </a:spcBef>
        <a:spcAft>
          <a:spcPts val="600"/>
        </a:spcAft>
        <a:buClr>
          <a:schemeClr val="accent3"/>
        </a:buClr>
        <a:buFont typeface="Arial" pitchFamily="34" charset="0"/>
        <a:buNone/>
        <a:defRPr sz="1600" kern="1200">
          <a:solidFill>
            <a:schemeClr val="tx1"/>
          </a:solidFill>
          <a:latin typeface="+mn-lt"/>
          <a:ea typeface="+mn-ea"/>
          <a:cs typeface="+mn-cs"/>
        </a:defRPr>
      </a:lvl4pPr>
      <a:lvl5pPr marL="0" indent="0" algn="l" defTabSz="914435" rtl="0" eaLnBrk="1" latinLnBrk="0" hangingPunct="1">
        <a:lnSpc>
          <a:spcPct val="90000"/>
        </a:lnSpc>
        <a:spcBef>
          <a:spcPts val="600"/>
        </a:spcBef>
        <a:spcAft>
          <a:spcPts val="600"/>
        </a:spcAft>
        <a:buClr>
          <a:schemeClr val="accent3"/>
        </a:buClr>
        <a:buFont typeface="Arial" pitchFamily="34" charset="0"/>
        <a:buNone/>
        <a:defRPr sz="1600" b="1" kern="1200">
          <a:solidFill>
            <a:schemeClr val="accent3"/>
          </a:solidFill>
          <a:latin typeface="+mn-lt"/>
          <a:ea typeface="+mn-ea"/>
          <a:cs typeface="+mn-cs"/>
        </a:defRPr>
      </a:lvl5pPr>
      <a:lvl6pPr marL="174631" indent="-174631" algn="l" defTabSz="914435" rtl="0" eaLnBrk="1" latinLnBrk="0" hangingPunct="1">
        <a:lnSpc>
          <a:spcPct val="90000"/>
        </a:lnSpc>
        <a:spcBef>
          <a:spcPts val="600"/>
        </a:spcBef>
        <a:spcAft>
          <a:spcPts val="600"/>
        </a:spcAft>
        <a:buClr>
          <a:schemeClr val="accent3"/>
        </a:buClr>
        <a:buFont typeface="Wingdings" panose="05000000000000000000" pitchFamily="2" charset="2"/>
        <a:buChar char="§"/>
        <a:defRPr sz="1600" kern="1200">
          <a:solidFill>
            <a:schemeClr val="tx1"/>
          </a:solidFill>
          <a:latin typeface="+mn-lt"/>
          <a:ea typeface="+mn-ea"/>
          <a:cs typeface="+mn-cs"/>
        </a:defRPr>
      </a:lvl6pPr>
      <a:lvl7pPr marL="363551" indent="-188920" algn="l" defTabSz="914435" rtl="0" eaLnBrk="1" latinLnBrk="0" hangingPunct="1">
        <a:lnSpc>
          <a:spcPct val="90000"/>
        </a:lnSpc>
        <a:spcBef>
          <a:spcPts val="600"/>
        </a:spcBef>
        <a:spcAft>
          <a:spcPts val="600"/>
        </a:spcAft>
        <a:buClr>
          <a:schemeClr val="accent3"/>
        </a:buClr>
        <a:buSzPct val="80000"/>
        <a:buFont typeface="Arial" panose="020B0604020202020204" pitchFamily="34" charset="0"/>
        <a:buChar char="•"/>
        <a:defRPr sz="1600" kern="1200">
          <a:solidFill>
            <a:schemeClr val="tx1"/>
          </a:solidFill>
          <a:latin typeface="+mn-lt"/>
          <a:ea typeface="+mn-ea"/>
          <a:cs typeface="+mn-cs"/>
        </a:defRPr>
      </a:lvl7pPr>
      <a:lvl8pPr marL="538184" indent="-174631" algn="l" defTabSz="914435" rtl="0" eaLnBrk="1" latinLnBrk="0" hangingPunct="1">
        <a:lnSpc>
          <a:spcPct val="90000"/>
        </a:lnSpc>
        <a:spcBef>
          <a:spcPts val="600"/>
        </a:spcBef>
        <a:spcAft>
          <a:spcPts val="600"/>
        </a:spcAft>
        <a:buClr>
          <a:schemeClr val="accent3"/>
        </a:buClr>
        <a:buFont typeface="Calibri" pitchFamily="34" charset="0"/>
        <a:buChar char="-"/>
        <a:defRPr sz="1600" kern="1200">
          <a:solidFill>
            <a:schemeClr val="tx1"/>
          </a:solidFill>
          <a:latin typeface="+mn-lt"/>
          <a:ea typeface="+mn-ea"/>
          <a:cs typeface="+mn-cs"/>
        </a:defRPr>
      </a:lvl8pPr>
      <a:lvl9pPr marL="0" indent="0" algn="l" defTabSz="914435" rtl="0" eaLnBrk="1" latinLnBrk="0" hangingPunct="1">
        <a:lnSpc>
          <a:spcPct val="90000"/>
        </a:lnSpc>
        <a:spcBef>
          <a:spcPts val="600"/>
        </a:spcBef>
        <a:spcAft>
          <a:spcPts val="600"/>
        </a:spcAft>
        <a:buClr>
          <a:schemeClr val="accent3"/>
        </a:buClr>
        <a:buFont typeface="Arial" pitchFamily="34" charset="0"/>
        <a:buNone/>
        <a:defRPr sz="1600" kern="1200">
          <a:solidFill>
            <a:schemeClr val="tx1"/>
          </a:solidFill>
          <a:latin typeface="+mn-lt"/>
          <a:ea typeface="+mn-ea"/>
          <a:cs typeface="+mn-cs"/>
        </a:defRPr>
      </a:lvl9pPr>
    </p:bodyStyle>
    <p:otherStyle>
      <a:defPPr>
        <a:defRPr lang="nl-NL"/>
      </a:defPPr>
      <a:lvl1pPr marL="0" algn="l" defTabSz="914435" rtl="0" eaLnBrk="1" latinLnBrk="0" hangingPunct="1">
        <a:defRPr sz="1801" kern="1200">
          <a:solidFill>
            <a:schemeClr val="tx1"/>
          </a:solidFill>
          <a:latin typeface="+mn-lt"/>
          <a:ea typeface="+mn-ea"/>
          <a:cs typeface="+mn-cs"/>
        </a:defRPr>
      </a:lvl1pPr>
      <a:lvl2pPr marL="457217" algn="l" defTabSz="914435" rtl="0" eaLnBrk="1" latinLnBrk="0" hangingPunct="1">
        <a:defRPr sz="1801" kern="1200">
          <a:solidFill>
            <a:schemeClr val="tx1"/>
          </a:solidFill>
          <a:latin typeface="+mn-lt"/>
          <a:ea typeface="+mn-ea"/>
          <a:cs typeface="+mn-cs"/>
        </a:defRPr>
      </a:lvl2pPr>
      <a:lvl3pPr marL="914435" algn="l" defTabSz="914435" rtl="0" eaLnBrk="1" latinLnBrk="0" hangingPunct="1">
        <a:defRPr sz="1801" kern="1200">
          <a:solidFill>
            <a:schemeClr val="tx1"/>
          </a:solidFill>
          <a:latin typeface="+mn-lt"/>
          <a:ea typeface="+mn-ea"/>
          <a:cs typeface="+mn-cs"/>
        </a:defRPr>
      </a:lvl3pPr>
      <a:lvl4pPr marL="1371652" algn="l" defTabSz="914435" rtl="0" eaLnBrk="1" latinLnBrk="0" hangingPunct="1">
        <a:defRPr sz="1801" kern="1200">
          <a:solidFill>
            <a:schemeClr val="tx1"/>
          </a:solidFill>
          <a:latin typeface="+mn-lt"/>
          <a:ea typeface="+mn-ea"/>
          <a:cs typeface="+mn-cs"/>
        </a:defRPr>
      </a:lvl4pPr>
      <a:lvl5pPr marL="1828870" algn="l" defTabSz="914435" rtl="0" eaLnBrk="1" latinLnBrk="0" hangingPunct="1">
        <a:defRPr sz="1801" kern="1200">
          <a:solidFill>
            <a:schemeClr val="tx1"/>
          </a:solidFill>
          <a:latin typeface="+mn-lt"/>
          <a:ea typeface="+mn-ea"/>
          <a:cs typeface="+mn-cs"/>
        </a:defRPr>
      </a:lvl5pPr>
      <a:lvl6pPr marL="2286087" algn="l" defTabSz="914435" rtl="0" eaLnBrk="1" latinLnBrk="0" hangingPunct="1">
        <a:defRPr sz="1801" kern="1200">
          <a:solidFill>
            <a:schemeClr val="tx1"/>
          </a:solidFill>
          <a:latin typeface="+mn-lt"/>
          <a:ea typeface="+mn-ea"/>
          <a:cs typeface="+mn-cs"/>
        </a:defRPr>
      </a:lvl6pPr>
      <a:lvl7pPr marL="2743304" algn="l" defTabSz="914435" rtl="0" eaLnBrk="1" latinLnBrk="0" hangingPunct="1">
        <a:defRPr sz="1801" kern="1200">
          <a:solidFill>
            <a:schemeClr val="tx1"/>
          </a:solidFill>
          <a:latin typeface="+mn-lt"/>
          <a:ea typeface="+mn-ea"/>
          <a:cs typeface="+mn-cs"/>
        </a:defRPr>
      </a:lvl7pPr>
      <a:lvl8pPr marL="3200523" algn="l" defTabSz="914435" rtl="0" eaLnBrk="1" latinLnBrk="0" hangingPunct="1">
        <a:defRPr sz="1801" kern="1200">
          <a:solidFill>
            <a:schemeClr val="tx1"/>
          </a:solidFill>
          <a:latin typeface="+mn-lt"/>
          <a:ea typeface="+mn-ea"/>
          <a:cs typeface="+mn-cs"/>
        </a:defRPr>
      </a:lvl8pPr>
      <a:lvl9pPr marL="3657740" algn="l" defTabSz="914435"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32" userDrawn="1">
          <p15:clr>
            <a:srgbClr val="F26B43"/>
          </p15:clr>
        </p15:guide>
        <p15:guide id="2"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rinematser.nl/wp-content/uploads/2020/06/Visual_Persconferentie_3juni2020-1.pdf"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511" r="5511"/>
          <a:stretch>
            <a:fillRect/>
          </a:stretch>
        </p:blipFill>
        <p:spPr/>
      </p:pic>
      <p:sp>
        <p:nvSpPr>
          <p:cNvPr id="15" name="Tijdelijke aanduiding voor tekst 14"/>
          <p:cNvSpPr>
            <a:spLocks noGrp="1"/>
          </p:cNvSpPr>
          <p:nvPr>
            <p:ph type="body" sz="quarter" idx="16"/>
          </p:nvPr>
        </p:nvSpPr>
        <p:spPr/>
        <p:txBody>
          <a:bodyPr/>
          <a:lstStyle/>
          <a:p>
            <a:r>
              <a:rPr lang="en-US" dirty="0"/>
              <a:t> </a:t>
            </a:r>
            <a:endParaRPr lang="nl-NL" dirty="0"/>
          </a:p>
        </p:txBody>
      </p:sp>
      <p:sp>
        <p:nvSpPr>
          <p:cNvPr id="14" name="Tijdelijke aanduiding voor tekst 13"/>
          <p:cNvSpPr>
            <a:spLocks noGrp="1"/>
          </p:cNvSpPr>
          <p:nvPr>
            <p:ph type="body" sz="quarter" idx="15"/>
          </p:nvPr>
        </p:nvSpPr>
        <p:spPr/>
        <p:txBody>
          <a:bodyPr/>
          <a:lstStyle/>
          <a:p>
            <a:r>
              <a:rPr lang="en-US" dirty="0"/>
              <a:t> </a:t>
            </a:r>
            <a:endParaRPr lang="nl-NL" dirty="0"/>
          </a:p>
        </p:txBody>
      </p:sp>
      <p:sp>
        <p:nvSpPr>
          <p:cNvPr id="8" name="Tijdelijke aanduiding voor dianummer 7"/>
          <p:cNvSpPr>
            <a:spLocks noGrp="1"/>
          </p:cNvSpPr>
          <p:nvPr>
            <p:ph type="sldNum" sz="quarter" idx="12"/>
          </p:nvPr>
        </p:nvSpPr>
        <p:spPr/>
        <p:txBody>
          <a:bodyPr/>
          <a:lstStyle/>
          <a:p>
            <a:fld id="{B4EA553A-67CD-4E13-A6D0-281E6147E909}" type="slidenum">
              <a:rPr lang="nl-NL" smtClean="0"/>
              <a:pPr/>
              <a:t>1</a:t>
            </a:fld>
            <a:endParaRPr lang="nl-NL" dirty="0"/>
          </a:p>
        </p:txBody>
      </p:sp>
      <p:sp>
        <p:nvSpPr>
          <p:cNvPr id="71" name="Tijdelijke aanduiding voor verticale tekst 70"/>
          <p:cNvSpPr>
            <a:spLocks noGrp="1"/>
          </p:cNvSpPr>
          <p:nvPr>
            <p:ph type="body" orient="vert" idx="4294967295"/>
          </p:nvPr>
        </p:nvSpPr>
        <p:spPr>
          <a:xfrm>
            <a:off x="2067046" y="5132238"/>
            <a:ext cx="130028" cy="216316"/>
          </a:xfrm>
        </p:spPr>
        <p:txBody>
          <a:bodyPr>
            <a:normAutofit fontScale="25000" lnSpcReduction="20000"/>
          </a:bodyPr>
          <a:lstStyle/>
          <a:p>
            <a:r>
              <a:rPr lang="en-US" dirty="0"/>
              <a:t> </a:t>
            </a:r>
            <a:endParaRPr lang="nl-NL" dirty="0"/>
          </a:p>
        </p:txBody>
      </p:sp>
      <p:sp>
        <p:nvSpPr>
          <p:cNvPr id="19" name="Tijdelijke aanduiding voor tekst 18"/>
          <p:cNvSpPr>
            <a:spLocks noGrp="1"/>
          </p:cNvSpPr>
          <p:nvPr>
            <p:ph type="body" sz="quarter" idx="23"/>
          </p:nvPr>
        </p:nvSpPr>
        <p:spPr/>
        <p:txBody>
          <a:bodyPr/>
          <a:lstStyle/>
          <a:p>
            <a:endParaRPr lang="en-US" dirty="0"/>
          </a:p>
        </p:txBody>
      </p:sp>
      <p:sp>
        <p:nvSpPr>
          <p:cNvPr id="2" name="Rechthoek 1">
            <a:hlinkClick r:id="" action="ppaction://hlinkshowjump?jump=nextslide"/>
          </p:cNvPr>
          <p:cNvSpPr/>
          <p:nvPr/>
        </p:nvSpPr>
        <p:spPr>
          <a:xfrm>
            <a:off x="-204295" y="0"/>
            <a:ext cx="6443872"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1" dirty="0"/>
          </a:p>
        </p:txBody>
      </p:sp>
      <p:sp>
        <p:nvSpPr>
          <p:cNvPr id="11" name="Titel 10"/>
          <p:cNvSpPr>
            <a:spLocks noGrp="1"/>
          </p:cNvSpPr>
          <p:nvPr>
            <p:ph type="title"/>
          </p:nvPr>
        </p:nvSpPr>
        <p:spPr>
          <a:xfrm>
            <a:off x="411431" y="2414218"/>
            <a:ext cx="5888760" cy="1657032"/>
          </a:xfrm>
        </p:spPr>
        <p:txBody>
          <a:bodyPr/>
          <a:lstStyle/>
          <a:p>
            <a:r>
              <a:rPr lang="nl-NL" dirty="0"/>
              <a:t>Economische impact Corona </a:t>
            </a:r>
            <a:br>
              <a:rPr lang="nl-NL" dirty="0"/>
            </a:br>
            <a:r>
              <a:rPr lang="nl-NL" dirty="0"/>
              <a:t>Rijnmond-Rotterdam</a:t>
            </a:r>
            <a:br>
              <a:rPr lang="nl-NL" dirty="0"/>
            </a:br>
            <a:br>
              <a:rPr lang="nl-NL" sz="2000" dirty="0">
                <a:solidFill>
                  <a:schemeClr val="tx1"/>
                </a:solidFill>
              </a:rPr>
            </a:br>
            <a:r>
              <a:rPr lang="nl-NL" sz="2000" dirty="0">
                <a:solidFill>
                  <a:schemeClr val="tx1"/>
                </a:solidFill>
              </a:rPr>
              <a:t>Juni 2020</a:t>
            </a:r>
            <a:br>
              <a:rPr lang="nl-NL" sz="2000" dirty="0">
                <a:solidFill>
                  <a:schemeClr val="tx1"/>
                </a:solidFill>
              </a:rPr>
            </a:br>
            <a:r>
              <a:rPr lang="nl-NL" sz="2000" dirty="0">
                <a:solidFill>
                  <a:schemeClr val="tx1"/>
                </a:solidFill>
              </a:rPr>
              <a:t>Aad van der Werf</a:t>
            </a:r>
            <a:br>
              <a:rPr lang="nl-NL" sz="2000" dirty="0">
                <a:solidFill>
                  <a:schemeClr val="tx1"/>
                </a:solidFill>
              </a:rPr>
            </a:br>
            <a:r>
              <a:rPr lang="nl-NL" sz="2000" dirty="0">
                <a:solidFill>
                  <a:schemeClr val="tx1"/>
                </a:solidFill>
              </a:rPr>
              <a:t>Strategisch arbeidsmarkt adviseurs</a:t>
            </a:r>
            <a:br>
              <a:rPr lang="nl-NL" sz="2000" dirty="0">
                <a:solidFill>
                  <a:schemeClr val="tx1"/>
                </a:solidFill>
              </a:rPr>
            </a:br>
            <a:r>
              <a:rPr lang="nl-NL" sz="2000" dirty="0">
                <a:solidFill>
                  <a:schemeClr val="tx1"/>
                </a:solidFill>
              </a:rPr>
              <a:t>Versie: update 16 juni 2020</a:t>
            </a:r>
            <a:endParaRPr lang="en-US" sz="2000" dirty="0">
              <a:solidFill>
                <a:schemeClr val="tx1"/>
              </a:solidFill>
            </a:endParaRPr>
          </a:p>
        </p:txBody>
      </p:sp>
      <p:sp>
        <p:nvSpPr>
          <p:cNvPr id="3" name="Tijdelijke aanduiding voor voettekst 2">
            <a:extLst>
              <a:ext uri="{FF2B5EF4-FFF2-40B4-BE49-F238E27FC236}">
                <a16:creationId xmlns:a16="http://schemas.microsoft.com/office/drawing/2014/main" id="{116FEB7E-C790-4468-BE49-F16BD17D2E40}"/>
              </a:ext>
            </a:extLst>
          </p:cNvPr>
          <p:cNvSpPr>
            <a:spLocks noGrp="1"/>
          </p:cNvSpPr>
          <p:nvPr>
            <p:ph type="ftr" sz="quarter" idx="11"/>
          </p:nvPr>
        </p:nvSpPr>
        <p:spPr/>
        <p:txBody>
          <a:bodyPr/>
          <a:lstStyle/>
          <a:p>
            <a:r>
              <a:rPr lang="nl-NL" dirty="0"/>
              <a:t>Economische impact van het Corona virus Rotterdam, update 16 juni 2020</a:t>
            </a:r>
          </a:p>
        </p:txBody>
      </p:sp>
    </p:spTree>
    <p:extLst>
      <p:ext uri="{BB962C8B-B14F-4D97-AF65-F5344CB8AC3E}">
        <p14:creationId xmlns:p14="http://schemas.microsoft.com/office/powerpoint/2010/main" val="240620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71">
                                            <p:bg/>
                                          </p:spTgt>
                                        </p:tgtEl>
                                        <p:attrNameLst>
                                          <p:attrName>style.visibility</p:attrName>
                                        </p:attrNameLst>
                                      </p:cBhvr>
                                      <p:to>
                                        <p:strVal val="visible"/>
                                      </p:to>
                                    </p:set>
                                    <p:animEffect transition="in" filter="fade">
                                      <p:cBhvr>
                                        <p:cTn id="7" dur="1000"/>
                                        <p:tgtEl>
                                          <p:spTgt spid="71">
                                            <p:bg/>
                                          </p:spTgt>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71">
                                            <p:txEl>
                                              <p:pRg st="0" end="0"/>
                                            </p:txEl>
                                          </p:spTgt>
                                        </p:tgtEl>
                                        <p:attrNameLst>
                                          <p:attrName>style.visibility</p:attrName>
                                        </p:attrNameLst>
                                      </p:cBhvr>
                                      <p:to>
                                        <p:strVal val="visible"/>
                                      </p:to>
                                    </p:set>
                                    <p:animEffect transition="in" filter="fade">
                                      <p:cBhvr>
                                        <p:cTn id="10" dur="10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5" grpId="1" build="p">
        <p:tmplLst>
          <p:tmpl>
            <p:tnLst>
              <p:par>
                <p:cTn presetID="6" presetClass="emph" presetSubtype="0" repeatCount="indefinite" accel="7000" decel="93000" autoRev="1" fill="hold" nodeType="withEffect">
                  <p:stCondLst>
                    <p:cond delay="750"/>
                  </p:stCondLst>
                  <p:childTnLst>
                    <p:animScale>
                      <p:cBhvr>
                        <p:cTn dur="2500" fill="hold"/>
                        <p:tgtEl>
                          <p:spTgt spid="15"/>
                        </p:tgtEl>
                      </p:cBhvr>
                      <p:by x="105000" y="105000"/>
                    </p:animScale>
                  </p:childTnLst>
                </p:cTn>
              </p:par>
            </p:tnLst>
          </p:tmpl>
          <p:tmpl lvl="1">
            <p:tnLst>
              <p:par>
                <p:cTn presetID="6" presetClass="emph" presetSubtype="0" repeatCount="indefinite" accel="7000" decel="93000" autoRev="1" fill="hold" nodeType="withEffect">
                  <p:stCondLst>
                    <p:cond delay="750"/>
                  </p:stCondLst>
                  <p:childTnLst>
                    <p:animScale>
                      <p:cBhvr>
                        <p:cTn dur="2500" fill="hold"/>
                        <p:tgtEl>
                          <p:spTgt spid="15"/>
                        </p:tgtEl>
                      </p:cBhvr>
                      <p:by x="105000" y="105000"/>
                    </p:animScale>
                  </p:childTnLst>
                </p:cTn>
              </p:par>
            </p:tnLst>
          </p:tmpl>
        </p:tmplLst>
      </p:bldP>
      <p:bldP spid="14" grpId="0" build="p">
        <p:tmplLst>
          <p:tmpl>
            <p:tnLst>
              <p:par>
                <p:cTn presetID="2" presetClass="entr" presetSubtype="8"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0-#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0-#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4" grpId="1" build="p">
        <p:tmplLst>
          <p:tmpl>
            <p:tnLst>
              <p:par>
                <p:cTn presetID="6" presetClass="emph" presetSubtype="0" repeatCount="indefinite" accel="6000" decel="94000" autoRev="1" fill="hold" nodeType="withEffect">
                  <p:stCondLst>
                    <p:cond delay="1500"/>
                  </p:stCondLst>
                  <p:childTnLst>
                    <p:animScale>
                      <p:cBhvr>
                        <p:cTn dur="2500" fill="hold"/>
                        <p:tgtEl>
                          <p:spTgt spid="14"/>
                        </p:tgtEl>
                      </p:cBhvr>
                      <p:by x="105000" y="105000"/>
                    </p:animScale>
                  </p:childTnLst>
                </p:cTn>
              </p:par>
            </p:tnLst>
          </p:tmpl>
          <p:tmpl lvl="1">
            <p:tnLst>
              <p:par>
                <p:cTn presetID="6" presetClass="emph" presetSubtype="0" repeatCount="indefinite" accel="6000" decel="94000" autoRev="1" fill="hold" nodeType="withEffect">
                  <p:stCondLst>
                    <p:cond delay="1500"/>
                  </p:stCondLst>
                  <p:childTnLst>
                    <p:animScale>
                      <p:cBhvr>
                        <p:cTn dur="2500" fill="hold"/>
                        <p:tgtEl>
                          <p:spTgt spid="14"/>
                        </p:tgtEl>
                      </p:cBhvr>
                      <p:by x="105000" y="105000"/>
                    </p:animScale>
                  </p:childTnLst>
                </p:cTn>
              </p:par>
            </p:tnLst>
          </p:tmpl>
        </p:tmplLst>
      </p:bldP>
      <p:bldP spid="71" grpId="0" build="p" animBg="1"/>
      <p:bldP spid="19" grpId="0" build="p">
        <p:tmplLst>
          <p:tmpl>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71EBAB1-42FD-4257-8DEC-793DB04F9445}"/>
              </a:ext>
            </a:extLst>
          </p:cNvPr>
          <p:cNvSpPr>
            <a:spLocks noGrp="1"/>
          </p:cNvSpPr>
          <p:nvPr>
            <p:ph type="title"/>
          </p:nvPr>
        </p:nvSpPr>
        <p:spPr>
          <a:xfrm>
            <a:off x="411433" y="548679"/>
            <a:ext cx="6320807" cy="772121"/>
          </a:xfrm>
        </p:spPr>
        <p:txBody>
          <a:bodyPr/>
          <a:lstStyle/>
          <a:p>
            <a:r>
              <a:rPr lang="nl-NL" dirty="0"/>
              <a:t>Landelijke Economische gevolgen door Corona</a:t>
            </a:r>
          </a:p>
        </p:txBody>
      </p:sp>
      <p:sp>
        <p:nvSpPr>
          <p:cNvPr id="8" name="Tijdelijke aanduiding voor verticale tekst 7">
            <a:extLst>
              <a:ext uri="{FF2B5EF4-FFF2-40B4-BE49-F238E27FC236}">
                <a16:creationId xmlns:a16="http://schemas.microsoft.com/office/drawing/2014/main" id="{A5A7B46A-099C-471B-A79D-9F139A743BAF}"/>
              </a:ext>
            </a:extLst>
          </p:cNvPr>
          <p:cNvSpPr>
            <a:spLocks noGrp="1"/>
          </p:cNvSpPr>
          <p:nvPr>
            <p:ph type="body" orient="vert" idx="1"/>
          </p:nvPr>
        </p:nvSpPr>
        <p:spPr/>
        <p:txBody>
          <a:bodyPr/>
          <a:lstStyle/>
          <a:p>
            <a:r>
              <a:rPr lang="nl-NL" dirty="0"/>
              <a:t>BBP daalt in Q1-2020 met 1,7%. Grootste krimp sinds 2009. Voornamelijk door lagere consumptie huishouden. </a:t>
            </a:r>
          </a:p>
          <a:p>
            <a:r>
              <a:rPr lang="nl-NL" dirty="0"/>
              <a:t>Stijging faillissementen beperkt 70 meer dan 2019. Meeste faillissementen in horeca, groothandel, bouw, industrie, detailhandel en financiële dienstverlening. </a:t>
            </a:r>
          </a:p>
          <a:p>
            <a:r>
              <a:rPr lang="nl-NL" dirty="0"/>
              <a:t>Gemiddelde dagproductie industrie daalde met 11% in april. Dit komt voornamelijk door fabriekssluitingen in april. </a:t>
            </a:r>
          </a:p>
          <a:p>
            <a:r>
              <a:rPr lang="nl-NL" dirty="0"/>
              <a:t>Ondernemersvertrouwen in overleven crisis toegenomen. Werkwijze instellen op 1,5 metereconomie kostenreductie zijn belangrijkste maatregelen. </a:t>
            </a:r>
          </a:p>
          <a:p>
            <a:r>
              <a:rPr lang="nl-NL" dirty="0"/>
              <a:t>Consumentenvertrouwen daalt sterk maar in mei licht herstel.</a:t>
            </a:r>
          </a:p>
          <a:p>
            <a:r>
              <a:rPr lang="nl-NL" dirty="0"/>
              <a:t>Foodsector zet ruim 6% meer om, non-food daalt met -16%. Online stijgt met 62%. Webwinkels stijgen 52% en multi-channel met 76%. </a:t>
            </a:r>
          </a:p>
          <a:p>
            <a:r>
              <a:rPr lang="nl-NL" dirty="0"/>
              <a:t>Producentenvertrouwen daalt naar laagste niveau sinds 1985. Vooral de verminderde bedrijfsactiviteiten veroorzaken de daling. </a:t>
            </a:r>
          </a:p>
          <a:p>
            <a:r>
              <a:rPr lang="nl-NL" dirty="0"/>
              <a:t>Arbeidsparticipatie daalt, ca. 72% flexwerkers heeft minder zeker dienstverband.  </a:t>
            </a:r>
          </a:p>
        </p:txBody>
      </p:sp>
      <p:sp>
        <p:nvSpPr>
          <p:cNvPr id="3" name="Tijdelijke aanduiding voor voettekst 2">
            <a:extLst>
              <a:ext uri="{FF2B5EF4-FFF2-40B4-BE49-F238E27FC236}">
                <a16:creationId xmlns:a16="http://schemas.microsoft.com/office/drawing/2014/main" id="{7BB01FE5-F8F2-4549-80CA-1F6642CF0526}"/>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FDFA9644-D0E4-46A5-A99E-79B8B4EBB4D2}"/>
              </a:ext>
            </a:extLst>
          </p:cNvPr>
          <p:cNvSpPr>
            <a:spLocks noGrp="1"/>
          </p:cNvSpPr>
          <p:nvPr>
            <p:ph type="sldNum" sz="quarter" idx="12"/>
          </p:nvPr>
        </p:nvSpPr>
        <p:spPr/>
        <p:txBody>
          <a:bodyPr/>
          <a:lstStyle/>
          <a:p>
            <a:fld id="{B4EA553A-67CD-4E13-A6D0-281E6147E909}" type="slidenum">
              <a:rPr lang="nl-NL" smtClean="0"/>
              <a:t>10</a:t>
            </a:fld>
            <a:endParaRPr lang="nl-NL" dirty="0"/>
          </a:p>
        </p:txBody>
      </p:sp>
      <p:sp>
        <p:nvSpPr>
          <p:cNvPr id="9" name="Tijdelijke aanduiding voor tekst 8">
            <a:extLst>
              <a:ext uri="{FF2B5EF4-FFF2-40B4-BE49-F238E27FC236}">
                <a16:creationId xmlns:a16="http://schemas.microsoft.com/office/drawing/2014/main" id="{198BCABB-FDC9-4CC6-8AFA-28E478E8AAA9}"/>
              </a:ext>
            </a:extLst>
          </p:cNvPr>
          <p:cNvSpPr>
            <a:spLocks noGrp="1"/>
          </p:cNvSpPr>
          <p:nvPr>
            <p:ph type="body" sz="quarter" idx="22"/>
          </p:nvPr>
        </p:nvSpPr>
        <p:spPr/>
        <p:txBody>
          <a:bodyPr/>
          <a:lstStyle/>
          <a:p>
            <a:endParaRPr lang="nl-NL" dirty="0"/>
          </a:p>
        </p:txBody>
      </p:sp>
      <p:sp>
        <p:nvSpPr>
          <p:cNvPr id="10" name="Tekstvak 9">
            <a:extLst>
              <a:ext uri="{FF2B5EF4-FFF2-40B4-BE49-F238E27FC236}">
                <a16:creationId xmlns:a16="http://schemas.microsoft.com/office/drawing/2014/main" id="{21646DA3-E53B-49BC-9A29-CF43C736EC2E}"/>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CBS.nl (10-06-2020)</a:t>
            </a:r>
          </a:p>
        </p:txBody>
      </p:sp>
    </p:spTree>
    <p:extLst>
      <p:ext uri="{BB962C8B-B14F-4D97-AF65-F5344CB8AC3E}">
        <p14:creationId xmlns:p14="http://schemas.microsoft.com/office/powerpoint/2010/main" val="149103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71EBAB1-42FD-4257-8DEC-793DB04F9445}"/>
              </a:ext>
            </a:extLst>
          </p:cNvPr>
          <p:cNvSpPr>
            <a:spLocks noGrp="1"/>
          </p:cNvSpPr>
          <p:nvPr>
            <p:ph type="title"/>
          </p:nvPr>
        </p:nvSpPr>
        <p:spPr>
          <a:xfrm>
            <a:off x="411433" y="548679"/>
            <a:ext cx="6320807" cy="772121"/>
          </a:xfrm>
        </p:spPr>
        <p:txBody>
          <a:bodyPr/>
          <a:lstStyle/>
          <a:p>
            <a:r>
              <a:rPr lang="nl-NL" dirty="0"/>
              <a:t>Prognoses Regionale Economie</a:t>
            </a:r>
          </a:p>
        </p:txBody>
      </p:sp>
      <p:sp>
        <p:nvSpPr>
          <p:cNvPr id="8" name="Tijdelijke aanduiding voor verticale tekst 7">
            <a:extLst>
              <a:ext uri="{FF2B5EF4-FFF2-40B4-BE49-F238E27FC236}">
                <a16:creationId xmlns:a16="http://schemas.microsoft.com/office/drawing/2014/main" id="{A5A7B46A-099C-471B-A79D-9F139A743BAF}"/>
              </a:ext>
            </a:extLst>
          </p:cNvPr>
          <p:cNvSpPr>
            <a:spLocks noGrp="1"/>
          </p:cNvSpPr>
          <p:nvPr>
            <p:ph type="body" orient="vert" idx="1"/>
          </p:nvPr>
        </p:nvSpPr>
        <p:spPr/>
        <p:txBody>
          <a:bodyPr/>
          <a:lstStyle/>
          <a:p>
            <a:r>
              <a:rPr lang="nl-NL" dirty="0"/>
              <a:t>Verwachting dat economie in 2020 met -6,4% krimpt en in 2021 met 1,1% groeit. Dit komt grotendeels overeen met scenario 3 van het CPB. </a:t>
            </a:r>
          </a:p>
          <a:p>
            <a:r>
              <a:rPr lang="nl-NL" dirty="0"/>
              <a:t>Stijging van de werkloosheid in 2020 richting 7,5% van de regionale beroepsbevolking. (4,6% in 2019). Dit stijgt door in 2021 naar 8,8%. </a:t>
            </a:r>
          </a:p>
          <a:p>
            <a:r>
              <a:rPr lang="nl-NL" dirty="0"/>
              <a:t>De stijging van de werkloosheid zal bijna 20.000 personen zijn in 2020 en nog eens 10.000 extra in 2021. </a:t>
            </a:r>
          </a:p>
          <a:p>
            <a:r>
              <a:rPr lang="nl-NL" dirty="0"/>
              <a:t>De participatiegraad zal licht dalen. </a:t>
            </a:r>
          </a:p>
          <a:p>
            <a:r>
              <a:rPr lang="nl-NL" dirty="0"/>
              <a:t>De economie krimpt minder dan landelijk en herstel zal trager verlopen. </a:t>
            </a:r>
          </a:p>
          <a:p>
            <a:r>
              <a:rPr lang="nl-NL" dirty="0"/>
              <a:t>Herstel van consumentendiensten is belangrijk voor de mate en snelheid van herstel. De daling van het consumentenvertrouwen draagt hier niet aan bij. </a:t>
            </a:r>
          </a:p>
          <a:p>
            <a:r>
              <a:rPr lang="nl-NL" dirty="0"/>
              <a:t>De krimp van de wereld- en Europese handel werkt nadelig uit voor de regionale economie. </a:t>
            </a:r>
          </a:p>
          <a:p>
            <a:r>
              <a:rPr lang="nl-NL" dirty="0"/>
              <a:t>Ruim 32% van de werknemers in Rijnmond werkt in zwaar getroffen sectoren (Bron: UWV, juni 2020)</a:t>
            </a:r>
          </a:p>
          <a:p>
            <a:endParaRPr lang="nl-NL" dirty="0"/>
          </a:p>
          <a:p>
            <a:pPr marL="0" indent="0">
              <a:buNone/>
            </a:pPr>
            <a:endParaRPr lang="nl-NL" dirty="0"/>
          </a:p>
        </p:txBody>
      </p:sp>
      <p:sp>
        <p:nvSpPr>
          <p:cNvPr id="3" name="Tijdelijke aanduiding voor voettekst 2">
            <a:extLst>
              <a:ext uri="{FF2B5EF4-FFF2-40B4-BE49-F238E27FC236}">
                <a16:creationId xmlns:a16="http://schemas.microsoft.com/office/drawing/2014/main" id="{7BB01FE5-F8F2-4549-80CA-1F6642CF0526}"/>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FDFA9644-D0E4-46A5-A99E-79B8B4EBB4D2}"/>
              </a:ext>
            </a:extLst>
          </p:cNvPr>
          <p:cNvSpPr>
            <a:spLocks noGrp="1"/>
          </p:cNvSpPr>
          <p:nvPr>
            <p:ph type="sldNum" sz="quarter" idx="12"/>
          </p:nvPr>
        </p:nvSpPr>
        <p:spPr/>
        <p:txBody>
          <a:bodyPr/>
          <a:lstStyle/>
          <a:p>
            <a:fld id="{B4EA553A-67CD-4E13-A6D0-281E6147E909}" type="slidenum">
              <a:rPr lang="nl-NL" smtClean="0"/>
              <a:t>11</a:t>
            </a:fld>
            <a:endParaRPr lang="nl-NL" dirty="0"/>
          </a:p>
        </p:txBody>
      </p:sp>
      <p:sp>
        <p:nvSpPr>
          <p:cNvPr id="9" name="Tijdelijke aanduiding voor tekst 8">
            <a:extLst>
              <a:ext uri="{FF2B5EF4-FFF2-40B4-BE49-F238E27FC236}">
                <a16:creationId xmlns:a16="http://schemas.microsoft.com/office/drawing/2014/main" id="{198BCABB-FDC9-4CC6-8AFA-28E478E8AAA9}"/>
              </a:ext>
            </a:extLst>
          </p:cNvPr>
          <p:cNvSpPr>
            <a:spLocks noGrp="1"/>
          </p:cNvSpPr>
          <p:nvPr>
            <p:ph type="body" sz="quarter" idx="22"/>
          </p:nvPr>
        </p:nvSpPr>
        <p:spPr/>
        <p:txBody>
          <a:bodyPr/>
          <a:lstStyle/>
          <a:p>
            <a:endParaRPr lang="nl-NL" dirty="0"/>
          </a:p>
        </p:txBody>
      </p:sp>
      <p:sp>
        <p:nvSpPr>
          <p:cNvPr id="10" name="Tekstvak 9">
            <a:extLst>
              <a:ext uri="{FF2B5EF4-FFF2-40B4-BE49-F238E27FC236}">
                <a16:creationId xmlns:a16="http://schemas.microsoft.com/office/drawing/2014/main" id="{A849969F-4A89-416E-98AD-D1C145DBECBA}"/>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NEO Observatory, (08-06-2020)</a:t>
            </a:r>
          </a:p>
        </p:txBody>
      </p:sp>
    </p:spTree>
    <p:extLst>
      <p:ext uri="{BB962C8B-B14F-4D97-AF65-F5344CB8AC3E}">
        <p14:creationId xmlns:p14="http://schemas.microsoft.com/office/powerpoint/2010/main" val="422447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EC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Slide Number Placeholder 3"/>
          <p:cNvSpPr>
            <a:spLocks noGrp="1"/>
          </p:cNvSpPr>
          <p:nvPr>
            <p:ph type="sldNum" sz="quarter" idx="12"/>
          </p:nvPr>
        </p:nvSpPr>
        <p:spPr/>
        <p:txBody>
          <a:bodyPr/>
          <a:lstStyle/>
          <a:p>
            <a:fld id="{7A682FF0-AA75-4B92-A405-2DF373EE1C9D}" type="slidenum">
              <a:rPr lang="nl-NL" smtClean="0"/>
              <a:t>12</a:t>
            </a:fld>
            <a:endParaRPr lang="nl-NL" dirty="0"/>
          </a:p>
        </p:txBody>
      </p:sp>
      <p:sp>
        <p:nvSpPr>
          <p:cNvPr id="6" name="Title 5"/>
          <p:cNvSpPr>
            <a:spLocks noGrp="1"/>
          </p:cNvSpPr>
          <p:nvPr>
            <p:ph type="title"/>
          </p:nvPr>
        </p:nvSpPr>
        <p:spPr>
          <a:xfrm>
            <a:off x="1332000" y="3042939"/>
            <a:ext cx="6480000" cy="772121"/>
          </a:xfrm>
        </p:spPr>
        <p:txBody>
          <a:bodyPr anchor="ctr"/>
          <a:lstStyle/>
          <a:p>
            <a:pPr algn="ctr">
              <a:lnSpc>
                <a:spcPct val="150000"/>
              </a:lnSpc>
            </a:pPr>
            <a:r>
              <a:rPr lang="nl-NL" dirty="0">
                <a:solidFill>
                  <a:schemeClr val="bg1"/>
                </a:solidFill>
              </a:rPr>
              <a:t>Ontwikkeling uitkeringen</a:t>
            </a:r>
          </a:p>
        </p:txBody>
      </p:sp>
      <p:sp>
        <p:nvSpPr>
          <p:cNvPr id="2" name="Tijdelijke aanduiding voor voettekst 1">
            <a:extLst>
              <a:ext uri="{FF2B5EF4-FFF2-40B4-BE49-F238E27FC236}">
                <a16:creationId xmlns:a16="http://schemas.microsoft.com/office/drawing/2014/main" id="{219671EC-2575-4F5C-BDD7-657FA0E2DC0B}"/>
              </a:ext>
            </a:extLst>
          </p:cNvPr>
          <p:cNvSpPr>
            <a:spLocks noGrp="1"/>
          </p:cNvSpPr>
          <p:nvPr>
            <p:ph type="ftr" sz="quarter" idx="11"/>
          </p:nvPr>
        </p:nvSpPr>
        <p:spPr/>
        <p:txBody>
          <a:bodyPr/>
          <a:lstStyle/>
          <a:p>
            <a:r>
              <a:rPr lang="nl-NL" dirty="0"/>
              <a:t>Economische impact van het Corona virus Rotterdam, update 16 juni 2020</a:t>
            </a:r>
          </a:p>
        </p:txBody>
      </p:sp>
    </p:spTree>
    <p:extLst>
      <p:ext uri="{BB962C8B-B14F-4D97-AF65-F5344CB8AC3E}">
        <p14:creationId xmlns:p14="http://schemas.microsoft.com/office/powerpoint/2010/main" val="141086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5672965" cy="4952628"/>
          </a:xfrm>
        </p:spPr>
        <p:txBody>
          <a:bodyPr/>
          <a:lstStyle/>
          <a:p>
            <a:pPr marL="0" indent="0">
              <a:buNone/>
            </a:pPr>
            <a:r>
              <a:rPr lang="nl-NL" dirty="0"/>
              <a:t>Aantal WW-uitkeringen in Groot-Rijnmond stijgt met 4% (1.246 uitkeringen) en landelijk is de stijging 3,1%. De stijging in april was 19,3%. </a:t>
            </a:r>
          </a:p>
          <a:p>
            <a:r>
              <a:rPr lang="nl-NL" dirty="0"/>
              <a:t>Horeca heeft te maken met zeer grote krimp. </a:t>
            </a:r>
          </a:p>
          <a:p>
            <a:r>
              <a:rPr lang="nl-NL" dirty="0"/>
              <a:t>Detailhandel non-food grote krimp.</a:t>
            </a:r>
          </a:p>
          <a:p>
            <a:r>
              <a:rPr lang="nl-NL" dirty="0"/>
              <a:t>Detailhandel Food nagenoeg geen krimp.</a:t>
            </a:r>
          </a:p>
          <a:p>
            <a:pPr marL="0" indent="0">
              <a:buNone/>
            </a:pPr>
            <a:r>
              <a:rPr lang="nl-NL" dirty="0"/>
              <a:t>Veel werknemers in deze sectoren hebben een flexibel contract. </a:t>
            </a:r>
          </a:p>
          <a:p>
            <a:r>
              <a:rPr lang="nl-NL" dirty="0"/>
              <a:t>Medewerkers met flexibel contract in de horeca is meer dan 65% en in de detailhandel non-food 50%. </a:t>
            </a:r>
          </a:p>
          <a:p>
            <a:pPr marL="0" indent="0">
              <a:buNone/>
            </a:pPr>
            <a:r>
              <a:rPr lang="nl-NL" b="1" dirty="0"/>
              <a:t>Aantal WW-uitkeringen Rijnmond</a:t>
            </a:r>
          </a:p>
          <a:p>
            <a:pPr marL="0" indent="0">
              <a:buNone/>
            </a:pPr>
            <a:r>
              <a:rPr lang="nl-NL" dirty="0"/>
              <a:t>WW-uitkeringen 27.140, maand mutatie 4,2%. </a:t>
            </a:r>
          </a:p>
          <a:p>
            <a:pPr marL="0" indent="0">
              <a:buNone/>
            </a:pPr>
            <a:r>
              <a:rPr lang="nl-NL" dirty="0"/>
              <a:t>WW-uitkeringen Rotterdam 15.030, maand mutatie 4,8%.</a:t>
            </a:r>
          </a:p>
          <a:p>
            <a:pPr marL="0" indent="0">
              <a:buNone/>
            </a:pPr>
            <a:endParaRPr lang="nl-NL" dirty="0"/>
          </a:p>
          <a:p>
            <a:pPr marL="0" indent="0">
              <a:buNone/>
            </a:pPr>
            <a:endParaRPr lang="nl-NL" dirty="0"/>
          </a:p>
          <a:p>
            <a:pPr marL="0" indent="0">
              <a:buNone/>
            </a:pPr>
            <a:endParaRPr lang="nl-NL" dirty="0"/>
          </a:p>
        </p:txBody>
      </p:sp>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968879" cy="772121"/>
          </a:xfrm>
        </p:spPr>
        <p:txBody>
          <a:bodyPr/>
          <a:lstStyle/>
          <a:p>
            <a:r>
              <a:rPr lang="nl-NL" dirty="0"/>
              <a:t>Toename WW-uitkeringen in mei minder groot</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13</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372200" y="6366882"/>
            <a:ext cx="2626585" cy="338554"/>
          </a:xfrm>
          <a:prstGeom prst="rect">
            <a:avLst/>
          </a:prstGeom>
          <a:noFill/>
        </p:spPr>
        <p:txBody>
          <a:bodyPr wrap="square" rtlCol="0">
            <a:spAutoFit/>
          </a:bodyPr>
          <a:lstStyle/>
          <a:p>
            <a:pPr algn="r"/>
            <a:r>
              <a:rPr lang="nl-NL" sz="800" dirty="0"/>
              <a:t>Bron: UWV, Nieuwsflits arbeidsmarkt, (mei 2020)</a:t>
            </a:r>
            <a:br>
              <a:rPr lang="nl-NL" sz="800" dirty="0"/>
            </a:br>
            <a:r>
              <a:rPr lang="nl-NL" sz="800" dirty="0"/>
              <a:t>Publicatiedatum 18 juni 2020</a:t>
            </a:r>
          </a:p>
        </p:txBody>
      </p:sp>
      <p:pic>
        <p:nvPicPr>
          <p:cNvPr id="2" name="Afbeelding 1">
            <a:extLst>
              <a:ext uri="{FF2B5EF4-FFF2-40B4-BE49-F238E27FC236}">
                <a16:creationId xmlns:a16="http://schemas.microsoft.com/office/drawing/2014/main" id="{86C64A74-AF7F-40FD-AA41-D4D0A6A34FEE}"/>
              </a:ext>
            </a:extLst>
          </p:cNvPr>
          <p:cNvPicPr>
            <a:picLocks noChangeAspect="1"/>
          </p:cNvPicPr>
          <p:nvPr/>
        </p:nvPicPr>
        <p:blipFill>
          <a:blip r:embed="rId3"/>
          <a:stretch>
            <a:fillRect/>
          </a:stretch>
        </p:blipFill>
        <p:spPr>
          <a:xfrm>
            <a:off x="6054078" y="1556792"/>
            <a:ext cx="2786952" cy="1664255"/>
          </a:xfrm>
          <a:prstGeom prst="rect">
            <a:avLst/>
          </a:prstGeom>
        </p:spPr>
      </p:pic>
      <p:pic>
        <p:nvPicPr>
          <p:cNvPr id="10" name="Afbeelding 9">
            <a:extLst>
              <a:ext uri="{FF2B5EF4-FFF2-40B4-BE49-F238E27FC236}">
                <a16:creationId xmlns:a16="http://schemas.microsoft.com/office/drawing/2014/main" id="{1010C2A7-D8B4-4261-8169-10669986ABCA}"/>
              </a:ext>
            </a:extLst>
          </p:cNvPr>
          <p:cNvPicPr>
            <a:picLocks noChangeAspect="1"/>
          </p:cNvPicPr>
          <p:nvPr/>
        </p:nvPicPr>
        <p:blipFill>
          <a:blip r:embed="rId4"/>
          <a:stretch>
            <a:fillRect/>
          </a:stretch>
        </p:blipFill>
        <p:spPr>
          <a:xfrm>
            <a:off x="6214445" y="3356885"/>
            <a:ext cx="2626585" cy="2600506"/>
          </a:xfrm>
          <a:prstGeom prst="rect">
            <a:avLst/>
          </a:prstGeom>
        </p:spPr>
      </p:pic>
    </p:spTree>
    <p:extLst>
      <p:ext uri="{BB962C8B-B14F-4D97-AF65-F5344CB8AC3E}">
        <p14:creationId xmlns:p14="http://schemas.microsoft.com/office/powerpoint/2010/main" val="150105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8618692" cy="4952628"/>
          </a:xfrm>
        </p:spPr>
        <p:txBody>
          <a:bodyPr/>
          <a:lstStyle/>
          <a:p>
            <a:pPr marL="0" indent="0">
              <a:buNone/>
            </a:pPr>
            <a:r>
              <a:rPr lang="nl-NL" dirty="0"/>
              <a:t>Het aantal ingediende reguliere aanvragen stijgt wederom. Het aantal uitkeringen bedraagt 35.646. </a:t>
            </a:r>
          </a:p>
          <a:p>
            <a:pPr marL="0" indent="0">
              <a:buNone/>
            </a:pPr>
            <a:r>
              <a:rPr lang="nl-NL" dirty="0"/>
              <a:t>Onder jongeren blijft ook het aantal uitkeringen stijgen en bedraagt 2.899. Dit is een stijging van 655 t.o.v. de mei rapportage. </a:t>
            </a:r>
          </a:p>
          <a:p>
            <a:pPr marL="0" indent="0">
              <a:buNone/>
            </a:pPr>
            <a:endParaRPr lang="nl-NL" dirty="0"/>
          </a:p>
        </p:txBody>
      </p:sp>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968879" cy="772121"/>
          </a:xfrm>
        </p:spPr>
        <p:txBody>
          <a:bodyPr/>
          <a:lstStyle/>
          <a:p>
            <a:r>
              <a:rPr lang="nl-NL" dirty="0"/>
              <a:t>Aanvragen uitkering Participatiewet (exclusief TOZO)</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14</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835080" y="6366882"/>
            <a:ext cx="2163705" cy="215444"/>
          </a:xfrm>
          <a:prstGeom prst="rect">
            <a:avLst/>
          </a:prstGeom>
          <a:noFill/>
        </p:spPr>
        <p:txBody>
          <a:bodyPr wrap="square" rtlCol="0">
            <a:spAutoFit/>
          </a:bodyPr>
          <a:lstStyle/>
          <a:p>
            <a:pPr algn="r"/>
            <a:r>
              <a:rPr lang="nl-NL" sz="800" dirty="0"/>
              <a:t>Bron: Weekmonitor W&amp;I (23 juni 2020)</a:t>
            </a:r>
          </a:p>
        </p:txBody>
      </p:sp>
      <p:pic>
        <p:nvPicPr>
          <p:cNvPr id="2" name="Afbeelding 1">
            <a:extLst>
              <a:ext uri="{FF2B5EF4-FFF2-40B4-BE49-F238E27FC236}">
                <a16:creationId xmlns:a16="http://schemas.microsoft.com/office/drawing/2014/main" id="{4AEDF2B8-7B23-4C72-86A6-3A47547ED7A5}"/>
              </a:ext>
            </a:extLst>
          </p:cNvPr>
          <p:cNvPicPr>
            <a:picLocks noChangeAspect="1"/>
          </p:cNvPicPr>
          <p:nvPr/>
        </p:nvPicPr>
        <p:blipFill>
          <a:blip r:embed="rId3"/>
          <a:stretch>
            <a:fillRect/>
          </a:stretch>
        </p:blipFill>
        <p:spPr>
          <a:xfrm>
            <a:off x="601282" y="3356992"/>
            <a:ext cx="3574674" cy="2592288"/>
          </a:xfrm>
          <a:prstGeom prst="rect">
            <a:avLst/>
          </a:prstGeom>
        </p:spPr>
      </p:pic>
      <p:pic>
        <p:nvPicPr>
          <p:cNvPr id="10" name="Afbeelding 9">
            <a:extLst>
              <a:ext uri="{FF2B5EF4-FFF2-40B4-BE49-F238E27FC236}">
                <a16:creationId xmlns:a16="http://schemas.microsoft.com/office/drawing/2014/main" id="{B62D308B-1BCE-4BB7-81BD-0A3D5973F573}"/>
              </a:ext>
            </a:extLst>
          </p:cNvPr>
          <p:cNvPicPr>
            <a:picLocks noChangeAspect="1"/>
          </p:cNvPicPr>
          <p:nvPr/>
        </p:nvPicPr>
        <p:blipFill>
          <a:blip r:embed="rId4"/>
          <a:stretch>
            <a:fillRect/>
          </a:stretch>
        </p:blipFill>
        <p:spPr>
          <a:xfrm>
            <a:off x="2195736" y="2897006"/>
            <a:ext cx="1608212" cy="1346558"/>
          </a:xfrm>
          <a:prstGeom prst="rect">
            <a:avLst/>
          </a:prstGeom>
        </p:spPr>
      </p:pic>
      <p:pic>
        <p:nvPicPr>
          <p:cNvPr id="12" name="Afbeelding 11">
            <a:extLst>
              <a:ext uri="{FF2B5EF4-FFF2-40B4-BE49-F238E27FC236}">
                <a16:creationId xmlns:a16="http://schemas.microsoft.com/office/drawing/2014/main" id="{DD578C03-33E2-4ED7-9A48-BFB693E5CA55}"/>
              </a:ext>
            </a:extLst>
          </p:cNvPr>
          <p:cNvPicPr>
            <a:picLocks noChangeAspect="1"/>
          </p:cNvPicPr>
          <p:nvPr/>
        </p:nvPicPr>
        <p:blipFill>
          <a:blip r:embed="rId5"/>
          <a:stretch>
            <a:fillRect/>
          </a:stretch>
        </p:blipFill>
        <p:spPr>
          <a:xfrm>
            <a:off x="4449705" y="3429000"/>
            <a:ext cx="4571999" cy="2427645"/>
          </a:xfrm>
          <a:prstGeom prst="rect">
            <a:avLst/>
          </a:prstGeom>
        </p:spPr>
      </p:pic>
    </p:spTree>
    <p:extLst>
      <p:ext uri="{BB962C8B-B14F-4D97-AF65-F5344CB8AC3E}">
        <p14:creationId xmlns:p14="http://schemas.microsoft.com/office/powerpoint/2010/main" val="169497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8618692" cy="4952628"/>
          </a:xfrm>
        </p:spPr>
        <p:txBody>
          <a:bodyPr/>
          <a:lstStyle/>
          <a:p>
            <a:pPr marL="0" indent="0">
              <a:buNone/>
            </a:pPr>
            <a:r>
              <a:rPr lang="nl-NL" dirty="0"/>
              <a:t>In onderstaand overzicht zijn alleen de aantallen voor Rotterdamse zelfstandigen weergegeven. Het “Regionaal Bureau Zelfstandigen” handelt de TOZO af. Er zijn nog achterstanden in de verwerking.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Nog niet alle aanvragen die per e-mail zijn binnengekomen hebben geresulteerd in een aanvraag. Openstaande e-mails worden in de komende weken verwerkt. </a:t>
            </a:r>
          </a:p>
          <a:p>
            <a:pPr marL="0" indent="0">
              <a:buNone/>
            </a:pPr>
            <a:endParaRPr lang="nl-NL" dirty="0"/>
          </a:p>
        </p:txBody>
      </p:sp>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968879" cy="772121"/>
          </a:xfrm>
        </p:spPr>
        <p:txBody>
          <a:bodyPr/>
          <a:lstStyle/>
          <a:p>
            <a:r>
              <a:rPr lang="nl-NL" dirty="0"/>
              <a:t>Tijdelijke overbruggingsregeling (TOZO)</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15</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835080" y="6366882"/>
            <a:ext cx="2163705" cy="215444"/>
          </a:xfrm>
          <a:prstGeom prst="rect">
            <a:avLst/>
          </a:prstGeom>
          <a:noFill/>
        </p:spPr>
        <p:txBody>
          <a:bodyPr wrap="square" rtlCol="0">
            <a:spAutoFit/>
          </a:bodyPr>
          <a:lstStyle/>
          <a:p>
            <a:pPr algn="r"/>
            <a:r>
              <a:rPr lang="nl-NL" sz="800" dirty="0"/>
              <a:t>Bron: </a:t>
            </a:r>
            <a:r>
              <a:rPr lang="pl-PL" sz="800" dirty="0"/>
              <a:t>Weekmonitor W&amp;I (16 juni 2020)</a:t>
            </a:r>
            <a:endParaRPr lang="nl-NL" sz="800" dirty="0"/>
          </a:p>
        </p:txBody>
      </p:sp>
      <p:graphicFrame>
        <p:nvGraphicFramePr>
          <p:cNvPr id="6" name="Tabel 9">
            <a:extLst>
              <a:ext uri="{FF2B5EF4-FFF2-40B4-BE49-F238E27FC236}">
                <a16:creationId xmlns:a16="http://schemas.microsoft.com/office/drawing/2014/main" id="{3F259B5C-1E36-4848-85D6-4AA0A3E0A6FD}"/>
              </a:ext>
            </a:extLst>
          </p:cNvPr>
          <p:cNvGraphicFramePr>
            <a:graphicFrameLocks noGrp="1"/>
          </p:cNvGraphicFramePr>
          <p:nvPr>
            <p:extLst>
              <p:ext uri="{D42A27DB-BD31-4B8C-83A1-F6EECF244321}">
                <p14:modId xmlns:p14="http://schemas.microsoft.com/office/powerpoint/2010/main" val="4010700872"/>
              </p:ext>
            </p:extLst>
          </p:nvPr>
        </p:nvGraphicFramePr>
        <p:xfrm>
          <a:off x="423661" y="2285778"/>
          <a:ext cx="7884000" cy="177800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3577800836"/>
                    </a:ext>
                  </a:extLst>
                </a:gridCol>
                <a:gridCol w="1728000">
                  <a:extLst>
                    <a:ext uri="{9D8B030D-6E8A-4147-A177-3AD203B41FA5}">
                      <a16:colId xmlns:a16="http://schemas.microsoft.com/office/drawing/2014/main" val="4184716197"/>
                    </a:ext>
                  </a:extLst>
                </a:gridCol>
                <a:gridCol w="1728000">
                  <a:extLst>
                    <a:ext uri="{9D8B030D-6E8A-4147-A177-3AD203B41FA5}">
                      <a16:colId xmlns:a16="http://schemas.microsoft.com/office/drawing/2014/main" val="2563725479"/>
                    </a:ext>
                  </a:extLst>
                </a:gridCol>
                <a:gridCol w="1728000">
                  <a:extLst>
                    <a:ext uri="{9D8B030D-6E8A-4147-A177-3AD203B41FA5}">
                      <a16:colId xmlns:a16="http://schemas.microsoft.com/office/drawing/2014/main" val="2002217457"/>
                    </a:ext>
                  </a:extLst>
                </a:gridCol>
              </a:tblGrid>
              <a:tr h="370840">
                <a:tc>
                  <a:txBody>
                    <a:bodyPr/>
                    <a:lstStyle/>
                    <a:p>
                      <a:r>
                        <a:rPr lang="nl-NL" dirty="0"/>
                        <a:t>Omschrijving</a:t>
                      </a:r>
                    </a:p>
                  </a:txBody>
                  <a:tcPr anchor="ctr"/>
                </a:tc>
                <a:tc>
                  <a:txBody>
                    <a:bodyPr/>
                    <a:lstStyle/>
                    <a:p>
                      <a:pPr algn="ctr"/>
                      <a:r>
                        <a:rPr lang="nl-NL" dirty="0"/>
                        <a:t>Per 16-6-2020</a:t>
                      </a:r>
                    </a:p>
                  </a:txBody>
                  <a:tcPr anchor="ctr"/>
                </a:tc>
                <a:tc>
                  <a:txBody>
                    <a:bodyPr/>
                    <a:lstStyle/>
                    <a:p>
                      <a:pPr algn="ctr"/>
                      <a:r>
                        <a:rPr lang="nl-NL" dirty="0"/>
                        <a:t>Per 2-6-2020</a:t>
                      </a:r>
                    </a:p>
                  </a:txBody>
                  <a:tcPr anchor="ctr"/>
                </a:tc>
                <a:tc>
                  <a:txBody>
                    <a:bodyPr/>
                    <a:lstStyle/>
                    <a:p>
                      <a:pPr algn="ctr"/>
                      <a:r>
                        <a:rPr lang="nl-NL" dirty="0"/>
                        <a:t>Verschil</a:t>
                      </a:r>
                    </a:p>
                  </a:txBody>
                  <a:tcPr anchor="ctr"/>
                </a:tc>
                <a:extLst>
                  <a:ext uri="{0D108BD9-81ED-4DB2-BD59-A6C34878D82A}">
                    <a16:rowId xmlns:a16="http://schemas.microsoft.com/office/drawing/2014/main" val="170559133"/>
                  </a:ext>
                </a:extLst>
              </a:tr>
              <a:tr h="370840">
                <a:tc>
                  <a:txBody>
                    <a:bodyPr/>
                    <a:lstStyle/>
                    <a:p>
                      <a:r>
                        <a:rPr lang="nl-NL" sz="1400" dirty="0"/>
                        <a:t>Aantal aanvragers TOZO</a:t>
                      </a:r>
                    </a:p>
                  </a:txBody>
                  <a:tcPr anchor="ctr"/>
                </a:tc>
                <a:tc>
                  <a:txBody>
                    <a:bodyPr/>
                    <a:lstStyle/>
                    <a:p>
                      <a:pPr algn="ctr"/>
                      <a:r>
                        <a:rPr lang="nl-NL" sz="1400" dirty="0"/>
                        <a:t>14.217</a:t>
                      </a:r>
                    </a:p>
                  </a:txBody>
                  <a:tcPr anchor="ctr"/>
                </a:tc>
                <a:tc>
                  <a:txBody>
                    <a:bodyPr/>
                    <a:lstStyle/>
                    <a:p>
                      <a:pPr algn="ctr"/>
                      <a:r>
                        <a:rPr lang="nl-NL" sz="1400" dirty="0"/>
                        <a:t>13.332</a:t>
                      </a:r>
                    </a:p>
                  </a:txBody>
                  <a:tcPr anchor="ctr"/>
                </a:tc>
                <a:tc>
                  <a:txBody>
                    <a:bodyPr/>
                    <a:lstStyle/>
                    <a:p>
                      <a:pPr algn="ctr"/>
                      <a:r>
                        <a:rPr lang="nl-NL" sz="1400" dirty="0"/>
                        <a:t>885</a:t>
                      </a:r>
                    </a:p>
                  </a:txBody>
                  <a:tcPr anchor="ctr"/>
                </a:tc>
                <a:extLst>
                  <a:ext uri="{0D108BD9-81ED-4DB2-BD59-A6C34878D82A}">
                    <a16:rowId xmlns:a16="http://schemas.microsoft.com/office/drawing/2014/main" val="2847555837"/>
                  </a:ext>
                </a:extLst>
              </a:tr>
              <a:tr h="370840">
                <a:tc>
                  <a:txBody>
                    <a:bodyPr/>
                    <a:lstStyle/>
                    <a:p>
                      <a:r>
                        <a:rPr lang="nl-NL" sz="1400" dirty="0"/>
                        <a:t>Aantal verstrekte voorschotten TOZO</a:t>
                      </a:r>
                    </a:p>
                  </a:txBody>
                  <a:tcPr anchor="ctr"/>
                </a:tc>
                <a:tc>
                  <a:txBody>
                    <a:bodyPr/>
                    <a:lstStyle/>
                    <a:p>
                      <a:pPr algn="ctr"/>
                      <a:r>
                        <a:rPr lang="nl-NL" sz="1400" dirty="0"/>
                        <a:t>27.403</a:t>
                      </a:r>
                    </a:p>
                  </a:txBody>
                  <a:tcPr anchor="ctr"/>
                </a:tc>
                <a:tc>
                  <a:txBody>
                    <a:bodyPr/>
                    <a:lstStyle/>
                    <a:p>
                      <a:pPr algn="ctr"/>
                      <a:r>
                        <a:rPr lang="nl-NL" sz="1400" dirty="0"/>
                        <a:t>26.405</a:t>
                      </a:r>
                    </a:p>
                  </a:txBody>
                  <a:tcPr anchor="ctr"/>
                </a:tc>
                <a:tc>
                  <a:txBody>
                    <a:bodyPr/>
                    <a:lstStyle/>
                    <a:p>
                      <a:pPr algn="ctr"/>
                      <a:r>
                        <a:rPr lang="nl-NL" sz="1400" dirty="0"/>
                        <a:t>998</a:t>
                      </a:r>
                    </a:p>
                  </a:txBody>
                  <a:tcPr anchor="ctr"/>
                </a:tc>
                <a:extLst>
                  <a:ext uri="{0D108BD9-81ED-4DB2-BD59-A6C34878D82A}">
                    <a16:rowId xmlns:a16="http://schemas.microsoft.com/office/drawing/2014/main" val="490313144"/>
                  </a:ext>
                </a:extLst>
              </a:tr>
              <a:tr h="370840">
                <a:tc>
                  <a:txBody>
                    <a:bodyPr/>
                    <a:lstStyle/>
                    <a:p>
                      <a:r>
                        <a:rPr lang="nl-NL" sz="1400" dirty="0"/>
                        <a:t>Aantal verstrekkingen TOZO bedrijfskapitaal</a:t>
                      </a:r>
                    </a:p>
                  </a:txBody>
                  <a:tcPr anchor="ctr"/>
                </a:tc>
                <a:tc>
                  <a:txBody>
                    <a:bodyPr/>
                    <a:lstStyle/>
                    <a:p>
                      <a:pPr algn="ctr"/>
                      <a:r>
                        <a:rPr lang="nl-NL" sz="1400" dirty="0"/>
                        <a:t>1</a:t>
                      </a:r>
                    </a:p>
                  </a:txBody>
                  <a:tcPr anchor="ctr"/>
                </a:tc>
                <a:tc>
                  <a:txBody>
                    <a:bodyPr/>
                    <a:lstStyle/>
                    <a:p>
                      <a:pPr algn="ctr"/>
                      <a:r>
                        <a:rPr lang="nl-NL" sz="1400" dirty="0"/>
                        <a:t>1</a:t>
                      </a:r>
                    </a:p>
                  </a:txBody>
                  <a:tcPr anchor="ctr"/>
                </a:tc>
                <a:tc>
                  <a:txBody>
                    <a:bodyPr/>
                    <a:lstStyle/>
                    <a:p>
                      <a:pPr algn="ctr"/>
                      <a:r>
                        <a:rPr lang="nl-NL" sz="1400" dirty="0"/>
                        <a:t>0</a:t>
                      </a:r>
                    </a:p>
                  </a:txBody>
                  <a:tcPr anchor="ctr"/>
                </a:tc>
                <a:extLst>
                  <a:ext uri="{0D108BD9-81ED-4DB2-BD59-A6C34878D82A}">
                    <a16:rowId xmlns:a16="http://schemas.microsoft.com/office/drawing/2014/main" val="2007458641"/>
                  </a:ext>
                </a:extLst>
              </a:tr>
            </a:tbl>
          </a:graphicData>
        </a:graphic>
      </p:graphicFrame>
    </p:spTree>
    <p:extLst>
      <p:ext uri="{BB962C8B-B14F-4D97-AF65-F5344CB8AC3E}">
        <p14:creationId xmlns:p14="http://schemas.microsoft.com/office/powerpoint/2010/main" val="98029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EC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Slide Number Placeholder 3"/>
          <p:cNvSpPr>
            <a:spLocks noGrp="1"/>
          </p:cNvSpPr>
          <p:nvPr>
            <p:ph type="sldNum" sz="quarter" idx="12"/>
          </p:nvPr>
        </p:nvSpPr>
        <p:spPr/>
        <p:txBody>
          <a:bodyPr/>
          <a:lstStyle/>
          <a:p>
            <a:fld id="{7A682FF0-AA75-4B92-A405-2DF373EE1C9D}" type="slidenum">
              <a:rPr lang="nl-NL" smtClean="0"/>
              <a:t>16</a:t>
            </a:fld>
            <a:endParaRPr lang="nl-NL" dirty="0"/>
          </a:p>
        </p:txBody>
      </p:sp>
      <p:sp>
        <p:nvSpPr>
          <p:cNvPr id="6" name="Title 5"/>
          <p:cNvSpPr>
            <a:spLocks noGrp="1"/>
          </p:cNvSpPr>
          <p:nvPr>
            <p:ph type="title"/>
          </p:nvPr>
        </p:nvSpPr>
        <p:spPr>
          <a:xfrm>
            <a:off x="1332000" y="3042939"/>
            <a:ext cx="6480000" cy="772121"/>
          </a:xfrm>
        </p:spPr>
        <p:txBody>
          <a:bodyPr anchor="ctr"/>
          <a:lstStyle/>
          <a:p>
            <a:pPr algn="ctr">
              <a:lnSpc>
                <a:spcPct val="150000"/>
              </a:lnSpc>
            </a:pPr>
            <a:r>
              <a:rPr lang="nl-NL" dirty="0">
                <a:solidFill>
                  <a:schemeClr val="bg1"/>
                </a:solidFill>
              </a:rPr>
              <a:t>Ontwikkeling NOW-regeling</a:t>
            </a:r>
          </a:p>
        </p:txBody>
      </p:sp>
      <p:sp>
        <p:nvSpPr>
          <p:cNvPr id="2" name="Tijdelijke aanduiding voor voettekst 1">
            <a:extLst>
              <a:ext uri="{FF2B5EF4-FFF2-40B4-BE49-F238E27FC236}">
                <a16:creationId xmlns:a16="http://schemas.microsoft.com/office/drawing/2014/main" id="{219671EC-2575-4F5C-BDD7-657FA0E2DC0B}"/>
              </a:ext>
            </a:extLst>
          </p:cNvPr>
          <p:cNvSpPr>
            <a:spLocks noGrp="1"/>
          </p:cNvSpPr>
          <p:nvPr>
            <p:ph type="ftr" sz="quarter" idx="11"/>
          </p:nvPr>
        </p:nvSpPr>
        <p:spPr/>
        <p:txBody>
          <a:bodyPr/>
          <a:lstStyle/>
          <a:p>
            <a:r>
              <a:rPr lang="nl-NL" dirty="0"/>
              <a:t>Economische impact van het Corona virus Rotterdam, update 16 juni 2020</a:t>
            </a:r>
          </a:p>
        </p:txBody>
      </p:sp>
    </p:spTree>
    <p:extLst>
      <p:ext uri="{BB962C8B-B14F-4D97-AF65-F5344CB8AC3E}">
        <p14:creationId xmlns:p14="http://schemas.microsoft.com/office/powerpoint/2010/main" val="2587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8618692" cy="4952628"/>
          </a:xfrm>
        </p:spPr>
        <p:txBody>
          <a:bodyPr/>
          <a:lstStyle/>
          <a:p>
            <a:pPr marL="0" indent="0">
              <a:buNone/>
            </a:pPr>
            <a:r>
              <a:rPr lang="nl-NL" dirty="0"/>
              <a:t>In Nederland hebben sinds 6 april 2020 143.755 bedrijven een aanvraag voor de NOW-regeling ingediend. Meer dan 85% (122.844) heeft een toekenning gekregen. Het totaal bedrag aan voorschot is € 4.5 miljard. </a:t>
            </a:r>
          </a:p>
          <a:p>
            <a:pPr marL="0" indent="0">
              <a:buNone/>
            </a:pPr>
            <a:r>
              <a:rPr lang="nl-NL" dirty="0"/>
              <a:t>Er zijn 2.141.030 werknemers bij betrokken. Dit is 23,6% van de werkzame beroepsbevolking tussen 15- tot 75-jarigen. </a:t>
            </a:r>
          </a:p>
          <a:p>
            <a:pPr marL="0" indent="0">
              <a:buNone/>
            </a:pPr>
            <a:r>
              <a:rPr lang="nl-NL" dirty="0"/>
              <a:t>Het gemiddeld opgegeven percentage omzetverlies is 68,2%.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Vooral het MKB maakt gebruik van de NOW-regeling.</a:t>
            </a:r>
          </a:p>
          <a:p>
            <a:pPr marL="0" indent="0">
              <a:buNone/>
            </a:pPr>
            <a:endParaRPr lang="nl-NL" dirty="0"/>
          </a:p>
          <a:p>
            <a:pPr marL="0" indent="0">
              <a:buNone/>
            </a:pPr>
            <a:endParaRPr lang="nl-NL" dirty="0"/>
          </a:p>
        </p:txBody>
      </p:sp>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968879" cy="772121"/>
          </a:xfrm>
        </p:spPr>
        <p:txBody>
          <a:bodyPr/>
          <a:lstStyle/>
          <a:p>
            <a:r>
              <a:rPr lang="nl-NL" dirty="0"/>
              <a:t>Ontwikkeling NOW-regeling</a:t>
            </a:r>
            <a:br>
              <a:rPr lang="nl-NL" dirty="0"/>
            </a:br>
            <a:endParaRPr lang="nl-NL" dirty="0"/>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17</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835080" y="6366882"/>
            <a:ext cx="2163705" cy="338554"/>
          </a:xfrm>
          <a:prstGeom prst="rect">
            <a:avLst/>
          </a:prstGeom>
          <a:noFill/>
        </p:spPr>
        <p:txBody>
          <a:bodyPr wrap="square" rtlCol="0">
            <a:spAutoFit/>
          </a:bodyPr>
          <a:lstStyle/>
          <a:p>
            <a:pPr algn="r"/>
            <a:r>
              <a:rPr lang="nl-NL" sz="800" dirty="0"/>
              <a:t>Bron: Factsheet aanvragen NOW-Regeling, UWV (3 juni 2020)</a:t>
            </a:r>
          </a:p>
        </p:txBody>
      </p:sp>
      <p:pic>
        <p:nvPicPr>
          <p:cNvPr id="5" name="Afbeelding 4">
            <a:extLst>
              <a:ext uri="{FF2B5EF4-FFF2-40B4-BE49-F238E27FC236}">
                <a16:creationId xmlns:a16="http://schemas.microsoft.com/office/drawing/2014/main" id="{B265CBD2-C192-4ADC-A551-EEA07990F4B5}"/>
              </a:ext>
            </a:extLst>
          </p:cNvPr>
          <p:cNvPicPr>
            <a:picLocks noChangeAspect="1"/>
          </p:cNvPicPr>
          <p:nvPr/>
        </p:nvPicPr>
        <p:blipFill>
          <a:blip r:embed="rId3"/>
          <a:stretch>
            <a:fillRect/>
          </a:stretch>
        </p:blipFill>
        <p:spPr>
          <a:xfrm>
            <a:off x="411432" y="3501008"/>
            <a:ext cx="4016551" cy="2365099"/>
          </a:xfrm>
          <a:prstGeom prst="rect">
            <a:avLst/>
          </a:prstGeom>
        </p:spPr>
      </p:pic>
    </p:spTree>
    <p:extLst>
      <p:ext uri="{BB962C8B-B14F-4D97-AF65-F5344CB8AC3E}">
        <p14:creationId xmlns:p14="http://schemas.microsoft.com/office/powerpoint/2010/main" val="174128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8618692" cy="4952628"/>
          </a:xfrm>
        </p:spPr>
        <p:txBody>
          <a:bodyPr/>
          <a:lstStyle/>
          <a:p>
            <a:pPr marL="0" indent="0">
              <a:buNone/>
            </a:pPr>
            <a:r>
              <a:rPr lang="nl-NL" dirty="0"/>
              <a:t>In Rijnmond hebben (tot en met 6 juni) 9.285 bedrijven een toekenning voor de NOW-regeling gekregen. </a:t>
            </a:r>
          </a:p>
          <a:p>
            <a:pPr marL="0" indent="0">
              <a:buNone/>
            </a:pPr>
            <a:r>
              <a:rPr lang="nl-NL" dirty="0"/>
              <a:t>In gemeente Rotterdam hebben 4.874 bedrijven een toekenning gekregen. Er zijn geen gegevens beschikbaar naar sector.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968879" cy="772121"/>
          </a:xfrm>
        </p:spPr>
        <p:txBody>
          <a:bodyPr/>
          <a:lstStyle/>
          <a:p>
            <a:r>
              <a:rPr lang="nl-NL" dirty="0"/>
              <a:t>Ontwikkeling NOW-regeling</a:t>
            </a:r>
            <a:br>
              <a:rPr lang="nl-NL" dirty="0"/>
            </a:br>
            <a:r>
              <a:rPr lang="nl-NL" dirty="0"/>
              <a:t>Rijnmond</a:t>
            </a:r>
            <a:br>
              <a:rPr lang="nl-NL" dirty="0"/>
            </a:br>
            <a:endParaRPr lang="nl-NL" dirty="0"/>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18</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835080" y="6366882"/>
            <a:ext cx="2163705" cy="338554"/>
          </a:xfrm>
          <a:prstGeom prst="rect">
            <a:avLst/>
          </a:prstGeom>
          <a:noFill/>
        </p:spPr>
        <p:txBody>
          <a:bodyPr wrap="square" rtlCol="0">
            <a:spAutoFit/>
          </a:bodyPr>
          <a:lstStyle/>
          <a:p>
            <a:pPr algn="r"/>
            <a:r>
              <a:rPr lang="nl-NL" sz="800" dirty="0"/>
              <a:t>Bron: Factsheet aanvragen NOW-Regeling, UWV (6 juni 2020)</a:t>
            </a:r>
          </a:p>
        </p:txBody>
      </p:sp>
      <p:pic>
        <p:nvPicPr>
          <p:cNvPr id="2" name="Afbeelding 1">
            <a:extLst>
              <a:ext uri="{FF2B5EF4-FFF2-40B4-BE49-F238E27FC236}">
                <a16:creationId xmlns:a16="http://schemas.microsoft.com/office/drawing/2014/main" id="{AD91422C-C7F7-4F58-BDB2-3FD85DAAD88B}"/>
              </a:ext>
            </a:extLst>
          </p:cNvPr>
          <p:cNvPicPr>
            <a:picLocks noChangeAspect="1"/>
          </p:cNvPicPr>
          <p:nvPr/>
        </p:nvPicPr>
        <p:blipFill>
          <a:blip r:embed="rId3"/>
          <a:stretch>
            <a:fillRect/>
          </a:stretch>
        </p:blipFill>
        <p:spPr>
          <a:xfrm>
            <a:off x="446879" y="2852936"/>
            <a:ext cx="4563112" cy="3219899"/>
          </a:xfrm>
          <a:prstGeom prst="rect">
            <a:avLst/>
          </a:prstGeom>
        </p:spPr>
      </p:pic>
    </p:spTree>
    <p:extLst>
      <p:ext uri="{BB962C8B-B14F-4D97-AF65-F5344CB8AC3E}">
        <p14:creationId xmlns:p14="http://schemas.microsoft.com/office/powerpoint/2010/main" val="313542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EC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Slide Number Placeholder 3"/>
          <p:cNvSpPr>
            <a:spLocks noGrp="1"/>
          </p:cNvSpPr>
          <p:nvPr>
            <p:ph type="sldNum" sz="quarter" idx="12"/>
          </p:nvPr>
        </p:nvSpPr>
        <p:spPr/>
        <p:txBody>
          <a:bodyPr/>
          <a:lstStyle/>
          <a:p>
            <a:fld id="{7A682FF0-AA75-4B92-A405-2DF373EE1C9D}" type="slidenum">
              <a:rPr lang="nl-NL" smtClean="0"/>
              <a:t>19</a:t>
            </a:fld>
            <a:endParaRPr lang="nl-NL" dirty="0"/>
          </a:p>
        </p:txBody>
      </p:sp>
      <p:sp>
        <p:nvSpPr>
          <p:cNvPr id="6" name="Title 5"/>
          <p:cNvSpPr>
            <a:spLocks noGrp="1"/>
          </p:cNvSpPr>
          <p:nvPr>
            <p:ph type="title"/>
          </p:nvPr>
        </p:nvSpPr>
        <p:spPr>
          <a:xfrm>
            <a:off x="1332000" y="3042939"/>
            <a:ext cx="6480000" cy="772121"/>
          </a:xfrm>
        </p:spPr>
        <p:txBody>
          <a:bodyPr anchor="ctr"/>
          <a:lstStyle/>
          <a:p>
            <a:pPr algn="ctr">
              <a:lnSpc>
                <a:spcPct val="150000"/>
              </a:lnSpc>
            </a:pPr>
            <a:r>
              <a:rPr lang="nl-NL" dirty="0">
                <a:solidFill>
                  <a:schemeClr val="bg1"/>
                </a:solidFill>
              </a:rPr>
              <a:t>Ontwikkeling sectoren</a:t>
            </a:r>
          </a:p>
        </p:txBody>
      </p:sp>
      <p:sp>
        <p:nvSpPr>
          <p:cNvPr id="2" name="Tijdelijke aanduiding voor voettekst 1">
            <a:extLst>
              <a:ext uri="{FF2B5EF4-FFF2-40B4-BE49-F238E27FC236}">
                <a16:creationId xmlns:a16="http://schemas.microsoft.com/office/drawing/2014/main" id="{EA2FE5CF-29DC-4B5D-A7CA-BD4E9476B0D2}"/>
              </a:ext>
            </a:extLst>
          </p:cNvPr>
          <p:cNvSpPr>
            <a:spLocks noGrp="1"/>
          </p:cNvSpPr>
          <p:nvPr>
            <p:ph type="ftr" sz="quarter" idx="11"/>
          </p:nvPr>
        </p:nvSpPr>
        <p:spPr/>
        <p:txBody>
          <a:bodyPr/>
          <a:lstStyle/>
          <a:p>
            <a:r>
              <a:rPr lang="nl-NL" dirty="0"/>
              <a:t>Economische impact van het Corona virus Rotterdam, update 16 juni 2020</a:t>
            </a:r>
          </a:p>
        </p:txBody>
      </p:sp>
    </p:spTree>
    <p:extLst>
      <p:ext uri="{BB962C8B-B14F-4D97-AF65-F5344CB8AC3E}">
        <p14:creationId xmlns:p14="http://schemas.microsoft.com/office/powerpoint/2010/main" val="37972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7F3D4-E5FD-490C-A337-BE2833CE6008}"/>
              </a:ext>
            </a:extLst>
          </p:cNvPr>
          <p:cNvSpPr>
            <a:spLocks noGrp="1"/>
          </p:cNvSpPr>
          <p:nvPr>
            <p:ph type="title"/>
          </p:nvPr>
        </p:nvSpPr>
        <p:spPr/>
        <p:txBody>
          <a:bodyPr/>
          <a:lstStyle/>
          <a:p>
            <a:r>
              <a:rPr lang="nl-NL" dirty="0"/>
              <a:t>Inhoudsopgave</a:t>
            </a:r>
          </a:p>
        </p:txBody>
      </p:sp>
      <p:sp>
        <p:nvSpPr>
          <p:cNvPr id="10" name="Tijdelijke aanduiding voor verticale tekst 9">
            <a:extLst>
              <a:ext uri="{FF2B5EF4-FFF2-40B4-BE49-F238E27FC236}">
                <a16:creationId xmlns:a16="http://schemas.microsoft.com/office/drawing/2014/main" id="{FA85A70B-D5E0-4231-B779-65DB8E475AFA}"/>
              </a:ext>
            </a:extLst>
          </p:cNvPr>
          <p:cNvSpPr>
            <a:spLocks noGrp="1"/>
          </p:cNvSpPr>
          <p:nvPr>
            <p:ph type="body" orient="vert" idx="1"/>
          </p:nvPr>
        </p:nvSpPr>
        <p:spPr/>
        <p:txBody>
          <a:bodyPr/>
          <a:lstStyle/>
          <a:p>
            <a:r>
              <a:rPr lang="nl-NL" dirty="0"/>
              <a:t>Samenvatting (p.4)</a:t>
            </a:r>
          </a:p>
          <a:p>
            <a:pPr lvl="1"/>
            <a:r>
              <a:rPr lang="nl-NL" dirty="0"/>
              <a:t>Prognoses Regionale Economie (p.9)</a:t>
            </a:r>
          </a:p>
          <a:p>
            <a:pPr lvl="1"/>
            <a:r>
              <a:rPr lang="nl-NL" dirty="0"/>
              <a:t>Ontwikkeling uitkeringen (p.12)</a:t>
            </a:r>
          </a:p>
          <a:p>
            <a:pPr lvl="1"/>
            <a:r>
              <a:rPr lang="nl-NL" dirty="0"/>
              <a:t>Ontwikkeling NOW-regeling (p.16)</a:t>
            </a:r>
          </a:p>
          <a:p>
            <a:pPr lvl="1"/>
            <a:r>
              <a:rPr lang="nl-NL" dirty="0"/>
              <a:t>Ontwikkeling sectoren (p.19)</a:t>
            </a:r>
          </a:p>
          <a:p>
            <a:pPr lvl="1"/>
            <a:r>
              <a:rPr lang="nl-NL" dirty="0"/>
              <a:t>Ontwikkeling vacatures in Rijnmond (p.23)</a:t>
            </a:r>
          </a:p>
        </p:txBody>
      </p:sp>
      <p:sp>
        <p:nvSpPr>
          <p:cNvPr id="4" name="Tijdelijke aanduiding voor dianummer 3">
            <a:extLst>
              <a:ext uri="{FF2B5EF4-FFF2-40B4-BE49-F238E27FC236}">
                <a16:creationId xmlns:a16="http://schemas.microsoft.com/office/drawing/2014/main" id="{75768E05-99A3-44AD-BC61-2C241E9BAEA2}"/>
              </a:ext>
            </a:extLst>
          </p:cNvPr>
          <p:cNvSpPr>
            <a:spLocks noGrp="1"/>
          </p:cNvSpPr>
          <p:nvPr>
            <p:ph type="sldNum" sz="quarter" idx="12"/>
          </p:nvPr>
        </p:nvSpPr>
        <p:spPr/>
        <p:txBody>
          <a:bodyPr/>
          <a:lstStyle/>
          <a:p>
            <a:fld id="{7A682FF0-AA75-4B92-A405-2DF373EE1C9D}" type="slidenum">
              <a:rPr lang="nl-NL" smtClean="0"/>
              <a:t>2</a:t>
            </a:fld>
            <a:endParaRPr lang="nl-NL" dirty="0"/>
          </a:p>
        </p:txBody>
      </p:sp>
      <p:sp>
        <p:nvSpPr>
          <p:cNvPr id="11" name="Tijdelijke aanduiding voor tekst 10">
            <a:extLst>
              <a:ext uri="{FF2B5EF4-FFF2-40B4-BE49-F238E27FC236}">
                <a16:creationId xmlns:a16="http://schemas.microsoft.com/office/drawing/2014/main" id="{943D9C11-DD1A-4217-88C6-15A9824CAD48}"/>
              </a:ext>
            </a:extLst>
          </p:cNvPr>
          <p:cNvSpPr>
            <a:spLocks noGrp="1"/>
          </p:cNvSpPr>
          <p:nvPr>
            <p:ph type="body" sz="quarter" idx="22"/>
          </p:nvPr>
        </p:nvSpPr>
        <p:spPr/>
        <p:txBody>
          <a:bodyPr/>
          <a:lstStyle/>
          <a:p>
            <a:endParaRPr lang="nl-NL" dirty="0"/>
          </a:p>
        </p:txBody>
      </p:sp>
      <p:sp>
        <p:nvSpPr>
          <p:cNvPr id="12" name="Tijdelijke aanduiding voor voettekst 11">
            <a:extLst>
              <a:ext uri="{FF2B5EF4-FFF2-40B4-BE49-F238E27FC236}">
                <a16:creationId xmlns:a16="http://schemas.microsoft.com/office/drawing/2014/main" id="{958E0ECF-C0A9-4C25-8FB4-47D67D236348}"/>
              </a:ext>
            </a:extLst>
          </p:cNvPr>
          <p:cNvSpPr>
            <a:spLocks noGrp="1"/>
          </p:cNvSpPr>
          <p:nvPr>
            <p:ph type="ftr" sz="quarter" idx="11"/>
          </p:nvPr>
        </p:nvSpPr>
        <p:spPr/>
        <p:txBody>
          <a:bodyPr/>
          <a:lstStyle/>
          <a:p>
            <a:r>
              <a:rPr lang="nl-NL" dirty="0"/>
              <a:t>Economische impact van het Corona virus Rotterdam, update 16 juni 2020</a:t>
            </a:r>
          </a:p>
        </p:txBody>
      </p:sp>
      <p:sp>
        <p:nvSpPr>
          <p:cNvPr id="8" name="Tekstvak 7">
            <a:extLst>
              <a:ext uri="{FF2B5EF4-FFF2-40B4-BE49-F238E27FC236}">
                <a16:creationId xmlns:a16="http://schemas.microsoft.com/office/drawing/2014/main" id="{D8AEA7DA-03E0-4835-A1AF-884AD5AA3B8F}"/>
              </a:ext>
            </a:extLst>
          </p:cNvPr>
          <p:cNvSpPr txBox="1"/>
          <p:nvPr/>
        </p:nvSpPr>
        <p:spPr>
          <a:xfrm>
            <a:off x="5940152" y="6378185"/>
            <a:ext cx="3013947" cy="461665"/>
          </a:xfrm>
          <a:prstGeom prst="rect">
            <a:avLst/>
          </a:prstGeom>
          <a:noFill/>
        </p:spPr>
        <p:txBody>
          <a:bodyPr wrap="square" rtlCol="0">
            <a:spAutoFit/>
          </a:bodyPr>
          <a:lstStyle/>
          <a:p>
            <a:pPr algn="r"/>
            <a:r>
              <a:rPr lang="nl-NL" sz="800" dirty="0"/>
              <a:t>Bron: </a:t>
            </a:r>
            <a:r>
              <a:rPr lang="nl-NL" sz="800" dirty="0">
                <a:hlinkClick r:id="rId2"/>
              </a:rPr>
              <a:t>https://corinematser.nl/wp-content/uploads/2020/06/Visual_Persconferentie_3juni2020-1.pdf</a:t>
            </a:r>
            <a:endParaRPr lang="nl-NL" sz="800" dirty="0"/>
          </a:p>
          <a:p>
            <a:pPr algn="r"/>
            <a:endParaRPr lang="nl-NL" sz="800" dirty="0"/>
          </a:p>
        </p:txBody>
      </p:sp>
      <p:pic>
        <p:nvPicPr>
          <p:cNvPr id="5" name="Afbeelding 4">
            <a:extLst>
              <a:ext uri="{FF2B5EF4-FFF2-40B4-BE49-F238E27FC236}">
                <a16:creationId xmlns:a16="http://schemas.microsoft.com/office/drawing/2014/main" id="{61B763D5-F015-4EF0-881A-A65020BE7A2B}"/>
              </a:ext>
            </a:extLst>
          </p:cNvPr>
          <p:cNvPicPr>
            <a:picLocks noChangeAspect="1"/>
          </p:cNvPicPr>
          <p:nvPr/>
        </p:nvPicPr>
        <p:blipFill>
          <a:blip r:embed="rId3"/>
          <a:stretch>
            <a:fillRect/>
          </a:stretch>
        </p:blipFill>
        <p:spPr>
          <a:xfrm>
            <a:off x="5004048" y="1128858"/>
            <a:ext cx="3475126" cy="4902618"/>
          </a:xfrm>
          <a:prstGeom prst="rect">
            <a:avLst/>
          </a:prstGeom>
        </p:spPr>
      </p:pic>
    </p:spTree>
    <p:extLst>
      <p:ext uri="{BB962C8B-B14F-4D97-AF65-F5344CB8AC3E}">
        <p14:creationId xmlns:p14="http://schemas.microsoft.com/office/powerpoint/2010/main" val="78244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ED22DB6-E5F2-4892-98E3-5556C3832546}"/>
              </a:ext>
            </a:extLst>
          </p:cNvPr>
          <p:cNvSpPr>
            <a:spLocks noGrp="1"/>
          </p:cNvSpPr>
          <p:nvPr>
            <p:ph type="title"/>
          </p:nvPr>
        </p:nvSpPr>
        <p:spPr>
          <a:xfrm>
            <a:off x="411432" y="548679"/>
            <a:ext cx="6464824" cy="772121"/>
          </a:xfrm>
        </p:spPr>
        <p:txBody>
          <a:bodyPr/>
          <a:lstStyle/>
          <a:p>
            <a:r>
              <a:rPr lang="nl-NL" dirty="0"/>
              <a:t>Impact werkgelegenheid en vacatures</a:t>
            </a:r>
          </a:p>
        </p:txBody>
      </p:sp>
      <p:sp>
        <p:nvSpPr>
          <p:cNvPr id="11" name="Tijdelijke aanduiding voor verticale tekst 10">
            <a:extLst>
              <a:ext uri="{FF2B5EF4-FFF2-40B4-BE49-F238E27FC236}">
                <a16:creationId xmlns:a16="http://schemas.microsoft.com/office/drawing/2014/main" id="{B90EFDBA-AD70-49D8-8BB5-E2F8D31CFBF4}"/>
              </a:ext>
            </a:extLst>
          </p:cNvPr>
          <p:cNvSpPr>
            <a:spLocks noGrp="1"/>
          </p:cNvSpPr>
          <p:nvPr>
            <p:ph type="body" orient="vert" idx="1"/>
          </p:nvPr>
        </p:nvSpPr>
        <p:spPr>
          <a:xfrm>
            <a:off x="139572" y="1622631"/>
            <a:ext cx="2344196" cy="4459732"/>
          </a:xfrm>
        </p:spPr>
        <p:txBody>
          <a:bodyPr/>
          <a:lstStyle/>
          <a:p>
            <a:pPr marL="0" indent="0">
              <a:buNone/>
            </a:pPr>
            <a:r>
              <a:rPr lang="nl-NL" sz="1400" dirty="0"/>
              <a:t>De impact op de werkgelegenheid wordt voor de verschillende sectoren steeds duidelijker. Het UWV geeft in de publicatie: regionale impact op de werkgelegenheid in Rijnmond inzicht. (kolom: impact werkgelegenheid)</a:t>
            </a:r>
          </a:p>
          <a:p>
            <a:pPr marL="0" indent="0">
              <a:buNone/>
            </a:pPr>
            <a:r>
              <a:rPr lang="nl-NL" sz="1400" dirty="0"/>
              <a:t>In het arbeidsmarktdashboard RijnmondInZicht.nl wordt wekelijks een update gegeven over de vacatureontwikkeling. In de kolom: impact in vacatures is de vacatureontwikkeling van de afgelopen vier weken weergegeven.  </a:t>
            </a:r>
          </a:p>
          <a:p>
            <a:pPr marL="0" indent="0">
              <a:buNone/>
            </a:pPr>
            <a:endParaRPr lang="nl-NL" sz="1400" dirty="0"/>
          </a:p>
          <a:p>
            <a:pPr marL="0" indent="0">
              <a:buNone/>
            </a:pPr>
            <a:endParaRPr lang="nl-NL" sz="1400" dirty="0"/>
          </a:p>
        </p:txBody>
      </p:sp>
      <p:sp>
        <p:nvSpPr>
          <p:cNvPr id="4" name="Tijdelijke aanduiding voor dianummer 3">
            <a:extLst>
              <a:ext uri="{FF2B5EF4-FFF2-40B4-BE49-F238E27FC236}">
                <a16:creationId xmlns:a16="http://schemas.microsoft.com/office/drawing/2014/main" id="{4777E170-B437-432C-81A4-C451AE6CC5F6}"/>
              </a:ext>
            </a:extLst>
          </p:cNvPr>
          <p:cNvSpPr>
            <a:spLocks noGrp="1"/>
          </p:cNvSpPr>
          <p:nvPr>
            <p:ph type="sldNum" sz="quarter" idx="12"/>
          </p:nvPr>
        </p:nvSpPr>
        <p:spPr/>
        <p:txBody>
          <a:bodyPr/>
          <a:lstStyle/>
          <a:p>
            <a:fld id="{7A682FF0-AA75-4B92-A405-2DF373EE1C9D}" type="slidenum">
              <a:rPr lang="nl-NL" smtClean="0"/>
              <a:t>20</a:t>
            </a:fld>
            <a:endParaRPr lang="nl-NL" dirty="0"/>
          </a:p>
        </p:txBody>
      </p:sp>
      <p:sp>
        <p:nvSpPr>
          <p:cNvPr id="12" name="Tijdelijke aanduiding voor tekst 11">
            <a:extLst>
              <a:ext uri="{FF2B5EF4-FFF2-40B4-BE49-F238E27FC236}">
                <a16:creationId xmlns:a16="http://schemas.microsoft.com/office/drawing/2014/main" id="{6DE70206-C921-490F-ACB3-28CED0543E0B}"/>
              </a:ext>
            </a:extLst>
          </p:cNvPr>
          <p:cNvSpPr>
            <a:spLocks noGrp="1"/>
          </p:cNvSpPr>
          <p:nvPr>
            <p:ph type="body" sz="quarter" idx="22"/>
          </p:nvPr>
        </p:nvSpPr>
        <p:spPr/>
        <p:txBody>
          <a:bodyPr/>
          <a:lstStyle/>
          <a:p>
            <a:endParaRPr lang="nl-NL" dirty="0"/>
          </a:p>
        </p:txBody>
      </p:sp>
      <p:sp>
        <p:nvSpPr>
          <p:cNvPr id="20" name="Tekstvak 19">
            <a:extLst>
              <a:ext uri="{FF2B5EF4-FFF2-40B4-BE49-F238E27FC236}">
                <a16:creationId xmlns:a16="http://schemas.microsoft.com/office/drawing/2014/main" id="{3783C9B3-5E3C-4CB5-B0E6-55573360C313}"/>
              </a:ext>
            </a:extLst>
          </p:cNvPr>
          <p:cNvSpPr txBox="1"/>
          <p:nvPr/>
        </p:nvSpPr>
        <p:spPr>
          <a:xfrm>
            <a:off x="5765701" y="6325196"/>
            <a:ext cx="3229971" cy="338554"/>
          </a:xfrm>
          <a:prstGeom prst="rect">
            <a:avLst/>
          </a:prstGeom>
          <a:noFill/>
        </p:spPr>
        <p:txBody>
          <a:bodyPr wrap="square" rtlCol="0">
            <a:spAutoFit/>
          </a:bodyPr>
          <a:lstStyle/>
          <a:p>
            <a:pPr algn="r"/>
            <a:r>
              <a:rPr lang="nl-NL" sz="800" dirty="0"/>
              <a:t>Bron: UWV, Regionale Impact op de werkgelegenheid in Rijnmond (4 juni 2020) en JobFeed, bewerking Gemeente Rotterdam (12 juni 2020). </a:t>
            </a:r>
          </a:p>
        </p:txBody>
      </p:sp>
      <p:sp>
        <p:nvSpPr>
          <p:cNvPr id="2" name="Tijdelijke aanduiding voor voettekst 1">
            <a:extLst>
              <a:ext uri="{FF2B5EF4-FFF2-40B4-BE49-F238E27FC236}">
                <a16:creationId xmlns:a16="http://schemas.microsoft.com/office/drawing/2014/main" id="{750958D8-B0BD-40CD-9FF6-88BA375C464F}"/>
              </a:ext>
            </a:extLst>
          </p:cNvPr>
          <p:cNvSpPr>
            <a:spLocks noGrp="1"/>
          </p:cNvSpPr>
          <p:nvPr>
            <p:ph type="ftr" sz="quarter" idx="11"/>
          </p:nvPr>
        </p:nvSpPr>
        <p:spPr/>
        <p:txBody>
          <a:bodyPr/>
          <a:lstStyle/>
          <a:p>
            <a:r>
              <a:rPr lang="nl-NL" dirty="0"/>
              <a:t>Economische impact van het Corona virus Rotterdam, update 16 juni 2020</a:t>
            </a:r>
          </a:p>
        </p:txBody>
      </p:sp>
      <p:pic>
        <p:nvPicPr>
          <p:cNvPr id="5" name="Afbeelding 4">
            <a:extLst>
              <a:ext uri="{FF2B5EF4-FFF2-40B4-BE49-F238E27FC236}">
                <a16:creationId xmlns:a16="http://schemas.microsoft.com/office/drawing/2014/main" id="{DF59871D-3FE9-48CD-8A03-F3480EB81DC0}"/>
              </a:ext>
            </a:extLst>
          </p:cNvPr>
          <p:cNvPicPr>
            <a:picLocks noChangeAspect="1"/>
          </p:cNvPicPr>
          <p:nvPr/>
        </p:nvPicPr>
        <p:blipFill>
          <a:blip r:embed="rId2"/>
          <a:stretch>
            <a:fillRect/>
          </a:stretch>
        </p:blipFill>
        <p:spPr>
          <a:xfrm>
            <a:off x="2568451" y="1622630"/>
            <a:ext cx="6427221" cy="3948014"/>
          </a:xfrm>
          <a:prstGeom prst="rect">
            <a:avLst/>
          </a:prstGeom>
        </p:spPr>
      </p:pic>
      <p:sp>
        <p:nvSpPr>
          <p:cNvPr id="8" name="Rechthoek 7">
            <a:extLst>
              <a:ext uri="{FF2B5EF4-FFF2-40B4-BE49-F238E27FC236}">
                <a16:creationId xmlns:a16="http://schemas.microsoft.com/office/drawing/2014/main" id="{F116889C-CA7F-4F37-9336-604074740C65}"/>
              </a:ext>
            </a:extLst>
          </p:cNvPr>
          <p:cNvSpPr/>
          <p:nvPr/>
        </p:nvSpPr>
        <p:spPr>
          <a:xfrm>
            <a:off x="2568451" y="5661248"/>
            <a:ext cx="1787525" cy="2392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Zeer grote krimp of daling</a:t>
            </a:r>
          </a:p>
        </p:txBody>
      </p:sp>
      <p:sp>
        <p:nvSpPr>
          <p:cNvPr id="13" name="Rechthoek 12">
            <a:extLst>
              <a:ext uri="{FF2B5EF4-FFF2-40B4-BE49-F238E27FC236}">
                <a16:creationId xmlns:a16="http://schemas.microsoft.com/office/drawing/2014/main" id="{D5422F6D-6240-4E6F-A691-9212F609C72B}"/>
              </a:ext>
            </a:extLst>
          </p:cNvPr>
          <p:cNvSpPr/>
          <p:nvPr/>
        </p:nvSpPr>
        <p:spPr>
          <a:xfrm>
            <a:off x="7208147" y="5661247"/>
            <a:ext cx="1787525" cy="2392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Groei</a:t>
            </a:r>
          </a:p>
        </p:txBody>
      </p:sp>
      <p:sp>
        <p:nvSpPr>
          <p:cNvPr id="14" name="Rechthoek 13">
            <a:extLst>
              <a:ext uri="{FF2B5EF4-FFF2-40B4-BE49-F238E27FC236}">
                <a16:creationId xmlns:a16="http://schemas.microsoft.com/office/drawing/2014/main" id="{FE70D42A-B561-484E-80C5-0B6BA2354FDD}"/>
              </a:ext>
            </a:extLst>
          </p:cNvPr>
          <p:cNvSpPr/>
          <p:nvPr/>
        </p:nvSpPr>
        <p:spPr>
          <a:xfrm>
            <a:off x="4888299" y="5666500"/>
            <a:ext cx="1787525" cy="23929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Sterke krimp of daling</a:t>
            </a:r>
          </a:p>
        </p:txBody>
      </p:sp>
    </p:spTree>
    <p:extLst>
      <p:ext uri="{BB962C8B-B14F-4D97-AF65-F5344CB8AC3E}">
        <p14:creationId xmlns:p14="http://schemas.microsoft.com/office/powerpoint/2010/main" val="331179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233B4-245F-4999-A6CD-73D51039C6FB}"/>
              </a:ext>
            </a:extLst>
          </p:cNvPr>
          <p:cNvSpPr>
            <a:spLocks noGrp="1"/>
          </p:cNvSpPr>
          <p:nvPr>
            <p:ph type="title"/>
          </p:nvPr>
        </p:nvSpPr>
        <p:spPr>
          <a:xfrm>
            <a:off x="411433" y="548679"/>
            <a:ext cx="6584948" cy="772121"/>
          </a:xfrm>
        </p:spPr>
        <p:txBody>
          <a:bodyPr/>
          <a:lstStyle/>
          <a:p>
            <a:r>
              <a:rPr lang="nl-NL" dirty="0"/>
              <a:t>Werknemers in (krimp) sectoren</a:t>
            </a:r>
          </a:p>
        </p:txBody>
      </p:sp>
      <p:sp>
        <p:nvSpPr>
          <p:cNvPr id="3" name="Tijdelijke aanduiding voor verticale tekst 2">
            <a:extLst>
              <a:ext uri="{FF2B5EF4-FFF2-40B4-BE49-F238E27FC236}">
                <a16:creationId xmlns:a16="http://schemas.microsoft.com/office/drawing/2014/main" id="{F0B3242D-D3DF-4BF2-841B-83B991DCB0CB}"/>
              </a:ext>
            </a:extLst>
          </p:cNvPr>
          <p:cNvSpPr>
            <a:spLocks noGrp="1"/>
          </p:cNvSpPr>
          <p:nvPr>
            <p:ph type="body" orient="vert" idx="1"/>
          </p:nvPr>
        </p:nvSpPr>
        <p:spPr>
          <a:xfrm>
            <a:off x="267187" y="1320800"/>
            <a:ext cx="2792645" cy="5088465"/>
          </a:xfrm>
        </p:spPr>
        <p:txBody>
          <a:bodyPr/>
          <a:lstStyle/>
          <a:p>
            <a:pPr marL="0" indent="0">
              <a:buNone/>
            </a:pPr>
            <a:r>
              <a:rPr lang="nl-NL" b="1" dirty="0"/>
              <a:t>Toelichting op de sectoren</a:t>
            </a:r>
          </a:p>
          <a:p>
            <a:r>
              <a:rPr lang="nl-NL" sz="1400" dirty="0"/>
              <a:t>20% van de werknemers werkt in sectoren met zeer grote krimp. De verwachting is dat deze sectoren beperkt herstellen in 2020. </a:t>
            </a:r>
          </a:p>
          <a:p>
            <a:r>
              <a:rPr lang="nl-NL" sz="1400" dirty="0"/>
              <a:t>In sectoren met (zeer) grote krimp verwachtingen kenmerken zich ook door het grote percentage werknemers met tijdelijke contracten en uitzendkrachten. </a:t>
            </a:r>
          </a:p>
          <a:p>
            <a:r>
              <a:rPr lang="nl-NL" sz="1400" dirty="0"/>
              <a:t>De uitzendsector en de horeca hebben te maken met zeer grote krimp. </a:t>
            </a:r>
          </a:p>
          <a:p>
            <a:endParaRPr lang="nl-NL" dirty="0"/>
          </a:p>
          <a:p>
            <a:endParaRPr lang="nl-NL" dirty="0"/>
          </a:p>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886C5AB4-7AAE-45D1-B568-C82643CA5E05}"/>
              </a:ext>
            </a:extLst>
          </p:cNvPr>
          <p:cNvSpPr>
            <a:spLocks noGrp="1"/>
          </p:cNvSpPr>
          <p:nvPr>
            <p:ph type="ftr" sz="quarter" idx="11"/>
          </p:nvPr>
        </p:nvSpPr>
        <p:spPr/>
        <p:txBody>
          <a:bodyPr/>
          <a:lstStyle/>
          <a:p>
            <a:r>
              <a:rPr lang="nl-NL" dirty="0"/>
              <a:t>Economische impact van het Corona virus Rotterdam, update 16 juni 2020</a:t>
            </a:r>
          </a:p>
        </p:txBody>
      </p:sp>
      <p:sp>
        <p:nvSpPr>
          <p:cNvPr id="5" name="Tijdelijke aanduiding voor dianummer 4">
            <a:extLst>
              <a:ext uri="{FF2B5EF4-FFF2-40B4-BE49-F238E27FC236}">
                <a16:creationId xmlns:a16="http://schemas.microsoft.com/office/drawing/2014/main" id="{4242061D-FFEF-43A0-AA94-2D6A8654F85D}"/>
              </a:ext>
            </a:extLst>
          </p:cNvPr>
          <p:cNvSpPr>
            <a:spLocks noGrp="1"/>
          </p:cNvSpPr>
          <p:nvPr>
            <p:ph type="sldNum" sz="quarter" idx="12"/>
          </p:nvPr>
        </p:nvSpPr>
        <p:spPr/>
        <p:txBody>
          <a:bodyPr/>
          <a:lstStyle/>
          <a:p>
            <a:fld id="{7A682FF0-AA75-4B92-A405-2DF373EE1C9D}" type="slidenum">
              <a:rPr lang="nl-NL" smtClean="0"/>
              <a:t>21</a:t>
            </a:fld>
            <a:endParaRPr lang="nl-NL" dirty="0"/>
          </a:p>
        </p:txBody>
      </p:sp>
      <p:sp>
        <p:nvSpPr>
          <p:cNvPr id="6" name="Tijdelijke aanduiding voor tekst 5">
            <a:extLst>
              <a:ext uri="{FF2B5EF4-FFF2-40B4-BE49-F238E27FC236}">
                <a16:creationId xmlns:a16="http://schemas.microsoft.com/office/drawing/2014/main" id="{171540BB-34E9-4B28-A34F-8E5F0E85699A}"/>
              </a:ext>
            </a:extLst>
          </p:cNvPr>
          <p:cNvSpPr>
            <a:spLocks noGrp="1"/>
          </p:cNvSpPr>
          <p:nvPr>
            <p:ph type="body" sz="quarter" idx="22"/>
          </p:nvPr>
        </p:nvSpPr>
        <p:spPr/>
        <p:txBody>
          <a:bodyPr/>
          <a:lstStyle/>
          <a:p>
            <a:endParaRPr lang="nl-NL" dirty="0"/>
          </a:p>
        </p:txBody>
      </p:sp>
      <p:pic>
        <p:nvPicPr>
          <p:cNvPr id="7" name="Afbeelding 6">
            <a:extLst>
              <a:ext uri="{FF2B5EF4-FFF2-40B4-BE49-F238E27FC236}">
                <a16:creationId xmlns:a16="http://schemas.microsoft.com/office/drawing/2014/main" id="{7E50AB82-8206-4715-B610-C46BFE27809B}"/>
              </a:ext>
            </a:extLst>
          </p:cNvPr>
          <p:cNvPicPr>
            <a:picLocks noChangeAspect="1"/>
          </p:cNvPicPr>
          <p:nvPr/>
        </p:nvPicPr>
        <p:blipFill>
          <a:blip r:embed="rId2"/>
          <a:stretch>
            <a:fillRect/>
          </a:stretch>
        </p:blipFill>
        <p:spPr>
          <a:xfrm>
            <a:off x="2876371" y="1101717"/>
            <a:ext cx="6163590" cy="5230821"/>
          </a:xfrm>
          <a:prstGeom prst="rect">
            <a:avLst/>
          </a:prstGeom>
        </p:spPr>
      </p:pic>
      <p:sp>
        <p:nvSpPr>
          <p:cNvPr id="8" name="Tekstvak 7">
            <a:extLst>
              <a:ext uri="{FF2B5EF4-FFF2-40B4-BE49-F238E27FC236}">
                <a16:creationId xmlns:a16="http://schemas.microsoft.com/office/drawing/2014/main" id="{A6D8D313-0580-4F71-962B-A59DCD162980}"/>
              </a:ext>
            </a:extLst>
          </p:cNvPr>
          <p:cNvSpPr txBox="1"/>
          <p:nvPr/>
        </p:nvSpPr>
        <p:spPr>
          <a:xfrm>
            <a:off x="5834526" y="6404160"/>
            <a:ext cx="3058633" cy="215444"/>
          </a:xfrm>
          <a:prstGeom prst="rect">
            <a:avLst/>
          </a:prstGeom>
          <a:noFill/>
        </p:spPr>
        <p:txBody>
          <a:bodyPr wrap="square" rtlCol="0">
            <a:spAutoFit/>
          </a:bodyPr>
          <a:lstStyle/>
          <a:p>
            <a:pPr algn="r"/>
            <a:r>
              <a:rPr lang="nl-NL" sz="800" dirty="0"/>
              <a:t>Bron: UWV, Regionale impact corona werkgelegenheid (4 juni 2020)</a:t>
            </a:r>
          </a:p>
        </p:txBody>
      </p:sp>
    </p:spTree>
    <p:extLst>
      <p:ext uri="{BB962C8B-B14F-4D97-AF65-F5344CB8AC3E}">
        <p14:creationId xmlns:p14="http://schemas.microsoft.com/office/powerpoint/2010/main" val="19358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233B4-245F-4999-A6CD-73D51039C6FB}"/>
              </a:ext>
            </a:extLst>
          </p:cNvPr>
          <p:cNvSpPr>
            <a:spLocks noGrp="1"/>
          </p:cNvSpPr>
          <p:nvPr>
            <p:ph type="title"/>
          </p:nvPr>
        </p:nvSpPr>
        <p:spPr>
          <a:xfrm>
            <a:off x="411433" y="548679"/>
            <a:ext cx="6584948" cy="772121"/>
          </a:xfrm>
        </p:spPr>
        <p:txBody>
          <a:bodyPr/>
          <a:lstStyle/>
          <a:p>
            <a:r>
              <a:rPr lang="nl-NL" dirty="0"/>
              <a:t>Toelichting op sectoren</a:t>
            </a:r>
          </a:p>
        </p:txBody>
      </p:sp>
      <p:sp>
        <p:nvSpPr>
          <p:cNvPr id="3" name="Tijdelijke aanduiding voor verticale tekst 2">
            <a:extLst>
              <a:ext uri="{FF2B5EF4-FFF2-40B4-BE49-F238E27FC236}">
                <a16:creationId xmlns:a16="http://schemas.microsoft.com/office/drawing/2014/main" id="{F0B3242D-D3DF-4BF2-841B-83B991DCB0CB}"/>
              </a:ext>
            </a:extLst>
          </p:cNvPr>
          <p:cNvSpPr>
            <a:spLocks noGrp="1"/>
          </p:cNvSpPr>
          <p:nvPr>
            <p:ph type="body" orient="vert" idx="1"/>
          </p:nvPr>
        </p:nvSpPr>
        <p:spPr>
          <a:xfrm>
            <a:off x="267187" y="1320800"/>
            <a:ext cx="8618692" cy="5088465"/>
          </a:xfrm>
        </p:spPr>
        <p:txBody>
          <a:bodyPr/>
          <a:lstStyle/>
          <a:p>
            <a:pPr marL="0" indent="0">
              <a:buNone/>
            </a:pPr>
            <a:r>
              <a:rPr lang="nl-NL" b="1" dirty="0"/>
              <a:t>Toelichting op de sectoren</a:t>
            </a:r>
          </a:p>
          <a:p>
            <a:r>
              <a:rPr lang="nl-NL" dirty="0"/>
              <a:t>Ruim 32% van de werknemers in Rijnmond werkt in zwaar getroffen sectoren.</a:t>
            </a:r>
          </a:p>
          <a:p>
            <a:r>
              <a:rPr lang="nl-NL" dirty="0"/>
              <a:t>Sectoren met zeer grote werkgelegenheid krimp zijn: arbeidsbemiddeling (intermediairs), Cultuur, sport en recreatie, sierteelt (landbouw, bosbouw en visserij), Horeca (logies-, maaltijd- en drankverstrekking) en verhuur en overige zakelijke dienstverlening. Het aantal vacatures bij intermediairs stijgt de </a:t>
            </a:r>
            <a:r>
              <a:rPr lang="nl-NL"/>
              <a:t>afgelopen vier weken. </a:t>
            </a:r>
            <a:endParaRPr lang="nl-NL" dirty="0"/>
          </a:p>
          <a:p>
            <a:r>
              <a:rPr lang="nl-NL" dirty="0"/>
              <a:t>Sectoren met grote krimp in werkgelegenheid zijn: groot- en detailhandel, metaal en technologische industrie , overige dienstverlening, vervoer en opslag. Het aantal vacatures daalt sterk bij overige dienstverlening en vervoer en opslag. Bij de andere twee sectoren is de daling gering. </a:t>
            </a:r>
          </a:p>
          <a:p>
            <a:r>
              <a:rPr lang="nl-NL" dirty="0"/>
              <a:t>Sectoren met gemiddelde krimp zijn: speciale zakelijke dienstverlening, ICT, bouwnijverheid en de chemische industrie. De daling in vacatures is sterk. </a:t>
            </a:r>
          </a:p>
          <a:p>
            <a:r>
              <a:rPr lang="nl-NL" dirty="0"/>
              <a:t>Sectoren met geen tot kleine krimp zijn: financiële instellingen, onderwijs, winning van delfstoffen, water, energie en beheer, productie van elektriciteit en gas verhuur en handel in onroerend goed. Deze sectoren hebben allemaal een geringe daling in vacatures. </a:t>
            </a:r>
          </a:p>
          <a:p>
            <a:r>
              <a:rPr lang="nl-NL" dirty="0"/>
              <a:t>Sectoren die groeien qua werkgelegenheid zijn gezond- en welzijnszorg en openbaarbestuur. Opmerkelijk is de sterke daling in vacatures in de gezond- en welzijnszorg. Dit komt wellicht door de daling van bedrijven die wel te maken hebben gehad met sluiting door coronamaatregelen. </a:t>
            </a:r>
          </a:p>
          <a:p>
            <a:pPr marL="0" indent="0">
              <a:buNone/>
            </a:pPr>
            <a:endParaRPr lang="nl-NL" dirty="0"/>
          </a:p>
          <a:p>
            <a:endParaRPr lang="nl-NL" dirty="0"/>
          </a:p>
          <a:p>
            <a:endParaRPr lang="nl-NL" dirty="0"/>
          </a:p>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886C5AB4-7AAE-45D1-B568-C82643CA5E05}"/>
              </a:ext>
            </a:extLst>
          </p:cNvPr>
          <p:cNvSpPr>
            <a:spLocks noGrp="1"/>
          </p:cNvSpPr>
          <p:nvPr>
            <p:ph type="ftr" sz="quarter" idx="11"/>
          </p:nvPr>
        </p:nvSpPr>
        <p:spPr/>
        <p:txBody>
          <a:bodyPr/>
          <a:lstStyle/>
          <a:p>
            <a:r>
              <a:rPr lang="nl-NL" dirty="0"/>
              <a:t>Economische impact van het Corona virus Rotterdam, update 16 juni 2020</a:t>
            </a:r>
          </a:p>
        </p:txBody>
      </p:sp>
      <p:sp>
        <p:nvSpPr>
          <p:cNvPr id="5" name="Tijdelijke aanduiding voor dianummer 4">
            <a:extLst>
              <a:ext uri="{FF2B5EF4-FFF2-40B4-BE49-F238E27FC236}">
                <a16:creationId xmlns:a16="http://schemas.microsoft.com/office/drawing/2014/main" id="{4242061D-FFEF-43A0-AA94-2D6A8654F85D}"/>
              </a:ext>
            </a:extLst>
          </p:cNvPr>
          <p:cNvSpPr>
            <a:spLocks noGrp="1"/>
          </p:cNvSpPr>
          <p:nvPr>
            <p:ph type="sldNum" sz="quarter" idx="12"/>
          </p:nvPr>
        </p:nvSpPr>
        <p:spPr/>
        <p:txBody>
          <a:bodyPr/>
          <a:lstStyle/>
          <a:p>
            <a:fld id="{7A682FF0-AA75-4B92-A405-2DF373EE1C9D}" type="slidenum">
              <a:rPr lang="nl-NL" smtClean="0"/>
              <a:t>22</a:t>
            </a:fld>
            <a:endParaRPr lang="nl-NL" dirty="0"/>
          </a:p>
        </p:txBody>
      </p:sp>
      <p:sp>
        <p:nvSpPr>
          <p:cNvPr id="6" name="Tijdelijke aanduiding voor tekst 5">
            <a:extLst>
              <a:ext uri="{FF2B5EF4-FFF2-40B4-BE49-F238E27FC236}">
                <a16:creationId xmlns:a16="http://schemas.microsoft.com/office/drawing/2014/main" id="{171540BB-34E9-4B28-A34F-8E5F0E85699A}"/>
              </a:ext>
            </a:extLst>
          </p:cNvPr>
          <p:cNvSpPr>
            <a:spLocks noGrp="1"/>
          </p:cNvSpPr>
          <p:nvPr>
            <p:ph type="body" sz="quarter" idx="22"/>
          </p:nvPr>
        </p:nvSpPr>
        <p:spPr/>
        <p:txBody>
          <a:bodyPr/>
          <a:lstStyle/>
          <a:p>
            <a:endParaRPr lang="nl-NL" dirty="0"/>
          </a:p>
        </p:txBody>
      </p:sp>
    </p:spTree>
    <p:extLst>
      <p:ext uri="{BB962C8B-B14F-4D97-AF65-F5344CB8AC3E}">
        <p14:creationId xmlns:p14="http://schemas.microsoft.com/office/powerpoint/2010/main" val="285418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EC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Slide Number Placeholder 3"/>
          <p:cNvSpPr>
            <a:spLocks noGrp="1"/>
          </p:cNvSpPr>
          <p:nvPr>
            <p:ph type="sldNum" sz="quarter" idx="12"/>
          </p:nvPr>
        </p:nvSpPr>
        <p:spPr/>
        <p:txBody>
          <a:bodyPr/>
          <a:lstStyle/>
          <a:p>
            <a:fld id="{7A682FF0-AA75-4B92-A405-2DF373EE1C9D}" type="slidenum">
              <a:rPr lang="nl-NL" smtClean="0"/>
              <a:t>23</a:t>
            </a:fld>
            <a:endParaRPr lang="nl-NL" dirty="0"/>
          </a:p>
        </p:txBody>
      </p:sp>
      <p:sp>
        <p:nvSpPr>
          <p:cNvPr id="6" name="Title 5"/>
          <p:cNvSpPr>
            <a:spLocks noGrp="1"/>
          </p:cNvSpPr>
          <p:nvPr>
            <p:ph type="title"/>
          </p:nvPr>
        </p:nvSpPr>
        <p:spPr>
          <a:xfrm>
            <a:off x="1332000" y="3042939"/>
            <a:ext cx="6480000" cy="772121"/>
          </a:xfrm>
        </p:spPr>
        <p:txBody>
          <a:bodyPr anchor="ctr"/>
          <a:lstStyle/>
          <a:p>
            <a:pPr algn="ctr">
              <a:lnSpc>
                <a:spcPct val="150000"/>
              </a:lnSpc>
            </a:pPr>
            <a:r>
              <a:rPr lang="nl-NL" dirty="0">
                <a:solidFill>
                  <a:schemeClr val="bg1"/>
                </a:solidFill>
              </a:rPr>
              <a:t>Ontwikkeling vacatures</a:t>
            </a:r>
            <a:br>
              <a:rPr lang="nl-NL" dirty="0">
                <a:solidFill>
                  <a:schemeClr val="bg1"/>
                </a:solidFill>
              </a:rPr>
            </a:br>
            <a:r>
              <a:rPr lang="nl-NL" dirty="0">
                <a:solidFill>
                  <a:schemeClr val="bg1"/>
                </a:solidFill>
              </a:rPr>
              <a:t>Rijnmond</a:t>
            </a:r>
          </a:p>
        </p:txBody>
      </p:sp>
      <p:sp>
        <p:nvSpPr>
          <p:cNvPr id="2" name="Tijdelijke aanduiding voor voettekst 1">
            <a:extLst>
              <a:ext uri="{FF2B5EF4-FFF2-40B4-BE49-F238E27FC236}">
                <a16:creationId xmlns:a16="http://schemas.microsoft.com/office/drawing/2014/main" id="{219671EC-2575-4F5C-BDD7-657FA0E2DC0B}"/>
              </a:ext>
            </a:extLst>
          </p:cNvPr>
          <p:cNvSpPr>
            <a:spLocks noGrp="1"/>
          </p:cNvSpPr>
          <p:nvPr>
            <p:ph type="ftr" sz="quarter" idx="11"/>
          </p:nvPr>
        </p:nvSpPr>
        <p:spPr/>
        <p:txBody>
          <a:bodyPr/>
          <a:lstStyle/>
          <a:p>
            <a:r>
              <a:rPr lang="nl-NL" dirty="0"/>
              <a:t>Economische impact van het Corona virus Rotterdam, update 16 juni 2020</a:t>
            </a:r>
          </a:p>
        </p:txBody>
      </p:sp>
    </p:spTree>
    <p:extLst>
      <p:ext uri="{BB962C8B-B14F-4D97-AF65-F5344CB8AC3E}">
        <p14:creationId xmlns:p14="http://schemas.microsoft.com/office/powerpoint/2010/main" val="20224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8618692" cy="4952628"/>
          </a:xfrm>
        </p:spPr>
        <p:txBody>
          <a:bodyPr/>
          <a:lstStyle/>
          <a:p>
            <a:pPr marL="0" indent="0">
              <a:buNone/>
            </a:pPr>
            <a:r>
              <a:rPr lang="nl-NL" dirty="0"/>
              <a:t>Vacatureontwikkeling Rijnmond per week</a:t>
            </a:r>
          </a:p>
          <a:p>
            <a:r>
              <a:rPr lang="nl-NL" dirty="0"/>
              <a:t>De daling van het aantal vacatures, bij directe werkgevers, over de afgelopen vier weken (t.o.v. 2019) is nog steeds groot (-21%). Bij intermediairs stijgt het aantal vacatures met 14%. </a:t>
            </a:r>
          </a:p>
          <a:p>
            <a:r>
              <a:rPr lang="nl-NL" dirty="0"/>
              <a:t>Bij directe werkgevers is de daling nog steeds het grootst op niveau 3-4 (-27%) en op niveau 1-2 </a:t>
            </a:r>
            <a:br>
              <a:rPr lang="nl-NL" dirty="0"/>
            </a:br>
            <a:r>
              <a:rPr lang="nl-NL" dirty="0"/>
              <a:t>(-20%). Op het niveau HBO-WO is de daling -15%. </a:t>
            </a:r>
          </a:p>
          <a:p>
            <a:r>
              <a:rPr lang="nl-NL" dirty="0"/>
              <a:t>Over de afgelopen vier weken </a:t>
            </a:r>
            <a:br>
              <a:rPr lang="nl-NL" dirty="0"/>
            </a:br>
            <a:r>
              <a:rPr lang="nl-NL" dirty="0"/>
              <a:t>stijgt het aantal vacatures bij </a:t>
            </a:r>
            <a:br>
              <a:rPr lang="nl-NL" dirty="0"/>
            </a:br>
            <a:r>
              <a:rPr lang="nl-NL" dirty="0"/>
              <a:t>intermediairs. De stijging is het hoogst</a:t>
            </a:r>
            <a:br>
              <a:rPr lang="nl-NL" dirty="0"/>
            </a:br>
            <a:r>
              <a:rPr lang="nl-NL" dirty="0"/>
              <a:t>op niveau 1-2 met 18%. HBO-WO stijgt</a:t>
            </a:r>
            <a:br>
              <a:rPr lang="nl-NL" dirty="0"/>
            </a:br>
            <a:r>
              <a:rPr lang="nl-NL" dirty="0"/>
              <a:t>met 16%. </a:t>
            </a:r>
          </a:p>
          <a:p>
            <a:r>
              <a:rPr lang="nl-NL" dirty="0"/>
              <a:t>Het aantal online vacatures ligt </a:t>
            </a:r>
            <a:br>
              <a:rPr lang="nl-NL" dirty="0"/>
            </a:br>
            <a:r>
              <a:rPr lang="nl-NL" dirty="0"/>
              <a:t>op het niveau van dezelfde periode in </a:t>
            </a:r>
            <a:br>
              <a:rPr lang="nl-NL" dirty="0"/>
            </a:br>
            <a:r>
              <a:rPr lang="nl-NL" dirty="0"/>
              <a:t>2018. </a:t>
            </a:r>
          </a:p>
        </p:txBody>
      </p:sp>
      <p:pic>
        <p:nvPicPr>
          <p:cNvPr id="5" name="Afbeelding 4">
            <a:extLst>
              <a:ext uri="{FF2B5EF4-FFF2-40B4-BE49-F238E27FC236}">
                <a16:creationId xmlns:a16="http://schemas.microsoft.com/office/drawing/2014/main" id="{F5DF8069-F421-4573-8A4A-74CC81C42223}"/>
              </a:ext>
            </a:extLst>
          </p:cNvPr>
          <p:cNvPicPr>
            <a:picLocks noChangeAspect="1"/>
          </p:cNvPicPr>
          <p:nvPr/>
        </p:nvPicPr>
        <p:blipFill>
          <a:blip r:embed="rId3"/>
          <a:stretch>
            <a:fillRect/>
          </a:stretch>
        </p:blipFill>
        <p:spPr>
          <a:xfrm>
            <a:off x="4073591" y="3429000"/>
            <a:ext cx="4815711" cy="2811995"/>
          </a:xfrm>
          <a:prstGeom prst="rect">
            <a:avLst/>
          </a:prstGeom>
        </p:spPr>
      </p:pic>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392815" cy="772121"/>
          </a:xfrm>
        </p:spPr>
        <p:txBody>
          <a:bodyPr/>
          <a:lstStyle/>
          <a:p>
            <a:r>
              <a:rPr lang="nl-NL" dirty="0"/>
              <a:t>Vacatureontwikkeling</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24</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sp>
        <p:nvSpPr>
          <p:cNvPr id="12" name="Rechthoek 11">
            <a:extLst>
              <a:ext uri="{FF2B5EF4-FFF2-40B4-BE49-F238E27FC236}">
                <a16:creationId xmlns:a16="http://schemas.microsoft.com/office/drawing/2014/main" id="{BBFAE6ED-B283-4199-B547-2F77F6879AE8}"/>
              </a:ext>
            </a:extLst>
          </p:cNvPr>
          <p:cNvSpPr/>
          <p:nvPr/>
        </p:nvSpPr>
        <p:spPr>
          <a:xfrm>
            <a:off x="7092280" y="3785545"/>
            <a:ext cx="1152128" cy="2539585"/>
          </a:xfrm>
          <a:prstGeom prst="rect">
            <a:avLst/>
          </a:prstGeom>
          <a:noFill/>
          <a:ln>
            <a:solidFill>
              <a:srgbClr val="EC1B2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nl-NL" sz="1200" dirty="0">
              <a:solidFill>
                <a:schemeClr val="tx1"/>
              </a:solidFill>
            </a:endParaRPr>
          </a:p>
        </p:txBody>
      </p:sp>
    </p:spTree>
    <p:extLst>
      <p:ext uri="{BB962C8B-B14F-4D97-AF65-F5344CB8AC3E}">
        <p14:creationId xmlns:p14="http://schemas.microsoft.com/office/powerpoint/2010/main" val="371771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621335"/>
            <a:ext cx="8553285" cy="4787930"/>
          </a:xfrm>
        </p:spPr>
        <p:txBody>
          <a:bodyPr/>
          <a:lstStyle/>
          <a:p>
            <a:pPr marL="0" indent="0">
              <a:buNone/>
            </a:pPr>
            <a:r>
              <a:rPr lang="nl-NL" dirty="0"/>
              <a:t>Het aantal vacatures bij </a:t>
            </a:r>
            <a:br>
              <a:rPr lang="nl-NL" dirty="0"/>
            </a:br>
            <a:r>
              <a:rPr lang="nl-NL" dirty="0"/>
              <a:t>intermediairs groeit over de </a:t>
            </a:r>
            <a:br>
              <a:rPr lang="nl-NL" dirty="0"/>
            </a:br>
            <a:r>
              <a:rPr lang="nl-NL" dirty="0"/>
              <a:t>afgelopen vier weken met 14%.  </a:t>
            </a:r>
          </a:p>
          <a:p>
            <a:pPr marL="0" indent="0">
              <a:buNone/>
            </a:pPr>
            <a:r>
              <a:rPr lang="nl-NL" dirty="0"/>
              <a:t>In alle functieniveau is een stijging </a:t>
            </a:r>
            <a:br>
              <a:rPr lang="nl-NL" dirty="0"/>
            </a:br>
            <a:r>
              <a:rPr lang="nl-NL" dirty="0"/>
              <a:t>van het aantal online vacatures </a:t>
            </a:r>
            <a:br>
              <a:rPr lang="nl-NL" dirty="0"/>
            </a:br>
            <a:r>
              <a:rPr lang="nl-NL" dirty="0"/>
              <a:t>waarneembaar. </a:t>
            </a:r>
          </a:p>
          <a:p>
            <a:r>
              <a:rPr lang="nl-NL" dirty="0"/>
              <a:t>De groei op niveau 1-2 is flink </a:t>
            </a:r>
            <a:br>
              <a:rPr lang="nl-NL" dirty="0"/>
            </a:br>
            <a:r>
              <a:rPr lang="nl-NL" dirty="0"/>
              <a:t>(18%). Dit is vooral gerelateerd </a:t>
            </a:r>
            <a:br>
              <a:rPr lang="nl-NL" dirty="0"/>
            </a:br>
            <a:r>
              <a:rPr lang="nl-NL" dirty="0"/>
              <a:t>aan de bouw, techniek, transport </a:t>
            </a:r>
            <a:br>
              <a:rPr lang="nl-NL" dirty="0"/>
            </a:br>
            <a:r>
              <a:rPr lang="nl-NL" dirty="0"/>
              <a:t>en hoveniers</a:t>
            </a:r>
          </a:p>
          <a:p>
            <a:r>
              <a:rPr lang="nl-NL" dirty="0"/>
              <a:t>De groei op niveau 3-4 is minder </a:t>
            </a:r>
            <a:br>
              <a:rPr lang="nl-NL" dirty="0"/>
            </a:br>
            <a:r>
              <a:rPr lang="nl-NL" dirty="0"/>
              <a:t>dan de andere niveaus (9%). Dit is ook gerelateerd aan de bouw, techniek, commercieel, kinderopvang en technische voorbereiding. </a:t>
            </a:r>
          </a:p>
          <a:p>
            <a:r>
              <a:rPr lang="nl-NL" dirty="0"/>
              <a:t>Op HBO-WO niveau stijgen de vacatures met 16%. Voorbereiding, uitvoering en aansturing van de bouw en industrie, ICT, docenten en medisch personeel wordt veel gezocht. </a:t>
            </a:r>
          </a:p>
        </p:txBody>
      </p:sp>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392815" cy="772121"/>
          </a:xfrm>
        </p:spPr>
        <p:txBody>
          <a:bodyPr/>
          <a:lstStyle/>
          <a:p>
            <a:r>
              <a:rPr lang="nl-NL" dirty="0"/>
              <a:t>Vacatureontwikkeling</a:t>
            </a:r>
            <a:br>
              <a:rPr lang="nl-NL" dirty="0"/>
            </a:br>
            <a:r>
              <a:rPr lang="nl-NL" dirty="0"/>
              <a:t>intermediairs</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25</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pic>
        <p:nvPicPr>
          <p:cNvPr id="6" name="Afbeelding 5">
            <a:extLst>
              <a:ext uri="{FF2B5EF4-FFF2-40B4-BE49-F238E27FC236}">
                <a16:creationId xmlns:a16="http://schemas.microsoft.com/office/drawing/2014/main" id="{B7D1A185-8E3D-452A-A40E-6943A6409261}"/>
              </a:ext>
            </a:extLst>
          </p:cNvPr>
          <p:cNvPicPr>
            <a:picLocks noChangeAspect="1"/>
          </p:cNvPicPr>
          <p:nvPr/>
        </p:nvPicPr>
        <p:blipFill>
          <a:blip r:embed="rId3"/>
          <a:stretch>
            <a:fillRect/>
          </a:stretch>
        </p:blipFill>
        <p:spPr>
          <a:xfrm>
            <a:off x="3491880" y="1412776"/>
            <a:ext cx="5438437" cy="3175618"/>
          </a:xfrm>
          <a:prstGeom prst="rect">
            <a:avLst/>
          </a:prstGeom>
        </p:spPr>
      </p:pic>
      <p:sp>
        <p:nvSpPr>
          <p:cNvPr id="23" name="Tekstvak 22">
            <a:extLst>
              <a:ext uri="{FF2B5EF4-FFF2-40B4-BE49-F238E27FC236}">
                <a16:creationId xmlns:a16="http://schemas.microsoft.com/office/drawing/2014/main" id="{6CCAD16C-FC15-4BA7-A8FC-2080C4EFA422}"/>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spTree>
    <p:extLst>
      <p:ext uri="{BB962C8B-B14F-4D97-AF65-F5344CB8AC3E}">
        <p14:creationId xmlns:p14="http://schemas.microsoft.com/office/powerpoint/2010/main" val="370799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392815" cy="772121"/>
          </a:xfrm>
        </p:spPr>
        <p:txBody>
          <a:bodyPr/>
          <a:lstStyle/>
          <a:p>
            <a:r>
              <a:rPr lang="nl-NL" dirty="0"/>
              <a:t>Vacatureontwikkeling</a:t>
            </a:r>
            <a:br>
              <a:rPr lang="nl-NL" dirty="0"/>
            </a:br>
            <a:r>
              <a:rPr lang="nl-NL" dirty="0"/>
              <a:t>naar opleidingsniveau</a:t>
            </a:r>
          </a:p>
        </p:txBody>
      </p:sp>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5168909" cy="4952628"/>
          </a:xfrm>
        </p:spPr>
        <p:txBody>
          <a:bodyPr/>
          <a:lstStyle/>
          <a:p>
            <a:pPr marL="0" indent="0">
              <a:buNone/>
            </a:pPr>
            <a:r>
              <a:rPr lang="nl-NL" dirty="0"/>
              <a:t>Vacatureontwikkeling Rijnmond afgelopen vier weken</a:t>
            </a:r>
          </a:p>
          <a:p>
            <a:r>
              <a:rPr lang="nl-NL" dirty="0"/>
              <a:t>Het aantal vacatures op HBO-WO niveau daalt. Het aantal vacatures bij directe werkgevers is met -15%  gedaald. Bij Intermediairs stijgt dit met 16%.  </a:t>
            </a:r>
          </a:p>
          <a:p>
            <a:r>
              <a:rPr lang="nl-NL" dirty="0"/>
              <a:t>De daling in vacatures is het grootst op niveau 3-4 bij directe werkgevers (-27%). Bij Intermediairs stijgt dit met 9%.</a:t>
            </a:r>
          </a:p>
          <a:p>
            <a:r>
              <a:rPr lang="nl-NL" dirty="0"/>
              <a:t>De daling van het aantal vacatures op niveau 1-2 is bij directe werkgevers -20% en de daling neemt af. Bij intermediairs stijgt dit met 18%. </a:t>
            </a:r>
          </a:p>
          <a:p>
            <a:r>
              <a:rPr lang="nl-NL" dirty="0"/>
              <a:t>De vacatures bij werkgevers blijven dalen, t.o.v. de vorige rapportage periode, de daling neemt af. </a:t>
            </a:r>
          </a:p>
          <a:p>
            <a:r>
              <a:rPr lang="nl-NL" dirty="0"/>
              <a:t>Bij intermediairs stijgt het aantal vacatures. Van herstel is nog geen sprake maar kenmerkend is de stijging van het aantal vacatures bij Intermediairs.</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26</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pic>
        <p:nvPicPr>
          <p:cNvPr id="2" name="Afbeelding 1">
            <a:extLst>
              <a:ext uri="{FF2B5EF4-FFF2-40B4-BE49-F238E27FC236}">
                <a16:creationId xmlns:a16="http://schemas.microsoft.com/office/drawing/2014/main" id="{4D0CDE6A-ACDD-44D3-8773-2A3CD674D9F3}"/>
              </a:ext>
            </a:extLst>
          </p:cNvPr>
          <p:cNvPicPr preferRelativeResize="0">
            <a:picLocks/>
          </p:cNvPicPr>
          <p:nvPr/>
        </p:nvPicPr>
        <p:blipFill>
          <a:blip r:embed="rId3"/>
          <a:stretch>
            <a:fillRect/>
          </a:stretch>
        </p:blipFill>
        <p:spPr>
          <a:xfrm>
            <a:off x="6096379" y="923001"/>
            <a:ext cx="2880000" cy="1800000"/>
          </a:xfrm>
          <a:prstGeom prst="rect">
            <a:avLst/>
          </a:prstGeom>
        </p:spPr>
      </p:pic>
      <p:pic>
        <p:nvPicPr>
          <p:cNvPr id="14" name="Afbeelding 13">
            <a:extLst>
              <a:ext uri="{FF2B5EF4-FFF2-40B4-BE49-F238E27FC236}">
                <a16:creationId xmlns:a16="http://schemas.microsoft.com/office/drawing/2014/main" id="{7B7FE517-EC50-4520-BF2D-A4986DC9E2EB}"/>
              </a:ext>
            </a:extLst>
          </p:cNvPr>
          <p:cNvPicPr preferRelativeResize="0">
            <a:picLocks/>
          </p:cNvPicPr>
          <p:nvPr/>
        </p:nvPicPr>
        <p:blipFill>
          <a:blip r:embed="rId4"/>
          <a:stretch>
            <a:fillRect/>
          </a:stretch>
        </p:blipFill>
        <p:spPr>
          <a:xfrm>
            <a:off x="6096379" y="2752840"/>
            <a:ext cx="2880000" cy="1800000"/>
          </a:xfrm>
          <a:prstGeom prst="rect">
            <a:avLst/>
          </a:prstGeom>
        </p:spPr>
      </p:pic>
      <p:pic>
        <p:nvPicPr>
          <p:cNvPr id="15" name="Afbeelding 14">
            <a:extLst>
              <a:ext uri="{FF2B5EF4-FFF2-40B4-BE49-F238E27FC236}">
                <a16:creationId xmlns:a16="http://schemas.microsoft.com/office/drawing/2014/main" id="{6AC1688D-8A32-4E12-8311-C4B3B29AA967}"/>
              </a:ext>
            </a:extLst>
          </p:cNvPr>
          <p:cNvPicPr preferRelativeResize="0">
            <a:picLocks/>
          </p:cNvPicPr>
          <p:nvPr/>
        </p:nvPicPr>
        <p:blipFill>
          <a:blip r:embed="rId5"/>
          <a:stretch>
            <a:fillRect/>
          </a:stretch>
        </p:blipFill>
        <p:spPr>
          <a:xfrm>
            <a:off x="6086060" y="4578512"/>
            <a:ext cx="2880000" cy="1800000"/>
          </a:xfrm>
          <a:prstGeom prst="rect">
            <a:avLst/>
          </a:prstGeom>
        </p:spPr>
      </p:pic>
      <p:sp>
        <p:nvSpPr>
          <p:cNvPr id="16" name="Tekstvak 15">
            <a:extLst>
              <a:ext uri="{FF2B5EF4-FFF2-40B4-BE49-F238E27FC236}">
                <a16:creationId xmlns:a16="http://schemas.microsoft.com/office/drawing/2014/main" id="{49E59188-8842-482C-9A3B-BAD9986CBDFF}"/>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spTree>
    <p:extLst>
      <p:ext uri="{BB962C8B-B14F-4D97-AF65-F5344CB8AC3E}">
        <p14:creationId xmlns:p14="http://schemas.microsoft.com/office/powerpoint/2010/main" val="233401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349384"/>
            <a:ext cx="8618692" cy="5059881"/>
          </a:xfrm>
        </p:spPr>
        <p:txBody>
          <a:bodyPr/>
          <a:lstStyle/>
          <a:p>
            <a:pPr marL="0" indent="0">
              <a:buNone/>
            </a:pPr>
            <a:r>
              <a:rPr lang="nl-NL" dirty="0"/>
              <a:t>Vacatureontwikkeling Rijnmond week 20 t.m. 23.  </a:t>
            </a:r>
          </a:p>
          <a:p>
            <a:r>
              <a:rPr lang="nl-NL" dirty="0"/>
              <a:t>Het aantal vacatures daalt in 20 van de 22 sectoren. Dit zijn twee sectoren meer dan de vorige rapportageperiode. In de afgelopen vier weken is de daling wederom het grootst ( &gt; 50%) in agrarisch, beveiliging en logistiek. De daling in de sectoren: cultuur en recreatie, facilitair, financieel, horeca, media en communicatie, onderwijs, persoonlijke dienstverlening, chemie en zakelijke dienstverlening is met meer &gt; 25% nog steeds groot maar neemt af. </a:t>
            </a:r>
          </a:p>
          <a:p>
            <a:r>
              <a:rPr lang="nl-NL" dirty="0"/>
              <a:t>Sectoren met groei zijn: arbeidsbemiddeling en overheid/non profit. </a:t>
            </a:r>
          </a:p>
        </p:txBody>
      </p:sp>
      <p:pic>
        <p:nvPicPr>
          <p:cNvPr id="5" name="Afbeelding 4">
            <a:extLst>
              <a:ext uri="{FF2B5EF4-FFF2-40B4-BE49-F238E27FC236}">
                <a16:creationId xmlns:a16="http://schemas.microsoft.com/office/drawing/2014/main" id="{EE1F7447-299A-42A0-A0B3-54B1F0E062B7}"/>
              </a:ext>
            </a:extLst>
          </p:cNvPr>
          <p:cNvPicPr preferRelativeResize="0">
            <a:picLocks/>
          </p:cNvPicPr>
          <p:nvPr/>
        </p:nvPicPr>
        <p:blipFill>
          <a:blip r:embed="rId3"/>
          <a:stretch>
            <a:fillRect/>
          </a:stretch>
        </p:blipFill>
        <p:spPr>
          <a:xfrm>
            <a:off x="111476" y="3411908"/>
            <a:ext cx="4320000" cy="2880000"/>
          </a:xfrm>
          <a:prstGeom prst="rect">
            <a:avLst/>
          </a:prstGeom>
        </p:spPr>
      </p:pic>
      <p:pic>
        <p:nvPicPr>
          <p:cNvPr id="12" name="Afbeelding 11">
            <a:extLst>
              <a:ext uri="{FF2B5EF4-FFF2-40B4-BE49-F238E27FC236}">
                <a16:creationId xmlns:a16="http://schemas.microsoft.com/office/drawing/2014/main" id="{EA7A9628-AA71-49C8-8CDA-A9A0EEE9EA3C}"/>
              </a:ext>
            </a:extLst>
          </p:cNvPr>
          <p:cNvPicPr preferRelativeResize="0">
            <a:picLocks/>
          </p:cNvPicPr>
          <p:nvPr/>
        </p:nvPicPr>
        <p:blipFill>
          <a:blip r:embed="rId4"/>
          <a:stretch>
            <a:fillRect/>
          </a:stretch>
        </p:blipFill>
        <p:spPr>
          <a:xfrm>
            <a:off x="4499992" y="3411908"/>
            <a:ext cx="4320000" cy="2880000"/>
          </a:xfrm>
          <a:prstGeom prst="rect">
            <a:avLst/>
          </a:prstGeom>
        </p:spPr>
      </p:pic>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392815" cy="772121"/>
          </a:xfrm>
        </p:spPr>
        <p:txBody>
          <a:bodyPr/>
          <a:lstStyle/>
          <a:p>
            <a:r>
              <a:rPr lang="nl-NL" dirty="0"/>
              <a:t>Vacatureontwikkeling</a:t>
            </a:r>
            <a:br>
              <a:rPr lang="nl-NL" dirty="0"/>
            </a:br>
            <a:r>
              <a:rPr lang="nl-NL" dirty="0"/>
              <a:t>sectoren</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27</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4" name="Rechthoek 13">
            <a:extLst>
              <a:ext uri="{FF2B5EF4-FFF2-40B4-BE49-F238E27FC236}">
                <a16:creationId xmlns:a16="http://schemas.microsoft.com/office/drawing/2014/main" id="{2D11CFAB-F79A-4729-B3EA-7D07F28EBF45}"/>
              </a:ext>
            </a:extLst>
          </p:cNvPr>
          <p:cNvSpPr/>
          <p:nvPr/>
        </p:nvSpPr>
        <p:spPr>
          <a:xfrm>
            <a:off x="4572000" y="4183433"/>
            <a:ext cx="3657221" cy="14401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16">
            <a:extLst>
              <a:ext uri="{FF2B5EF4-FFF2-40B4-BE49-F238E27FC236}">
                <a16:creationId xmlns:a16="http://schemas.microsoft.com/office/drawing/2014/main" id="{701ED541-F1FE-4BEB-9A08-9FA5F25D7381}"/>
              </a:ext>
            </a:extLst>
          </p:cNvPr>
          <p:cNvSpPr/>
          <p:nvPr/>
        </p:nvSpPr>
        <p:spPr>
          <a:xfrm>
            <a:off x="4576533" y="5776084"/>
            <a:ext cx="3657221" cy="14401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Tekstvak 17">
            <a:extLst>
              <a:ext uri="{FF2B5EF4-FFF2-40B4-BE49-F238E27FC236}">
                <a16:creationId xmlns:a16="http://schemas.microsoft.com/office/drawing/2014/main" id="{7BC205FE-6958-4823-927A-19A76D63ED06}"/>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spTree>
    <p:extLst>
      <p:ext uri="{BB962C8B-B14F-4D97-AF65-F5344CB8AC3E}">
        <p14:creationId xmlns:p14="http://schemas.microsoft.com/office/powerpoint/2010/main" val="48673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621335"/>
            <a:ext cx="8618692" cy="4787930"/>
          </a:xfrm>
        </p:spPr>
        <p:txBody>
          <a:bodyPr/>
          <a:lstStyle/>
          <a:p>
            <a:pPr marL="0" indent="0">
              <a:buNone/>
            </a:pPr>
            <a:r>
              <a:rPr lang="nl-NL" dirty="0"/>
              <a:t>Het aantal vacatures bij intermediairs groeit over de afgelopen vier weken met 16% en daalt bij werkgevers met 15%. Er is duidelijke verschuiving te zien naar meer flexibele invulling.   </a:t>
            </a:r>
          </a:p>
          <a:p>
            <a:r>
              <a:rPr lang="nl-NL" dirty="0"/>
              <a:t>De groei bij intermediairs is gericht op: technische functies, ICT, docenten, projectleiders en ingenieurs en uitvoerders. </a:t>
            </a:r>
          </a:p>
          <a:p>
            <a:r>
              <a:rPr lang="nl-NL" dirty="0"/>
              <a:t>De groei bij directe werkgevers is gericht op ICT, psychologen en pedagogisch medewerkers. </a:t>
            </a:r>
          </a:p>
        </p:txBody>
      </p:sp>
      <p:pic>
        <p:nvPicPr>
          <p:cNvPr id="11" name="Afbeelding 10">
            <a:extLst>
              <a:ext uri="{FF2B5EF4-FFF2-40B4-BE49-F238E27FC236}">
                <a16:creationId xmlns:a16="http://schemas.microsoft.com/office/drawing/2014/main" id="{99A36E3F-AD2E-4BC3-89B0-C919A870240A}"/>
              </a:ext>
            </a:extLst>
          </p:cNvPr>
          <p:cNvPicPr preferRelativeResize="0">
            <a:picLocks/>
          </p:cNvPicPr>
          <p:nvPr/>
        </p:nvPicPr>
        <p:blipFill>
          <a:blip r:embed="rId3"/>
          <a:stretch>
            <a:fillRect/>
          </a:stretch>
        </p:blipFill>
        <p:spPr>
          <a:xfrm>
            <a:off x="252696" y="3508100"/>
            <a:ext cx="4320000" cy="2880000"/>
          </a:xfrm>
          <a:prstGeom prst="rect">
            <a:avLst/>
          </a:prstGeom>
        </p:spPr>
      </p:pic>
      <p:pic>
        <p:nvPicPr>
          <p:cNvPr id="12" name="Afbeelding 11">
            <a:extLst>
              <a:ext uri="{FF2B5EF4-FFF2-40B4-BE49-F238E27FC236}">
                <a16:creationId xmlns:a16="http://schemas.microsoft.com/office/drawing/2014/main" id="{4242E770-6309-47C5-8EA7-A2E47AE829ED}"/>
              </a:ext>
            </a:extLst>
          </p:cNvPr>
          <p:cNvPicPr preferRelativeResize="0">
            <a:picLocks/>
          </p:cNvPicPr>
          <p:nvPr/>
        </p:nvPicPr>
        <p:blipFill>
          <a:blip r:embed="rId4"/>
          <a:stretch>
            <a:fillRect/>
          </a:stretch>
        </p:blipFill>
        <p:spPr>
          <a:xfrm>
            <a:off x="4659619" y="3503650"/>
            <a:ext cx="4320000" cy="2880000"/>
          </a:xfrm>
          <a:prstGeom prst="rect">
            <a:avLst/>
          </a:prstGeom>
        </p:spPr>
      </p:pic>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392815" cy="772121"/>
          </a:xfrm>
        </p:spPr>
        <p:txBody>
          <a:bodyPr/>
          <a:lstStyle/>
          <a:p>
            <a:r>
              <a:rPr lang="nl-NL" dirty="0"/>
              <a:t>Vacatureontwikkeling</a:t>
            </a:r>
            <a:br>
              <a:rPr lang="nl-NL" dirty="0"/>
            </a:br>
            <a:r>
              <a:rPr lang="nl-NL" dirty="0"/>
              <a:t>HBO-WO</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28</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0" name="Rechthoek 9">
            <a:extLst>
              <a:ext uri="{FF2B5EF4-FFF2-40B4-BE49-F238E27FC236}">
                <a16:creationId xmlns:a16="http://schemas.microsoft.com/office/drawing/2014/main" id="{93197B91-8096-4077-8658-89A30274713C}"/>
              </a:ext>
            </a:extLst>
          </p:cNvPr>
          <p:cNvSpPr/>
          <p:nvPr/>
        </p:nvSpPr>
        <p:spPr>
          <a:xfrm>
            <a:off x="388985" y="3861048"/>
            <a:ext cx="3657221"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Rechthoek 13">
            <a:extLst>
              <a:ext uri="{FF2B5EF4-FFF2-40B4-BE49-F238E27FC236}">
                <a16:creationId xmlns:a16="http://schemas.microsoft.com/office/drawing/2014/main" id="{2D11CFAB-F79A-4729-B3EA-7D07F28EBF45}"/>
              </a:ext>
            </a:extLst>
          </p:cNvPr>
          <p:cNvSpPr/>
          <p:nvPr/>
        </p:nvSpPr>
        <p:spPr>
          <a:xfrm>
            <a:off x="388603" y="4582354"/>
            <a:ext cx="2742856" cy="1990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hthoek 16">
            <a:extLst>
              <a:ext uri="{FF2B5EF4-FFF2-40B4-BE49-F238E27FC236}">
                <a16:creationId xmlns:a16="http://schemas.microsoft.com/office/drawing/2014/main" id="{701ED541-F1FE-4BEB-9A08-9FA5F25D7381}"/>
              </a:ext>
            </a:extLst>
          </p:cNvPr>
          <p:cNvSpPr/>
          <p:nvPr/>
        </p:nvSpPr>
        <p:spPr>
          <a:xfrm>
            <a:off x="385711" y="5081810"/>
            <a:ext cx="2170065" cy="1548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a:extLst>
              <a:ext uri="{FF2B5EF4-FFF2-40B4-BE49-F238E27FC236}">
                <a16:creationId xmlns:a16="http://schemas.microsoft.com/office/drawing/2014/main" id="{C04173B9-2637-4974-BA20-E84000B51425}"/>
              </a:ext>
            </a:extLst>
          </p:cNvPr>
          <p:cNvSpPr/>
          <p:nvPr/>
        </p:nvSpPr>
        <p:spPr>
          <a:xfrm>
            <a:off x="385711" y="5585866"/>
            <a:ext cx="2170065" cy="2914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Rechthoek 17">
            <a:extLst>
              <a:ext uri="{FF2B5EF4-FFF2-40B4-BE49-F238E27FC236}">
                <a16:creationId xmlns:a16="http://schemas.microsoft.com/office/drawing/2014/main" id="{3E6965B9-62E9-4F51-B5C4-46EFB2903E52}"/>
              </a:ext>
            </a:extLst>
          </p:cNvPr>
          <p:cNvSpPr/>
          <p:nvPr/>
        </p:nvSpPr>
        <p:spPr>
          <a:xfrm>
            <a:off x="4654422" y="3798550"/>
            <a:ext cx="3752265" cy="61590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Rechthoek 18">
            <a:extLst>
              <a:ext uri="{FF2B5EF4-FFF2-40B4-BE49-F238E27FC236}">
                <a16:creationId xmlns:a16="http://schemas.microsoft.com/office/drawing/2014/main" id="{BAB4E64A-5B58-41AD-B074-BA3E157FE37C}"/>
              </a:ext>
            </a:extLst>
          </p:cNvPr>
          <p:cNvSpPr/>
          <p:nvPr/>
        </p:nvSpPr>
        <p:spPr>
          <a:xfrm>
            <a:off x="4659343" y="5329729"/>
            <a:ext cx="2305160" cy="20747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19">
            <a:extLst>
              <a:ext uri="{FF2B5EF4-FFF2-40B4-BE49-F238E27FC236}">
                <a16:creationId xmlns:a16="http://schemas.microsoft.com/office/drawing/2014/main" id="{D0B5CF39-17BF-4AC8-BD02-F9AAFD3481B0}"/>
              </a:ext>
            </a:extLst>
          </p:cNvPr>
          <p:cNvSpPr/>
          <p:nvPr/>
        </p:nvSpPr>
        <p:spPr>
          <a:xfrm>
            <a:off x="4659342" y="4507515"/>
            <a:ext cx="2305161" cy="7291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D6A8E363-2727-4E5F-990E-227D3A194AF3}"/>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spTree>
    <p:extLst>
      <p:ext uri="{BB962C8B-B14F-4D97-AF65-F5344CB8AC3E}">
        <p14:creationId xmlns:p14="http://schemas.microsoft.com/office/powerpoint/2010/main" val="279989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621335"/>
            <a:ext cx="8618692" cy="4787930"/>
          </a:xfrm>
        </p:spPr>
        <p:txBody>
          <a:bodyPr/>
          <a:lstStyle/>
          <a:p>
            <a:pPr marL="0" indent="0">
              <a:buNone/>
            </a:pPr>
            <a:r>
              <a:rPr lang="nl-NL" dirty="0"/>
              <a:t>Het aantal vacatures bij intermediairs groeit over de afgelopen vier weken met 9% en daalt bij werkgevers met -27%. Voor het niveau 3-4 is een verschuiving te zien naar meer flexibele invulling.   </a:t>
            </a:r>
          </a:p>
          <a:p>
            <a:r>
              <a:rPr lang="nl-NL" dirty="0"/>
              <a:t>De groei bij intermediairs is gericht op: monteurs, commercieel medewerkers, tekenaars, medewerker kinderopvang, verpleegkundigen en verzorgende en procesoperators. </a:t>
            </a:r>
          </a:p>
          <a:p>
            <a:r>
              <a:rPr lang="nl-NL" dirty="0"/>
              <a:t>De groei bij directe werkgevers is gericht op sociaal-maatschappelijk werk, monteurs en ICT. </a:t>
            </a:r>
          </a:p>
        </p:txBody>
      </p:sp>
      <p:pic>
        <p:nvPicPr>
          <p:cNvPr id="5" name="Afbeelding 4">
            <a:extLst>
              <a:ext uri="{FF2B5EF4-FFF2-40B4-BE49-F238E27FC236}">
                <a16:creationId xmlns:a16="http://schemas.microsoft.com/office/drawing/2014/main" id="{A95DD101-8337-4C48-9840-8DC2EFD3ABB7}"/>
              </a:ext>
            </a:extLst>
          </p:cNvPr>
          <p:cNvPicPr preferRelativeResize="0">
            <a:picLocks/>
          </p:cNvPicPr>
          <p:nvPr/>
        </p:nvPicPr>
        <p:blipFill>
          <a:blip r:embed="rId3"/>
          <a:stretch>
            <a:fillRect/>
          </a:stretch>
        </p:blipFill>
        <p:spPr>
          <a:xfrm>
            <a:off x="4604621" y="3436782"/>
            <a:ext cx="4320000" cy="2880000"/>
          </a:xfrm>
          <a:prstGeom prst="rect">
            <a:avLst/>
          </a:prstGeom>
        </p:spPr>
      </p:pic>
      <p:pic>
        <p:nvPicPr>
          <p:cNvPr id="2" name="Afbeelding 1">
            <a:extLst>
              <a:ext uri="{FF2B5EF4-FFF2-40B4-BE49-F238E27FC236}">
                <a16:creationId xmlns:a16="http://schemas.microsoft.com/office/drawing/2014/main" id="{CF0951A2-4AB9-4A1B-99EC-650F5815588F}"/>
              </a:ext>
            </a:extLst>
          </p:cNvPr>
          <p:cNvPicPr preferRelativeResize="0">
            <a:picLocks/>
          </p:cNvPicPr>
          <p:nvPr/>
        </p:nvPicPr>
        <p:blipFill>
          <a:blip r:embed="rId4"/>
          <a:stretch>
            <a:fillRect/>
          </a:stretch>
        </p:blipFill>
        <p:spPr>
          <a:xfrm>
            <a:off x="219380" y="3429000"/>
            <a:ext cx="4320000" cy="2880000"/>
          </a:xfrm>
          <a:prstGeom prst="rect">
            <a:avLst/>
          </a:prstGeom>
        </p:spPr>
      </p:pic>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392815" cy="772121"/>
          </a:xfrm>
        </p:spPr>
        <p:txBody>
          <a:bodyPr/>
          <a:lstStyle/>
          <a:p>
            <a:r>
              <a:rPr lang="nl-NL" dirty="0"/>
              <a:t>Vacatureontwikkeling</a:t>
            </a:r>
            <a:br>
              <a:rPr lang="nl-NL" dirty="0"/>
            </a:br>
            <a:r>
              <a:rPr lang="nl-NL" dirty="0"/>
              <a:t>niveau 3-4</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29</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0" name="Rechthoek 9">
            <a:extLst>
              <a:ext uri="{FF2B5EF4-FFF2-40B4-BE49-F238E27FC236}">
                <a16:creationId xmlns:a16="http://schemas.microsoft.com/office/drawing/2014/main" id="{93197B91-8096-4077-8658-89A30274713C}"/>
              </a:ext>
            </a:extLst>
          </p:cNvPr>
          <p:cNvSpPr/>
          <p:nvPr/>
        </p:nvSpPr>
        <p:spPr>
          <a:xfrm>
            <a:off x="251520" y="3933056"/>
            <a:ext cx="3657221" cy="4320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Rechthoek 13">
            <a:extLst>
              <a:ext uri="{FF2B5EF4-FFF2-40B4-BE49-F238E27FC236}">
                <a16:creationId xmlns:a16="http://schemas.microsoft.com/office/drawing/2014/main" id="{2D11CFAB-F79A-4729-B3EA-7D07F28EBF45}"/>
              </a:ext>
            </a:extLst>
          </p:cNvPr>
          <p:cNvSpPr/>
          <p:nvPr/>
        </p:nvSpPr>
        <p:spPr>
          <a:xfrm>
            <a:off x="251520" y="4627684"/>
            <a:ext cx="2742856" cy="24147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a:extLst>
              <a:ext uri="{FF2B5EF4-FFF2-40B4-BE49-F238E27FC236}">
                <a16:creationId xmlns:a16="http://schemas.microsoft.com/office/drawing/2014/main" id="{C04173B9-2637-4974-BA20-E84000B51425}"/>
              </a:ext>
            </a:extLst>
          </p:cNvPr>
          <p:cNvSpPr/>
          <p:nvPr/>
        </p:nvSpPr>
        <p:spPr>
          <a:xfrm>
            <a:off x="245556" y="5452585"/>
            <a:ext cx="2170065" cy="2914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Rechthoek 17">
            <a:extLst>
              <a:ext uri="{FF2B5EF4-FFF2-40B4-BE49-F238E27FC236}">
                <a16:creationId xmlns:a16="http://schemas.microsoft.com/office/drawing/2014/main" id="{3E6965B9-62E9-4F51-B5C4-46EFB2903E52}"/>
              </a:ext>
            </a:extLst>
          </p:cNvPr>
          <p:cNvSpPr/>
          <p:nvPr/>
        </p:nvSpPr>
        <p:spPr>
          <a:xfrm>
            <a:off x="4654422" y="3798551"/>
            <a:ext cx="3752265" cy="56655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Rechthoek 18">
            <a:extLst>
              <a:ext uri="{FF2B5EF4-FFF2-40B4-BE49-F238E27FC236}">
                <a16:creationId xmlns:a16="http://schemas.microsoft.com/office/drawing/2014/main" id="{BAB4E64A-5B58-41AD-B074-BA3E157FE37C}"/>
              </a:ext>
            </a:extLst>
          </p:cNvPr>
          <p:cNvSpPr/>
          <p:nvPr/>
        </p:nvSpPr>
        <p:spPr>
          <a:xfrm>
            <a:off x="4654422" y="5395135"/>
            <a:ext cx="2305160" cy="20747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19">
            <a:extLst>
              <a:ext uri="{FF2B5EF4-FFF2-40B4-BE49-F238E27FC236}">
                <a16:creationId xmlns:a16="http://schemas.microsoft.com/office/drawing/2014/main" id="{D0B5CF39-17BF-4AC8-BD02-F9AAFD3481B0}"/>
              </a:ext>
            </a:extLst>
          </p:cNvPr>
          <p:cNvSpPr/>
          <p:nvPr/>
        </p:nvSpPr>
        <p:spPr>
          <a:xfrm>
            <a:off x="4659342" y="4554839"/>
            <a:ext cx="2305161" cy="7542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D6A8E363-2727-4E5F-990E-227D3A194AF3}"/>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spTree>
    <p:extLst>
      <p:ext uri="{BB962C8B-B14F-4D97-AF65-F5344CB8AC3E}">
        <p14:creationId xmlns:p14="http://schemas.microsoft.com/office/powerpoint/2010/main" val="409798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EC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Slide Number Placeholder 3"/>
          <p:cNvSpPr>
            <a:spLocks noGrp="1"/>
          </p:cNvSpPr>
          <p:nvPr>
            <p:ph type="sldNum" sz="quarter" idx="12"/>
          </p:nvPr>
        </p:nvSpPr>
        <p:spPr/>
        <p:txBody>
          <a:bodyPr/>
          <a:lstStyle/>
          <a:p>
            <a:fld id="{7A682FF0-AA75-4B92-A405-2DF373EE1C9D}" type="slidenum">
              <a:rPr lang="nl-NL" smtClean="0"/>
              <a:t>3</a:t>
            </a:fld>
            <a:endParaRPr lang="nl-NL" dirty="0"/>
          </a:p>
        </p:txBody>
      </p:sp>
      <p:sp>
        <p:nvSpPr>
          <p:cNvPr id="6" name="Title 5"/>
          <p:cNvSpPr>
            <a:spLocks noGrp="1"/>
          </p:cNvSpPr>
          <p:nvPr>
            <p:ph type="title"/>
          </p:nvPr>
        </p:nvSpPr>
        <p:spPr>
          <a:xfrm>
            <a:off x="1332000" y="3042939"/>
            <a:ext cx="6480000" cy="772121"/>
          </a:xfrm>
        </p:spPr>
        <p:txBody>
          <a:bodyPr anchor="ctr"/>
          <a:lstStyle/>
          <a:p>
            <a:pPr algn="ctr">
              <a:lnSpc>
                <a:spcPct val="150000"/>
              </a:lnSpc>
            </a:pPr>
            <a:r>
              <a:rPr lang="nl-NL" dirty="0">
                <a:solidFill>
                  <a:schemeClr val="bg1"/>
                </a:solidFill>
              </a:rPr>
              <a:t>Samenvatting</a:t>
            </a:r>
          </a:p>
        </p:txBody>
      </p:sp>
      <p:sp>
        <p:nvSpPr>
          <p:cNvPr id="2" name="Tijdelijke aanduiding voor voettekst 1">
            <a:extLst>
              <a:ext uri="{FF2B5EF4-FFF2-40B4-BE49-F238E27FC236}">
                <a16:creationId xmlns:a16="http://schemas.microsoft.com/office/drawing/2014/main" id="{EA2FE5CF-29DC-4B5D-A7CA-BD4E9476B0D2}"/>
              </a:ext>
            </a:extLst>
          </p:cNvPr>
          <p:cNvSpPr>
            <a:spLocks noGrp="1"/>
          </p:cNvSpPr>
          <p:nvPr>
            <p:ph type="ftr" sz="quarter" idx="11"/>
          </p:nvPr>
        </p:nvSpPr>
        <p:spPr/>
        <p:txBody>
          <a:bodyPr/>
          <a:lstStyle/>
          <a:p>
            <a:r>
              <a:rPr lang="nl-NL" dirty="0"/>
              <a:t>Economische impact van het Corona virus Rotterdam, update 16 juni 2020</a:t>
            </a:r>
          </a:p>
        </p:txBody>
      </p:sp>
    </p:spTree>
    <p:extLst>
      <p:ext uri="{BB962C8B-B14F-4D97-AF65-F5344CB8AC3E}">
        <p14:creationId xmlns:p14="http://schemas.microsoft.com/office/powerpoint/2010/main" val="2619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02357" y="1410311"/>
            <a:ext cx="8683522" cy="4998954"/>
          </a:xfrm>
        </p:spPr>
        <p:txBody>
          <a:bodyPr/>
          <a:lstStyle/>
          <a:p>
            <a:pPr marL="0" indent="0">
              <a:buNone/>
            </a:pPr>
            <a:r>
              <a:rPr lang="nl-NL" dirty="0"/>
              <a:t>Het aantal vacatures bij intermediairs groeit over de afgelopen vier weken met 18% en daalt bij werkgevers met -20%. Voor het niveau 1-2 is een verschuiving te zien naar meer flexibele invulling.   </a:t>
            </a:r>
          </a:p>
          <a:p>
            <a:r>
              <a:rPr lang="nl-NL" dirty="0"/>
              <a:t>De groei bij intermediairs is gericht op: afwerkers bouw, chauffeurs, installateurs, monteurs, hoveniers, machinebediende (kraandrijvers, interntransport), betonwerkers, hulpen, agrarisch medewerkers.</a:t>
            </a:r>
          </a:p>
          <a:p>
            <a:r>
              <a:rPr lang="nl-NL" dirty="0"/>
              <a:t>De groei bij directe werkgevers is gericht op: afwerkers bouw, installatie en chauffeurs. maatschappelijk werk, monteurs en ICT. </a:t>
            </a:r>
          </a:p>
        </p:txBody>
      </p:sp>
      <p:pic>
        <p:nvPicPr>
          <p:cNvPr id="11" name="Afbeelding 10">
            <a:extLst>
              <a:ext uri="{FF2B5EF4-FFF2-40B4-BE49-F238E27FC236}">
                <a16:creationId xmlns:a16="http://schemas.microsoft.com/office/drawing/2014/main" id="{4C8120C1-5A5B-4EA5-B5B0-A408B7109408}"/>
              </a:ext>
            </a:extLst>
          </p:cNvPr>
          <p:cNvPicPr preferRelativeResize="0">
            <a:picLocks/>
          </p:cNvPicPr>
          <p:nvPr/>
        </p:nvPicPr>
        <p:blipFill>
          <a:blip r:embed="rId3"/>
          <a:stretch>
            <a:fillRect/>
          </a:stretch>
        </p:blipFill>
        <p:spPr>
          <a:xfrm>
            <a:off x="4621643" y="3442749"/>
            <a:ext cx="4320000" cy="2880000"/>
          </a:xfrm>
          <a:prstGeom prst="rect">
            <a:avLst/>
          </a:prstGeom>
        </p:spPr>
      </p:pic>
      <p:pic>
        <p:nvPicPr>
          <p:cNvPr id="6" name="Afbeelding 5">
            <a:extLst>
              <a:ext uri="{FF2B5EF4-FFF2-40B4-BE49-F238E27FC236}">
                <a16:creationId xmlns:a16="http://schemas.microsoft.com/office/drawing/2014/main" id="{0106E841-F613-40DE-B199-F105578B7978}"/>
              </a:ext>
            </a:extLst>
          </p:cNvPr>
          <p:cNvPicPr preferRelativeResize="0">
            <a:picLocks/>
          </p:cNvPicPr>
          <p:nvPr/>
        </p:nvPicPr>
        <p:blipFill>
          <a:blip r:embed="rId4"/>
          <a:stretch>
            <a:fillRect/>
          </a:stretch>
        </p:blipFill>
        <p:spPr>
          <a:xfrm>
            <a:off x="202357" y="3429321"/>
            <a:ext cx="4320000" cy="2880000"/>
          </a:xfrm>
          <a:prstGeom prst="rect">
            <a:avLst/>
          </a:prstGeom>
        </p:spPr>
      </p:pic>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392815" cy="772121"/>
          </a:xfrm>
        </p:spPr>
        <p:txBody>
          <a:bodyPr/>
          <a:lstStyle/>
          <a:p>
            <a:r>
              <a:rPr lang="nl-NL" dirty="0"/>
              <a:t>Vacatureontwikkeling</a:t>
            </a:r>
            <a:br>
              <a:rPr lang="nl-NL" dirty="0"/>
            </a:br>
            <a:r>
              <a:rPr lang="nl-NL" dirty="0"/>
              <a:t>niveau 1-2</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30</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0" name="Rechthoek 9">
            <a:extLst>
              <a:ext uri="{FF2B5EF4-FFF2-40B4-BE49-F238E27FC236}">
                <a16:creationId xmlns:a16="http://schemas.microsoft.com/office/drawing/2014/main" id="{93197B91-8096-4077-8658-89A30274713C}"/>
              </a:ext>
            </a:extLst>
          </p:cNvPr>
          <p:cNvSpPr/>
          <p:nvPr/>
        </p:nvSpPr>
        <p:spPr>
          <a:xfrm>
            <a:off x="245556" y="3812479"/>
            <a:ext cx="3657221" cy="2317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a:extLst>
              <a:ext uri="{FF2B5EF4-FFF2-40B4-BE49-F238E27FC236}">
                <a16:creationId xmlns:a16="http://schemas.microsoft.com/office/drawing/2014/main" id="{C04173B9-2637-4974-BA20-E84000B51425}"/>
              </a:ext>
            </a:extLst>
          </p:cNvPr>
          <p:cNvSpPr/>
          <p:nvPr/>
        </p:nvSpPr>
        <p:spPr>
          <a:xfrm>
            <a:off x="245556" y="5236665"/>
            <a:ext cx="2170065" cy="10006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Rechthoek 17">
            <a:extLst>
              <a:ext uri="{FF2B5EF4-FFF2-40B4-BE49-F238E27FC236}">
                <a16:creationId xmlns:a16="http://schemas.microsoft.com/office/drawing/2014/main" id="{3E6965B9-62E9-4F51-B5C4-46EFB2903E52}"/>
              </a:ext>
            </a:extLst>
          </p:cNvPr>
          <p:cNvSpPr/>
          <p:nvPr/>
        </p:nvSpPr>
        <p:spPr>
          <a:xfrm>
            <a:off x="4654422" y="3798551"/>
            <a:ext cx="3752265" cy="40611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Rechthoek 18">
            <a:extLst>
              <a:ext uri="{FF2B5EF4-FFF2-40B4-BE49-F238E27FC236}">
                <a16:creationId xmlns:a16="http://schemas.microsoft.com/office/drawing/2014/main" id="{BAB4E64A-5B58-41AD-B074-BA3E157FE37C}"/>
              </a:ext>
            </a:extLst>
          </p:cNvPr>
          <p:cNvSpPr/>
          <p:nvPr/>
        </p:nvSpPr>
        <p:spPr>
          <a:xfrm>
            <a:off x="4649230" y="5805264"/>
            <a:ext cx="2305160"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19">
            <a:extLst>
              <a:ext uri="{FF2B5EF4-FFF2-40B4-BE49-F238E27FC236}">
                <a16:creationId xmlns:a16="http://schemas.microsoft.com/office/drawing/2014/main" id="{D0B5CF39-17BF-4AC8-BD02-F9AAFD3481B0}"/>
              </a:ext>
            </a:extLst>
          </p:cNvPr>
          <p:cNvSpPr/>
          <p:nvPr/>
        </p:nvSpPr>
        <p:spPr>
          <a:xfrm>
            <a:off x="4649230" y="4434117"/>
            <a:ext cx="2305161" cy="10081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kstvak 22">
            <a:extLst>
              <a:ext uri="{FF2B5EF4-FFF2-40B4-BE49-F238E27FC236}">
                <a16:creationId xmlns:a16="http://schemas.microsoft.com/office/drawing/2014/main" id="{D6A8E363-2727-4E5F-990E-227D3A194AF3}"/>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sp>
        <p:nvSpPr>
          <p:cNvPr id="21" name="Rechthoek 20">
            <a:extLst>
              <a:ext uri="{FF2B5EF4-FFF2-40B4-BE49-F238E27FC236}">
                <a16:creationId xmlns:a16="http://schemas.microsoft.com/office/drawing/2014/main" id="{1CD15155-CFEA-4C38-8D9F-6F16FBC40FE7}"/>
              </a:ext>
            </a:extLst>
          </p:cNvPr>
          <p:cNvSpPr/>
          <p:nvPr/>
        </p:nvSpPr>
        <p:spPr>
          <a:xfrm>
            <a:off x="243981" y="4499088"/>
            <a:ext cx="2170066" cy="2317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62177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0B24D-AEC2-44AC-802C-EA7F6BB347CF}"/>
              </a:ext>
            </a:extLst>
          </p:cNvPr>
          <p:cNvSpPr>
            <a:spLocks noGrp="1"/>
          </p:cNvSpPr>
          <p:nvPr>
            <p:ph type="title"/>
          </p:nvPr>
        </p:nvSpPr>
        <p:spPr>
          <a:xfrm>
            <a:off x="411433" y="548679"/>
            <a:ext cx="6536831" cy="772121"/>
          </a:xfrm>
        </p:spPr>
        <p:txBody>
          <a:bodyPr/>
          <a:lstStyle/>
          <a:p>
            <a:r>
              <a:rPr lang="nl-NL" dirty="0"/>
              <a:t>Toelichting en vragen over sectoren</a:t>
            </a:r>
          </a:p>
        </p:txBody>
      </p:sp>
      <p:sp>
        <p:nvSpPr>
          <p:cNvPr id="4" name="Tijdelijke aanduiding voor voettekst 3">
            <a:extLst>
              <a:ext uri="{FF2B5EF4-FFF2-40B4-BE49-F238E27FC236}">
                <a16:creationId xmlns:a16="http://schemas.microsoft.com/office/drawing/2014/main" id="{9F213D86-5AE2-4995-8DFD-46E9A6AEB6F1}"/>
              </a:ext>
            </a:extLst>
          </p:cNvPr>
          <p:cNvSpPr>
            <a:spLocks noGrp="1"/>
          </p:cNvSpPr>
          <p:nvPr>
            <p:ph type="ftr" sz="quarter" idx="11"/>
          </p:nvPr>
        </p:nvSpPr>
        <p:spPr/>
        <p:txBody>
          <a:bodyPr/>
          <a:lstStyle/>
          <a:p>
            <a:r>
              <a:rPr lang="nl-NL" dirty="0"/>
              <a:t>Economische impact van het Corona virus Rotterdam, update 16 juni 2020</a:t>
            </a:r>
          </a:p>
        </p:txBody>
      </p:sp>
      <p:sp>
        <p:nvSpPr>
          <p:cNvPr id="5" name="Tijdelijke aanduiding voor dianummer 4">
            <a:extLst>
              <a:ext uri="{FF2B5EF4-FFF2-40B4-BE49-F238E27FC236}">
                <a16:creationId xmlns:a16="http://schemas.microsoft.com/office/drawing/2014/main" id="{1DAB196F-E912-4EA8-82C9-175587A7DA83}"/>
              </a:ext>
            </a:extLst>
          </p:cNvPr>
          <p:cNvSpPr>
            <a:spLocks noGrp="1"/>
          </p:cNvSpPr>
          <p:nvPr>
            <p:ph type="sldNum" sz="quarter" idx="12"/>
          </p:nvPr>
        </p:nvSpPr>
        <p:spPr/>
        <p:txBody>
          <a:bodyPr/>
          <a:lstStyle/>
          <a:p>
            <a:fld id="{7A682FF0-AA75-4B92-A405-2DF373EE1C9D}" type="slidenum">
              <a:rPr lang="nl-NL" smtClean="0"/>
              <a:t>31</a:t>
            </a:fld>
            <a:endParaRPr lang="nl-NL" dirty="0"/>
          </a:p>
        </p:txBody>
      </p:sp>
      <p:sp>
        <p:nvSpPr>
          <p:cNvPr id="6" name="Tijdelijke aanduiding voor tekst 5">
            <a:extLst>
              <a:ext uri="{FF2B5EF4-FFF2-40B4-BE49-F238E27FC236}">
                <a16:creationId xmlns:a16="http://schemas.microsoft.com/office/drawing/2014/main" id="{1522D040-02B0-4916-A7B8-B181431481E3}"/>
              </a:ext>
            </a:extLst>
          </p:cNvPr>
          <p:cNvSpPr>
            <a:spLocks noGrp="1"/>
          </p:cNvSpPr>
          <p:nvPr>
            <p:ph type="body" sz="quarter" idx="22"/>
          </p:nvPr>
        </p:nvSpPr>
        <p:spPr/>
        <p:txBody>
          <a:bodyPr/>
          <a:lstStyle/>
          <a:p>
            <a:endParaRPr lang="nl-NL" dirty="0"/>
          </a:p>
        </p:txBody>
      </p:sp>
      <p:graphicFrame>
        <p:nvGraphicFramePr>
          <p:cNvPr id="9" name="Tijdelijke aanduiding voor inhoud 6">
            <a:extLst>
              <a:ext uri="{FF2B5EF4-FFF2-40B4-BE49-F238E27FC236}">
                <a16:creationId xmlns:a16="http://schemas.microsoft.com/office/drawing/2014/main" id="{13868858-9B91-4B7B-B946-8FE77C944480}"/>
              </a:ext>
            </a:extLst>
          </p:cNvPr>
          <p:cNvGraphicFramePr>
            <a:graphicFrameLocks noGrp="1"/>
          </p:cNvGraphicFramePr>
          <p:nvPr>
            <p:ph idx="1"/>
            <p:extLst>
              <p:ext uri="{D42A27DB-BD31-4B8C-83A1-F6EECF244321}">
                <p14:modId xmlns:p14="http://schemas.microsoft.com/office/powerpoint/2010/main" val="3796869921"/>
              </p:ext>
            </p:extLst>
          </p:nvPr>
        </p:nvGraphicFramePr>
        <p:xfrm>
          <a:off x="398138" y="1540755"/>
          <a:ext cx="8478674" cy="4264952"/>
        </p:xfrm>
        <a:graphic>
          <a:graphicData uri="http://schemas.openxmlformats.org/drawingml/2006/table">
            <a:tbl>
              <a:tblPr firstRow="1" firstCol="1" bandRow="1">
                <a:tableStyleId>{72833802-FEF1-4C79-8D5D-14CF1EAF98D9}</a:tableStyleId>
              </a:tblPr>
              <a:tblGrid>
                <a:gridCol w="1434734">
                  <a:extLst>
                    <a:ext uri="{9D8B030D-6E8A-4147-A177-3AD203B41FA5}">
                      <a16:colId xmlns:a16="http://schemas.microsoft.com/office/drawing/2014/main" val="2077166900"/>
                    </a:ext>
                  </a:extLst>
                </a:gridCol>
                <a:gridCol w="1387370">
                  <a:extLst>
                    <a:ext uri="{9D8B030D-6E8A-4147-A177-3AD203B41FA5}">
                      <a16:colId xmlns:a16="http://schemas.microsoft.com/office/drawing/2014/main" val="1661610135"/>
                    </a:ext>
                  </a:extLst>
                </a:gridCol>
                <a:gridCol w="2175794">
                  <a:extLst>
                    <a:ext uri="{9D8B030D-6E8A-4147-A177-3AD203B41FA5}">
                      <a16:colId xmlns:a16="http://schemas.microsoft.com/office/drawing/2014/main" val="2425883715"/>
                    </a:ext>
                  </a:extLst>
                </a:gridCol>
                <a:gridCol w="3480776">
                  <a:extLst>
                    <a:ext uri="{9D8B030D-6E8A-4147-A177-3AD203B41FA5}">
                      <a16:colId xmlns:a16="http://schemas.microsoft.com/office/drawing/2014/main" val="4094937376"/>
                    </a:ext>
                  </a:extLst>
                </a:gridCol>
              </a:tblGrid>
              <a:tr h="204108">
                <a:tc>
                  <a:txBody>
                    <a:bodyPr/>
                    <a:lstStyle/>
                    <a:p>
                      <a:pPr>
                        <a:lnSpc>
                          <a:spcPct val="100000"/>
                        </a:lnSpc>
                        <a:spcAft>
                          <a:spcPts val="0"/>
                        </a:spcAft>
                      </a:pPr>
                      <a:r>
                        <a:rPr lang="en-GB" sz="1400" dirty="0">
                          <a:effectLst/>
                        </a:rPr>
                        <a:t>SAA</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n-GB" sz="1400" dirty="0">
                          <a:effectLst/>
                        </a:rPr>
                        <a:t>SAA Sector</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pPr>
                      <a:r>
                        <a:rPr lang="nl-NL" sz="1400" dirty="0"/>
                        <a:t>LWA</a:t>
                      </a:r>
                    </a:p>
                  </a:txBody>
                  <a:tcPr marL="68580" marR="68580" marT="0" marB="0"/>
                </a:tc>
                <a:tc>
                  <a:txBody>
                    <a:bodyPr/>
                    <a:lstStyle/>
                    <a:p>
                      <a:pPr>
                        <a:lnSpc>
                          <a:spcPct val="100000"/>
                        </a:lnSpc>
                      </a:pPr>
                      <a:r>
                        <a:rPr lang="nl-NL" sz="1400" dirty="0"/>
                        <a:t>Topics</a:t>
                      </a:r>
                    </a:p>
                  </a:txBody>
                  <a:tcPr marL="68580" marR="68580" marT="0" marB="0"/>
                </a:tc>
                <a:extLst>
                  <a:ext uri="{0D108BD9-81ED-4DB2-BD59-A6C34878D82A}">
                    <a16:rowId xmlns:a16="http://schemas.microsoft.com/office/drawing/2014/main" val="2784076815"/>
                  </a:ext>
                </a:extLst>
              </a:tr>
              <a:tr h="1020538">
                <a:tc>
                  <a:txBody>
                    <a:bodyPr/>
                    <a:lstStyle/>
                    <a:p>
                      <a:pPr>
                        <a:lnSpc>
                          <a:spcPct val="100000"/>
                        </a:lnSpc>
                        <a:spcAft>
                          <a:spcPts val="0"/>
                        </a:spcAft>
                      </a:pPr>
                      <a:r>
                        <a:rPr lang="en-GB" sz="1400" dirty="0">
                          <a:effectLst/>
                        </a:rPr>
                        <a:t>Marike Dijksterhuis</a:t>
                      </a:r>
                      <a:endParaRPr lang="nl-NL"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nl-NL" sz="1400" dirty="0">
                          <a:effectLst/>
                        </a:rPr>
                        <a:t>Techniek, Technologie, Energie, Bouw, Circulair </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pPr>
                      <a:r>
                        <a:rPr lang="nl-NL" sz="1400" dirty="0"/>
                        <a:t>Energietransitie *</a:t>
                      </a:r>
                    </a:p>
                    <a:p>
                      <a:pPr>
                        <a:lnSpc>
                          <a:spcPct val="100000"/>
                        </a:lnSpc>
                      </a:pPr>
                      <a:r>
                        <a:rPr lang="nl-NL" sz="1400" dirty="0"/>
                        <a:t>Bouw en Techniek *</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noProof="0" dirty="0">
                          <a:effectLst/>
                        </a:rPr>
                        <a:t>Circulair; </a:t>
                      </a:r>
                      <a:r>
                        <a:rPr lang="nl-NL" sz="1400" dirty="0"/>
                        <a:t>accountmanagement ROC;</a:t>
                      </a:r>
                    </a:p>
                  </a:txBody>
                  <a:tcPr marL="68580" marR="68580" marT="0" marB="0"/>
                </a:tc>
                <a:extLst>
                  <a:ext uri="{0D108BD9-81ED-4DB2-BD59-A6C34878D82A}">
                    <a16:rowId xmlns:a16="http://schemas.microsoft.com/office/drawing/2014/main" val="3405682058"/>
                  </a:ext>
                </a:extLst>
              </a:tr>
              <a:tr h="524848">
                <a:tc>
                  <a:txBody>
                    <a:bodyPr/>
                    <a:lstStyle/>
                    <a:p>
                      <a:pPr>
                        <a:lnSpc>
                          <a:spcPct val="100000"/>
                        </a:lnSpc>
                        <a:spcAft>
                          <a:spcPts val="0"/>
                        </a:spcAft>
                      </a:pPr>
                      <a:r>
                        <a:rPr lang="en-GB" sz="1400" dirty="0">
                          <a:effectLst/>
                        </a:rPr>
                        <a:t>Oscar Douenburg</a:t>
                      </a:r>
                      <a:endParaRPr lang="nl-NL"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n-GB" sz="1400" dirty="0">
                          <a:effectLst/>
                        </a:rPr>
                        <a:t>Zorg &amp; Welzijn</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pPr>
                      <a:r>
                        <a:rPr lang="nl-NL" sz="1400" dirty="0"/>
                        <a:t>Zorg *</a:t>
                      </a:r>
                    </a:p>
                    <a:p>
                      <a:pPr>
                        <a:lnSpc>
                          <a:spcPct val="100000"/>
                        </a:lnSpc>
                      </a:pPr>
                      <a:r>
                        <a:rPr lang="nl-NL" sz="1400" dirty="0"/>
                        <a:t>Welzijn</a:t>
                      </a:r>
                    </a:p>
                  </a:txBody>
                  <a:tcPr marL="68580" marR="68580" marT="0" marB="0"/>
                </a:tc>
                <a:tc>
                  <a:txBody>
                    <a:bodyPr/>
                    <a:lstStyle/>
                    <a:p>
                      <a:pPr>
                        <a:lnSpc>
                          <a:spcPct val="100000"/>
                        </a:lnSpc>
                        <a:spcAft>
                          <a:spcPts val="0"/>
                        </a:spcAft>
                      </a:pPr>
                      <a:r>
                        <a:rPr lang="nl-NL" sz="1400" noProof="0" dirty="0">
                          <a:effectLst/>
                        </a:rPr>
                        <a:t>Vitaliteit/ gezondheid;</a:t>
                      </a:r>
                      <a:r>
                        <a:rPr lang="nl-NL" sz="1400" dirty="0"/>
                        <a:t> </a:t>
                      </a:r>
                    </a:p>
                    <a:p>
                      <a:pPr>
                        <a:lnSpc>
                          <a:spcPct val="100000"/>
                        </a:lnSpc>
                      </a:pPr>
                      <a:r>
                        <a:rPr lang="nl-NL" sz="1400" dirty="0"/>
                        <a:t>Vraag-aanbod; </a:t>
                      </a:r>
                    </a:p>
                  </a:txBody>
                  <a:tcPr marL="68580" marR="68580" marT="0" marB="0"/>
                </a:tc>
                <a:extLst>
                  <a:ext uri="{0D108BD9-81ED-4DB2-BD59-A6C34878D82A}">
                    <a16:rowId xmlns:a16="http://schemas.microsoft.com/office/drawing/2014/main" val="2753848133"/>
                  </a:ext>
                </a:extLst>
              </a:tr>
              <a:tr h="816430">
                <a:tc>
                  <a:txBody>
                    <a:bodyPr/>
                    <a:lstStyle/>
                    <a:p>
                      <a:pPr>
                        <a:lnSpc>
                          <a:spcPct val="100000"/>
                        </a:lnSpc>
                        <a:spcAft>
                          <a:spcPts val="0"/>
                        </a:spcAft>
                      </a:pPr>
                      <a:r>
                        <a:rPr lang="en-GB" sz="1400" dirty="0">
                          <a:effectLst/>
                        </a:rPr>
                        <a:t>Marije van der Hammen</a:t>
                      </a:r>
                      <a:endParaRPr lang="nl-NL"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nl-NL" sz="1400" dirty="0">
                          <a:effectLst/>
                        </a:rPr>
                        <a:t>Zakelijke dienstverlening</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pPr>
                      <a:r>
                        <a:rPr lang="nl-NL" sz="1400" dirty="0">
                          <a:effectLst/>
                        </a:rPr>
                        <a:t>Facilitaire Dienstverlening Schoonmaak *</a:t>
                      </a:r>
                    </a:p>
                    <a:p>
                      <a:pPr>
                        <a:lnSpc>
                          <a:spcPct val="100000"/>
                        </a:lnSpc>
                      </a:pPr>
                      <a:r>
                        <a:rPr lang="nl-NL" sz="1400" dirty="0">
                          <a:effectLst/>
                        </a:rPr>
                        <a:t>Beveiliging + Catering</a:t>
                      </a:r>
                      <a:endParaRPr lang="nl-NL" sz="1400" dirty="0"/>
                    </a:p>
                  </a:txBody>
                  <a:tcPr marL="68580" marR="68580" marT="0" marB="0"/>
                </a:tc>
                <a:tc>
                  <a:txBody>
                    <a:bodyPr/>
                    <a:lstStyle/>
                    <a:p>
                      <a:pPr>
                        <a:lnSpc>
                          <a:spcPct val="100000"/>
                        </a:lnSpc>
                        <a:spcAft>
                          <a:spcPts val="0"/>
                        </a:spcAft>
                      </a:pPr>
                      <a:r>
                        <a:rPr lang="nl-NL" sz="1400" noProof="0" dirty="0">
                          <a:effectLst/>
                        </a:rPr>
                        <a:t>Kinderopvang; open hiring; open badges; </a:t>
                      </a:r>
                      <a:r>
                        <a:rPr lang="nl-NL" sz="1400" dirty="0">
                          <a:effectLst/>
                        </a:rPr>
                        <a:t>garantiebanen + RI; PRO/VSO; sociaal ondernemerschap</a:t>
                      </a:r>
                      <a:endParaRPr lang="nl-NL" sz="1400" dirty="0"/>
                    </a:p>
                  </a:txBody>
                  <a:tcPr marL="68580" marR="68580" marT="0" marB="0"/>
                </a:tc>
                <a:extLst>
                  <a:ext uri="{0D108BD9-81ED-4DB2-BD59-A6C34878D82A}">
                    <a16:rowId xmlns:a16="http://schemas.microsoft.com/office/drawing/2014/main" val="1105043471"/>
                  </a:ext>
                </a:extLst>
              </a:tr>
              <a:tr h="524848">
                <a:tc>
                  <a:txBody>
                    <a:bodyPr/>
                    <a:lstStyle/>
                    <a:p>
                      <a:pPr>
                        <a:lnSpc>
                          <a:spcPct val="100000"/>
                        </a:lnSpc>
                        <a:spcAft>
                          <a:spcPts val="0"/>
                        </a:spcAft>
                      </a:pPr>
                      <a:r>
                        <a:rPr lang="en-GB" sz="1400" dirty="0">
                          <a:effectLst/>
                        </a:rPr>
                        <a:t>Yücel Küçükbarutcu</a:t>
                      </a:r>
                      <a:endParaRPr lang="nl-NL"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n-GB" sz="1400" dirty="0">
                          <a:effectLst/>
                        </a:rPr>
                        <a:t>Transport &amp; Logistiek</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pPr>
                      <a:r>
                        <a:rPr lang="nl-NL" sz="1400" dirty="0"/>
                        <a:t>Transport &amp; Logistiek (incl. Binnenvaart)</a:t>
                      </a:r>
                    </a:p>
                  </a:txBody>
                  <a:tcPr marL="68580" marR="68580" marT="0" marB="0"/>
                </a:tc>
                <a:tc>
                  <a:txBody>
                    <a:bodyPr/>
                    <a:lstStyle/>
                    <a:p>
                      <a:pPr>
                        <a:lnSpc>
                          <a:spcPct val="100000"/>
                        </a:lnSpc>
                      </a:pPr>
                      <a:r>
                        <a:rPr lang="nl-NL" sz="1400" dirty="0"/>
                        <a:t>Mobiliteit; Mismatch Logistiek Regio;</a:t>
                      </a:r>
                    </a:p>
                    <a:p>
                      <a:pPr>
                        <a:lnSpc>
                          <a:spcPct val="100000"/>
                        </a:lnSpc>
                      </a:pPr>
                      <a:r>
                        <a:rPr lang="nl-NL" sz="1400" dirty="0"/>
                        <a:t>Nieuwkomers</a:t>
                      </a:r>
                    </a:p>
                  </a:txBody>
                  <a:tcPr marL="68580" marR="68580" marT="0" marB="0"/>
                </a:tc>
                <a:extLst>
                  <a:ext uri="{0D108BD9-81ED-4DB2-BD59-A6C34878D82A}">
                    <a16:rowId xmlns:a16="http://schemas.microsoft.com/office/drawing/2014/main" val="1424275976"/>
                  </a:ext>
                </a:extLst>
              </a:tr>
              <a:tr h="612323">
                <a:tc>
                  <a:txBody>
                    <a:bodyPr/>
                    <a:lstStyle/>
                    <a:p>
                      <a:pPr>
                        <a:lnSpc>
                          <a:spcPct val="100000"/>
                        </a:lnSpc>
                        <a:spcAft>
                          <a:spcPts val="0"/>
                        </a:spcAft>
                      </a:pPr>
                      <a:r>
                        <a:rPr lang="en-GB" sz="1400" dirty="0">
                          <a:effectLst/>
                        </a:rPr>
                        <a:t>Aad van der Werf</a:t>
                      </a:r>
                      <a:endParaRPr lang="nl-NL"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pPr>
                      <a:r>
                        <a:rPr lang="nl-NL" sz="1400" dirty="0"/>
                        <a:t>Horeca &amp; Toerisme</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t>Arbeidsmarktdata;</a:t>
                      </a:r>
                    </a:p>
                    <a:p>
                      <a:pPr>
                        <a:lnSpc>
                          <a:spcPct val="100000"/>
                        </a:lnSpc>
                        <a:spcAft>
                          <a:spcPts val="0"/>
                        </a:spcAft>
                      </a:pPr>
                      <a:r>
                        <a:rPr lang="nl-NL" sz="1400" noProof="0" dirty="0">
                          <a:effectLst/>
                        </a:rPr>
                        <a:t>Eurovisie Songfestival (ESF);</a:t>
                      </a:r>
                    </a:p>
                    <a:p>
                      <a:pPr>
                        <a:lnSpc>
                          <a:spcPct val="100000"/>
                        </a:lnSpc>
                        <a:spcAft>
                          <a:spcPts val="0"/>
                        </a:spcAft>
                      </a:pPr>
                      <a:r>
                        <a:rPr lang="nl-NL" sz="1400" noProof="0" dirty="0">
                          <a:effectLst/>
                        </a:rPr>
                        <a:t>Taalspiraal; F</a:t>
                      </a:r>
                      <a:r>
                        <a:rPr lang="nl-NL" sz="1400" dirty="0"/>
                        <a:t>lexibilisering</a:t>
                      </a:r>
                    </a:p>
                  </a:txBody>
                  <a:tcPr marL="68580" marR="68580" marT="0" marB="0"/>
                </a:tc>
                <a:extLst>
                  <a:ext uri="{0D108BD9-81ED-4DB2-BD59-A6C34878D82A}">
                    <a16:rowId xmlns:a16="http://schemas.microsoft.com/office/drawing/2014/main" val="4268707989"/>
                  </a:ext>
                </a:extLst>
              </a:tr>
              <a:tr h="524848">
                <a:tc>
                  <a:txBody>
                    <a:bodyPr/>
                    <a:lstStyle/>
                    <a:p>
                      <a:pPr>
                        <a:lnSpc>
                          <a:spcPct val="100000"/>
                        </a:lnSpc>
                        <a:spcAft>
                          <a:spcPts val="0"/>
                        </a:spcAft>
                      </a:pP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a:effectLst/>
                        </a:rPr>
                        <a:t>* Reeds gestart</a:t>
                      </a: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1129109"/>
                  </a:ext>
                </a:extLst>
              </a:tr>
            </a:tbl>
          </a:graphicData>
        </a:graphic>
      </p:graphicFrame>
    </p:spTree>
    <p:extLst>
      <p:ext uri="{BB962C8B-B14F-4D97-AF65-F5344CB8AC3E}">
        <p14:creationId xmlns:p14="http://schemas.microsoft.com/office/powerpoint/2010/main" val="148400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0B24D-AEC2-44AC-802C-EA7F6BB347CF}"/>
              </a:ext>
            </a:extLst>
          </p:cNvPr>
          <p:cNvSpPr>
            <a:spLocks noGrp="1"/>
          </p:cNvSpPr>
          <p:nvPr>
            <p:ph type="title"/>
          </p:nvPr>
        </p:nvSpPr>
        <p:spPr/>
        <p:txBody>
          <a:bodyPr/>
          <a:lstStyle/>
          <a:p>
            <a:r>
              <a:rPr lang="nl-NL" dirty="0"/>
              <a:t>Colofon</a:t>
            </a:r>
          </a:p>
        </p:txBody>
      </p:sp>
      <p:sp>
        <p:nvSpPr>
          <p:cNvPr id="3" name="Tijdelijke aanduiding voor verticale tekst 2">
            <a:extLst>
              <a:ext uri="{FF2B5EF4-FFF2-40B4-BE49-F238E27FC236}">
                <a16:creationId xmlns:a16="http://schemas.microsoft.com/office/drawing/2014/main" id="{C40B9F16-D2BE-4BC6-B6B1-28D6F0AA1040}"/>
              </a:ext>
            </a:extLst>
          </p:cNvPr>
          <p:cNvSpPr>
            <a:spLocks noGrp="1"/>
          </p:cNvSpPr>
          <p:nvPr>
            <p:ph type="body" orient="vert" idx="1"/>
          </p:nvPr>
        </p:nvSpPr>
        <p:spPr/>
        <p:txBody>
          <a:bodyPr/>
          <a:lstStyle/>
          <a:p>
            <a:pPr marL="0" indent="0">
              <a:buNone/>
            </a:pPr>
            <a:r>
              <a:rPr lang="nl-NL" b="1" dirty="0"/>
              <a:t>Gemeente Rotterdam</a:t>
            </a:r>
          </a:p>
          <a:p>
            <a:pPr marL="0" indent="0">
              <a:buNone/>
            </a:pPr>
            <a:r>
              <a:rPr lang="nl-NL" dirty="0"/>
              <a:t>WSPR Rijnmond</a:t>
            </a:r>
          </a:p>
          <a:p>
            <a:pPr marL="0" indent="0">
              <a:buNone/>
            </a:pPr>
            <a:endParaRPr lang="nl-NL" dirty="0"/>
          </a:p>
          <a:p>
            <a:pPr marL="0" indent="0">
              <a:buNone/>
            </a:pPr>
            <a:r>
              <a:rPr lang="nl-NL" dirty="0"/>
              <a:t>A.S. (Aad) van der Werf</a:t>
            </a:r>
          </a:p>
          <a:p>
            <a:pPr marL="0" indent="0">
              <a:buNone/>
            </a:pPr>
            <a:r>
              <a:rPr lang="nl-NL" dirty="0"/>
              <a:t>Strategisch Arbeidsmarkt Adviseur</a:t>
            </a:r>
          </a:p>
          <a:p>
            <a:pPr marL="0" indent="0">
              <a:buNone/>
            </a:pPr>
            <a:endParaRPr lang="nl-NL" dirty="0"/>
          </a:p>
          <a:p>
            <a:pPr marL="0" indent="0">
              <a:buNone/>
            </a:pPr>
            <a:r>
              <a:rPr lang="nl-NL" dirty="0"/>
              <a:t>Schiekade 830 | Postbus 37035 | 3005 AL Rotterdam</a:t>
            </a:r>
          </a:p>
          <a:p>
            <a:pPr marL="0" indent="0">
              <a:buNone/>
            </a:pPr>
            <a:r>
              <a:rPr lang="nl-NL" dirty="0"/>
              <a:t>06-51 594 596 | as.vanderwerf@rotterdam.nl</a:t>
            </a:r>
          </a:p>
          <a:p>
            <a:pPr marL="0" indent="0">
              <a:buNone/>
            </a:pPr>
            <a:r>
              <a:rPr lang="nl-NL" dirty="0"/>
              <a:t>wsprijnmond.nl</a:t>
            </a:r>
          </a:p>
          <a:p>
            <a:pPr marL="0" indent="0">
              <a:buNone/>
            </a:pPr>
            <a:endParaRPr lang="nl-NL" dirty="0"/>
          </a:p>
        </p:txBody>
      </p:sp>
      <p:sp>
        <p:nvSpPr>
          <p:cNvPr id="4" name="Tijdelijke aanduiding voor voettekst 3">
            <a:extLst>
              <a:ext uri="{FF2B5EF4-FFF2-40B4-BE49-F238E27FC236}">
                <a16:creationId xmlns:a16="http://schemas.microsoft.com/office/drawing/2014/main" id="{9F213D86-5AE2-4995-8DFD-46E9A6AEB6F1}"/>
              </a:ext>
            </a:extLst>
          </p:cNvPr>
          <p:cNvSpPr>
            <a:spLocks noGrp="1"/>
          </p:cNvSpPr>
          <p:nvPr>
            <p:ph type="ftr" sz="quarter" idx="11"/>
          </p:nvPr>
        </p:nvSpPr>
        <p:spPr/>
        <p:txBody>
          <a:bodyPr/>
          <a:lstStyle/>
          <a:p>
            <a:r>
              <a:rPr lang="nl-NL" dirty="0"/>
              <a:t>Economische impact van het Corona virus Rotterdam, update 16 juni 2020</a:t>
            </a:r>
          </a:p>
        </p:txBody>
      </p:sp>
      <p:sp>
        <p:nvSpPr>
          <p:cNvPr id="5" name="Tijdelijke aanduiding voor dianummer 4">
            <a:extLst>
              <a:ext uri="{FF2B5EF4-FFF2-40B4-BE49-F238E27FC236}">
                <a16:creationId xmlns:a16="http://schemas.microsoft.com/office/drawing/2014/main" id="{1DAB196F-E912-4EA8-82C9-175587A7DA83}"/>
              </a:ext>
            </a:extLst>
          </p:cNvPr>
          <p:cNvSpPr>
            <a:spLocks noGrp="1"/>
          </p:cNvSpPr>
          <p:nvPr>
            <p:ph type="sldNum" sz="quarter" idx="12"/>
          </p:nvPr>
        </p:nvSpPr>
        <p:spPr/>
        <p:txBody>
          <a:bodyPr/>
          <a:lstStyle/>
          <a:p>
            <a:fld id="{7A682FF0-AA75-4B92-A405-2DF373EE1C9D}" type="slidenum">
              <a:rPr lang="nl-NL" smtClean="0"/>
              <a:t>32</a:t>
            </a:fld>
            <a:endParaRPr lang="nl-NL" dirty="0"/>
          </a:p>
        </p:txBody>
      </p:sp>
      <p:sp>
        <p:nvSpPr>
          <p:cNvPr id="6" name="Tijdelijke aanduiding voor tekst 5">
            <a:extLst>
              <a:ext uri="{FF2B5EF4-FFF2-40B4-BE49-F238E27FC236}">
                <a16:creationId xmlns:a16="http://schemas.microsoft.com/office/drawing/2014/main" id="{1522D040-02B0-4916-A7B8-B181431481E3}"/>
              </a:ext>
            </a:extLst>
          </p:cNvPr>
          <p:cNvSpPr>
            <a:spLocks noGrp="1"/>
          </p:cNvSpPr>
          <p:nvPr>
            <p:ph type="body" sz="quarter" idx="22"/>
          </p:nvPr>
        </p:nvSpPr>
        <p:spPr/>
        <p:txBody>
          <a:bodyPr/>
          <a:lstStyle/>
          <a:p>
            <a:endParaRPr lang="nl-NL" dirty="0"/>
          </a:p>
        </p:txBody>
      </p:sp>
    </p:spTree>
    <p:extLst>
      <p:ext uri="{BB962C8B-B14F-4D97-AF65-F5344CB8AC3E}">
        <p14:creationId xmlns:p14="http://schemas.microsoft.com/office/powerpoint/2010/main" val="109738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01CE2E3-E430-4941-97AC-487EC2CA1F7C}"/>
              </a:ext>
            </a:extLst>
          </p:cNvPr>
          <p:cNvSpPr>
            <a:spLocks noGrp="1"/>
          </p:cNvSpPr>
          <p:nvPr>
            <p:ph type="title"/>
          </p:nvPr>
        </p:nvSpPr>
        <p:spPr>
          <a:xfrm>
            <a:off x="411433" y="548679"/>
            <a:ext cx="5816751" cy="772121"/>
          </a:xfrm>
        </p:spPr>
        <p:txBody>
          <a:bodyPr/>
          <a:lstStyle/>
          <a:p>
            <a:r>
              <a:rPr lang="nl-NL" dirty="0"/>
              <a:t>Economisch overzicht</a:t>
            </a:r>
          </a:p>
        </p:txBody>
      </p:sp>
      <p:sp>
        <p:nvSpPr>
          <p:cNvPr id="8" name="Tijdelijke aanduiding voor verticale tekst 7">
            <a:extLst>
              <a:ext uri="{FF2B5EF4-FFF2-40B4-BE49-F238E27FC236}">
                <a16:creationId xmlns:a16="http://schemas.microsoft.com/office/drawing/2014/main" id="{DD4F84C4-B744-4D47-84B2-41EA0B7DE569}"/>
              </a:ext>
            </a:extLst>
          </p:cNvPr>
          <p:cNvSpPr>
            <a:spLocks noGrp="1"/>
          </p:cNvSpPr>
          <p:nvPr>
            <p:ph type="body" orient="vert" idx="1"/>
          </p:nvPr>
        </p:nvSpPr>
        <p:spPr>
          <a:xfrm>
            <a:off x="267187" y="908720"/>
            <a:ext cx="8618692" cy="5500545"/>
          </a:xfrm>
        </p:spPr>
        <p:txBody>
          <a:bodyPr/>
          <a:lstStyle/>
          <a:p>
            <a:pPr marL="0" indent="0">
              <a:buNone/>
            </a:pPr>
            <a:r>
              <a:rPr lang="nl-NL" b="1" dirty="0"/>
              <a:t>Economie Rijnmond (samenvatting)</a:t>
            </a:r>
          </a:p>
          <a:p>
            <a:r>
              <a:rPr lang="nl-NL" dirty="0"/>
              <a:t>Verwachting dat economie in 2020 met -6,4% krimpt en in 2021 met 1,1% groeit. Dit komt grotendeels overeen met scenario 3 van het CPB. </a:t>
            </a:r>
          </a:p>
          <a:p>
            <a:r>
              <a:rPr lang="nl-NL" dirty="0"/>
              <a:t>Stijging van de werkloosheid in 2020 richting 7,5% van de regionale beroepsbevolking. (4,6% in 2019). Dit stijgt door in 2021 naar 8,8%. In aantallen is dit bijna 20.000 personen in 2020 en nog eens 10.000 extra in 2021. </a:t>
            </a:r>
          </a:p>
          <a:p>
            <a:r>
              <a:rPr lang="nl-NL" dirty="0"/>
              <a:t>Ruim 32% van de werknemers in Rijnmond werkt in zwaar getroffen sectoren.</a:t>
            </a:r>
          </a:p>
          <a:p>
            <a:r>
              <a:rPr lang="nl-NL" dirty="0"/>
              <a:t>Sectoren met zeer grote werkgelegenheid krimp zijn: arbeidsbemiddeling (intermediairs), Cultuur, sport en recreatie, sierteelt (landbouw, bosbouw en visserij), Horeca (logies-, maaltijd- en drankverstrekking) en verhuur en overige zakelijke dienstverlening. </a:t>
            </a:r>
          </a:p>
          <a:p>
            <a:r>
              <a:rPr lang="nl-NL" dirty="0"/>
              <a:t>Stijging aantal WW-uitkeringen in vlakt af naar 4,2%. Meer dan 4.400 jongeren werkloos. </a:t>
            </a:r>
          </a:p>
          <a:p>
            <a:r>
              <a:rPr lang="nl-NL" dirty="0"/>
              <a:t>Stijging uitkeringen participatiewet naar 35.646 (Rotterdam). Meer dan 2.899 jongeren hebben een uitkering. </a:t>
            </a:r>
          </a:p>
          <a:p>
            <a:r>
              <a:rPr lang="nl-NL" dirty="0"/>
              <a:t>Aantal vacatures stijgt bij intermediairs met 14% en blijft dalen bij directe werkgevers -21%. </a:t>
            </a:r>
          </a:p>
        </p:txBody>
      </p:sp>
      <p:sp>
        <p:nvSpPr>
          <p:cNvPr id="3" name="Tijdelijke aanduiding voor voettekst 2">
            <a:extLst>
              <a:ext uri="{FF2B5EF4-FFF2-40B4-BE49-F238E27FC236}">
                <a16:creationId xmlns:a16="http://schemas.microsoft.com/office/drawing/2014/main" id="{DF48B957-B215-45AB-AE37-5522680946DA}"/>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9E137900-A60B-45B1-A1F4-AD52FED52A17}"/>
              </a:ext>
            </a:extLst>
          </p:cNvPr>
          <p:cNvSpPr>
            <a:spLocks noGrp="1"/>
          </p:cNvSpPr>
          <p:nvPr>
            <p:ph type="sldNum" sz="quarter" idx="12"/>
          </p:nvPr>
        </p:nvSpPr>
        <p:spPr/>
        <p:txBody>
          <a:bodyPr/>
          <a:lstStyle/>
          <a:p>
            <a:fld id="{B4EA553A-67CD-4E13-A6D0-281E6147E909}" type="slidenum">
              <a:rPr lang="nl-NL" smtClean="0"/>
              <a:t>4</a:t>
            </a:fld>
            <a:endParaRPr lang="nl-NL" dirty="0"/>
          </a:p>
        </p:txBody>
      </p:sp>
      <p:sp>
        <p:nvSpPr>
          <p:cNvPr id="9" name="Tijdelijke aanduiding voor tekst 8">
            <a:extLst>
              <a:ext uri="{FF2B5EF4-FFF2-40B4-BE49-F238E27FC236}">
                <a16:creationId xmlns:a16="http://schemas.microsoft.com/office/drawing/2014/main" id="{0E5AF5D1-C21C-496E-92C2-85C4FFE6594B}"/>
              </a:ext>
            </a:extLst>
          </p:cNvPr>
          <p:cNvSpPr>
            <a:spLocks noGrp="1"/>
          </p:cNvSpPr>
          <p:nvPr>
            <p:ph type="body" sz="quarter" idx="22"/>
          </p:nvPr>
        </p:nvSpPr>
        <p:spPr/>
        <p:txBody>
          <a:bodyPr/>
          <a:lstStyle/>
          <a:p>
            <a:endParaRPr lang="nl-NL" dirty="0"/>
          </a:p>
        </p:txBody>
      </p:sp>
    </p:spTree>
    <p:extLst>
      <p:ext uri="{BB962C8B-B14F-4D97-AF65-F5344CB8AC3E}">
        <p14:creationId xmlns:p14="http://schemas.microsoft.com/office/powerpoint/2010/main" val="231745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ED22DB6-E5F2-4892-98E3-5556C3832546}"/>
              </a:ext>
            </a:extLst>
          </p:cNvPr>
          <p:cNvSpPr>
            <a:spLocks noGrp="1"/>
          </p:cNvSpPr>
          <p:nvPr>
            <p:ph type="title"/>
          </p:nvPr>
        </p:nvSpPr>
        <p:spPr>
          <a:xfrm>
            <a:off x="411432" y="548679"/>
            <a:ext cx="6464824" cy="772121"/>
          </a:xfrm>
        </p:spPr>
        <p:txBody>
          <a:bodyPr/>
          <a:lstStyle/>
          <a:p>
            <a:r>
              <a:rPr lang="nl-NL" dirty="0"/>
              <a:t>Zeer grote krimp in sectoren</a:t>
            </a:r>
          </a:p>
        </p:txBody>
      </p:sp>
      <p:sp>
        <p:nvSpPr>
          <p:cNvPr id="11" name="Tijdelijke aanduiding voor verticale tekst 10">
            <a:extLst>
              <a:ext uri="{FF2B5EF4-FFF2-40B4-BE49-F238E27FC236}">
                <a16:creationId xmlns:a16="http://schemas.microsoft.com/office/drawing/2014/main" id="{B90EFDBA-AD70-49D8-8BB5-E2F8D31CFBF4}"/>
              </a:ext>
            </a:extLst>
          </p:cNvPr>
          <p:cNvSpPr>
            <a:spLocks noGrp="1"/>
          </p:cNvSpPr>
          <p:nvPr>
            <p:ph type="body" orient="vert" idx="1"/>
          </p:nvPr>
        </p:nvSpPr>
        <p:spPr>
          <a:xfrm>
            <a:off x="139572" y="1484784"/>
            <a:ext cx="2344196" cy="4597579"/>
          </a:xfrm>
        </p:spPr>
        <p:txBody>
          <a:bodyPr/>
          <a:lstStyle/>
          <a:p>
            <a:pPr marL="0" indent="0">
              <a:buNone/>
            </a:pPr>
            <a:r>
              <a:rPr lang="nl-NL" sz="1400" dirty="0"/>
              <a:t>De impact op de werkgelegenheid wordt voor de verschillende sectoren steeds duidelijker. Het UWV geeft in de publicatie: regionale impact op de werkgelegenheid in Rijnmond inzicht. (kolom: impact werkgelegenheid)</a:t>
            </a:r>
          </a:p>
          <a:p>
            <a:pPr marL="0" indent="0">
              <a:buNone/>
            </a:pPr>
            <a:r>
              <a:rPr lang="nl-NL" sz="1400" dirty="0"/>
              <a:t>In het arbeidsmarktdashboard RijnmondInZicht.nl wordt wekelijks een update gegeven over de vacatureontwikkeling. In de kolom: impact in vacatures is de vacatureontwikkeling van de afgelopen vier weken weergegeven.  </a:t>
            </a:r>
          </a:p>
          <a:p>
            <a:pPr marL="0" indent="0">
              <a:buNone/>
            </a:pPr>
            <a:endParaRPr lang="nl-NL" sz="1400" dirty="0"/>
          </a:p>
          <a:p>
            <a:pPr marL="0" indent="0">
              <a:buNone/>
            </a:pPr>
            <a:endParaRPr lang="nl-NL" sz="1400" dirty="0"/>
          </a:p>
        </p:txBody>
      </p:sp>
      <p:sp>
        <p:nvSpPr>
          <p:cNvPr id="4" name="Tijdelijke aanduiding voor dianummer 3">
            <a:extLst>
              <a:ext uri="{FF2B5EF4-FFF2-40B4-BE49-F238E27FC236}">
                <a16:creationId xmlns:a16="http://schemas.microsoft.com/office/drawing/2014/main" id="{4777E170-B437-432C-81A4-C451AE6CC5F6}"/>
              </a:ext>
            </a:extLst>
          </p:cNvPr>
          <p:cNvSpPr>
            <a:spLocks noGrp="1"/>
          </p:cNvSpPr>
          <p:nvPr>
            <p:ph type="sldNum" sz="quarter" idx="12"/>
          </p:nvPr>
        </p:nvSpPr>
        <p:spPr/>
        <p:txBody>
          <a:bodyPr/>
          <a:lstStyle/>
          <a:p>
            <a:fld id="{7A682FF0-AA75-4B92-A405-2DF373EE1C9D}" type="slidenum">
              <a:rPr lang="nl-NL" smtClean="0"/>
              <a:t>5</a:t>
            </a:fld>
            <a:endParaRPr lang="nl-NL" dirty="0"/>
          </a:p>
        </p:txBody>
      </p:sp>
      <p:sp>
        <p:nvSpPr>
          <p:cNvPr id="12" name="Tijdelijke aanduiding voor tekst 11">
            <a:extLst>
              <a:ext uri="{FF2B5EF4-FFF2-40B4-BE49-F238E27FC236}">
                <a16:creationId xmlns:a16="http://schemas.microsoft.com/office/drawing/2014/main" id="{6DE70206-C921-490F-ACB3-28CED0543E0B}"/>
              </a:ext>
            </a:extLst>
          </p:cNvPr>
          <p:cNvSpPr>
            <a:spLocks noGrp="1"/>
          </p:cNvSpPr>
          <p:nvPr>
            <p:ph type="body" sz="quarter" idx="22"/>
          </p:nvPr>
        </p:nvSpPr>
        <p:spPr/>
        <p:txBody>
          <a:bodyPr/>
          <a:lstStyle/>
          <a:p>
            <a:endParaRPr lang="nl-NL" dirty="0"/>
          </a:p>
        </p:txBody>
      </p:sp>
      <p:sp>
        <p:nvSpPr>
          <p:cNvPr id="20" name="Tekstvak 19">
            <a:extLst>
              <a:ext uri="{FF2B5EF4-FFF2-40B4-BE49-F238E27FC236}">
                <a16:creationId xmlns:a16="http://schemas.microsoft.com/office/drawing/2014/main" id="{3783C9B3-5E3C-4CB5-B0E6-55573360C313}"/>
              </a:ext>
            </a:extLst>
          </p:cNvPr>
          <p:cNvSpPr txBox="1"/>
          <p:nvPr/>
        </p:nvSpPr>
        <p:spPr>
          <a:xfrm>
            <a:off x="5765701" y="6325196"/>
            <a:ext cx="3229971" cy="338554"/>
          </a:xfrm>
          <a:prstGeom prst="rect">
            <a:avLst/>
          </a:prstGeom>
          <a:noFill/>
        </p:spPr>
        <p:txBody>
          <a:bodyPr wrap="square" rtlCol="0">
            <a:spAutoFit/>
          </a:bodyPr>
          <a:lstStyle/>
          <a:p>
            <a:pPr algn="r"/>
            <a:r>
              <a:rPr lang="nl-NL" sz="800" dirty="0"/>
              <a:t>Bron: UWV, Regionale Impact op de werkgelegenheid in Rijnmond (4 juni 2020) en JobFeed, bewerking Gemeente Rotterdam (12 juni 2020). </a:t>
            </a:r>
          </a:p>
        </p:txBody>
      </p:sp>
      <p:sp>
        <p:nvSpPr>
          <p:cNvPr id="2" name="Tijdelijke aanduiding voor voettekst 1">
            <a:extLst>
              <a:ext uri="{FF2B5EF4-FFF2-40B4-BE49-F238E27FC236}">
                <a16:creationId xmlns:a16="http://schemas.microsoft.com/office/drawing/2014/main" id="{750958D8-B0BD-40CD-9FF6-88BA375C464F}"/>
              </a:ext>
            </a:extLst>
          </p:cNvPr>
          <p:cNvSpPr>
            <a:spLocks noGrp="1"/>
          </p:cNvSpPr>
          <p:nvPr>
            <p:ph type="ftr" sz="quarter" idx="11"/>
          </p:nvPr>
        </p:nvSpPr>
        <p:spPr/>
        <p:txBody>
          <a:bodyPr/>
          <a:lstStyle/>
          <a:p>
            <a:r>
              <a:rPr lang="nl-NL" dirty="0"/>
              <a:t>Economische impact van het Corona virus Rotterdam, update 16 juni 2020</a:t>
            </a:r>
          </a:p>
        </p:txBody>
      </p:sp>
      <p:sp>
        <p:nvSpPr>
          <p:cNvPr id="8" name="Rechthoek 7">
            <a:extLst>
              <a:ext uri="{FF2B5EF4-FFF2-40B4-BE49-F238E27FC236}">
                <a16:creationId xmlns:a16="http://schemas.microsoft.com/office/drawing/2014/main" id="{F116889C-CA7F-4F37-9336-604074740C65}"/>
              </a:ext>
            </a:extLst>
          </p:cNvPr>
          <p:cNvSpPr/>
          <p:nvPr/>
        </p:nvSpPr>
        <p:spPr>
          <a:xfrm>
            <a:off x="2568451" y="5661248"/>
            <a:ext cx="1787525" cy="2392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Zeer grote krimp of daling</a:t>
            </a:r>
          </a:p>
        </p:txBody>
      </p:sp>
      <p:sp>
        <p:nvSpPr>
          <p:cNvPr id="13" name="Rechthoek 12">
            <a:extLst>
              <a:ext uri="{FF2B5EF4-FFF2-40B4-BE49-F238E27FC236}">
                <a16:creationId xmlns:a16="http://schemas.microsoft.com/office/drawing/2014/main" id="{D5422F6D-6240-4E6F-A691-9212F609C72B}"/>
              </a:ext>
            </a:extLst>
          </p:cNvPr>
          <p:cNvSpPr/>
          <p:nvPr/>
        </p:nvSpPr>
        <p:spPr>
          <a:xfrm>
            <a:off x="7208147" y="5661247"/>
            <a:ext cx="1787525" cy="2392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Groei</a:t>
            </a:r>
          </a:p>
        </p:txBody>
      </p:sp>
      <p:sp>
        <p:nvSpPr>
          <p:cNvPr id="14" name="Rechthoek 13">
            <a:extLst>
              <a:ext uri="{FF2B5EF4-FFF2-40B4-BE49-F238E27FC236}">
                <a16:creationId xmlns:a16="http://schemas.microsoft.com/office/drawing/2014/main" id="{FE70D42A-B561-484E-80C5-0B6BA2354FDD}"/>
              </a:ext>
            </a:extLst>
          </p:cNvPr>
          <p:cNvSpPr/>
          <p:nvPr/>
        </p:nvSpPr>
        <p:spPr>
          <a:xfrm>
            <a:off x="4888299" y="5666500"/>
            <a:ext cx="1787525" cy="23929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Sterke krimp of daling</a:t>
            </a:r>
          </a:p>
        </p:txBody>
      </p:sp>
      <p:pic>
        <p:nvPicPr>
          <p:cNvPr id="10" name="Afbeelding 9">
            <a:extLst>
              <a:ext uri="{FF2B5EF4-FFF2-40B4-BE49-F238E27FC236}">
                <a16:creationId xmlns:a16="http://schemas.microsoft.com/office/drawing/2014/main" id="{FCFD71C4-5CF8-42BF-B6B2-728AE3143CCA}"/>
              </a:ext>
            </a:extLst>
          </p:cNvPr>
          <p:cNvPicPr>
            <a:picLocks noChangeAspect="1"/>
          </p:cNvPicPr>
          <p:nvPr/>
        </p:nvPicPr>
        <p:blipFill>
          <a:blip r:embed="rId3"/>
          <a:stretch>
            <a:fillRect/>
          </a:stretch>
        </p:blipFill>
        <p:spPr>
          <a:xfrm>
            <a:off x="2568451" y="1612625"/>
            <a:ext cx="6427221" cy="3948014"/>
          </a:xfrm>
          <a:prstGeom prst="rect">
            <a:avLst/>
          </a:prstGeom>
        </p:spPr>
      </p:pic>
    </p:spTree>
    <p:extLst>
      <p:ext uri="{BB962C8B-B14F-4D97-AF65-F5344CB8AC3E}">
        <p14:creationId xmlns:p14="http://schemas.microsoft.com/office/powerpoint/2010/main" val="355367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412174" y="1435472"/>
            <a:ext cx="8618692" cy="4952628"/>
          </a:xfrm>
        </p:spPr>
        <p:txBody>
          <a:bodyPr/>
          <a:lstStyle/>
          <a:p>
            <a:pPr marL="0" indent="0">
              <a:buNone/>
            </a:pPr>
            <a:r>
              <a:rPr lang="nl-NL" dirty="0"/>
              <a:t>Bij directe werkgevers en intermediairs is de vraag naar nieuw personeel sterk afgenomen. Sinds twee weken (week 22) zien we weer licht herstel bij directe werkgevers en intermediairs. Zie voor een nadere toelichting de volgende slide. </a:t>
            </a:r>
          </a:p>
          <a:p>
            <a:r>
              <a:rPr lang="nl-NL" dirty="0"/>
              <a:t>Het aantal vacatures bij directe werkgevers is sinds week 2 gedaald met 33%.  </a:t>
            </a:r>
          </a:p>
          <a:p>
            <a:r>
              <a:rPr lang="nl-NL" dirty="0"/>
              <a:t>Het aantal vacatures bij Intermediairs is sinds week 2 gedaald met 23%. </a:t>
            </a:r>
          </a:p>
        </p:txBody>
      </p:sp>
      <p:pic>
        <p:nvPicPr>
          <p:cNvPr id="5" name="Afbeelding 4">
            <a:extLst>
              <a:ext uri="{FF2B5EF4-FFF2-40B4-BE49-F238E27FC236}">
                <a16:creationId xmlns:a16="http://schemas.microsoft.com/office/drawing/2014/main" id="{FEFE864B-7A5B-4A14-BABB-6C4B2AA4F642}"/>
              </a:ext>
            </a:extLst>
          </p:cNvPr>
          <p:cNvPicPr>
            <a:picLocks noChangeAspect="1"/>
          </p:cNvPicPr>
          <p:nvPr/>
        </p:nvPicPr>
        <p:blipFill>
          <a:blip r:embed="rId3"/>
          <a:stretch>
            <a:fillRect/>
          </a:stretch>
        </p:blipFill>
        <p:spPr>
          <a:xfrm>
            <a:off x="683568" y="3284984"/>
            <a:ext cx="7583059" cy="2995271"/>
          </a:xfrm>
          <a:prstGeom prst="rect">
            <a:avLst/>
          </a:prstGeom>
        </p:spPr>
      </p:pic>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296184" y="363297"/>
            <a:ext cx="6896871" cy="772121"/>
          </a:xfrm>
        </p:spPr>
        <p:txBody>
          <a:bodyPr/>
          <a:lstStyle/>
          <a:p>
            <a:r>
              <a:rPr lang="nl-NL" dirty="0"/>
              <a:t>Sterke afname vacaturevraag lijkt te stabiliseren</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6</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cxnSp>
        <p:nvCxnSpPr>
          <p:cNvPr id="11" name="Rechte verbindingslijn 10">
            <a:extLst>
              <a:ext uri="{FF2B5EF4-FFF2-40B4-BE49-F238E27FC236}">
                <a16:creationId xmlns:a16="http://schemas.microsoft.com/office/drawing/2014/main" id="{5F3D7AA7-48CC-4D4E-9F41-24A5A7E1C101}"/>
              </a:ext>
            </a:extLst>
          </p:cNvPr>
          <p:cNvCxnSpPr>
            <a:cxnSpLocks/>
          </p:cNvCxnSpPr>
          <p:nvPr/>
        </p:nvCxnSpPr>
        <p:spPr>
          <a:xfrm>
            <a:off x="4067958" y="3933056"/>
            <a:ext cx="0" cy="2020949"/>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15" name="Rechte verbindingslijn 14">
            <a:extLst>
              <a:ext uri="{FF2B5EF4-FFF2-40B4-BE49-F238E27FC236}">
                <a16:creationId xmlns:a16="http://schemas.microsoft.com/office/drawing/2014/main" id="{08C9617F-5CF1-479E-B0D7-2790F4ACF0FD}"/>
              </a:ext>
            </a:extLst>
          </p:cNvPr>
          <p:cNvCxnSpPr>
            <a:cxnSpLocks/>
          </p:cNvCxnSpPr>
          <p:nvPr/>
        </p:nvCxnSpPr>
        <p:spPr>
          <a:xfrm>
            <a:off x="4355983" y="3933056"/>
            <a:ext cx="0" cy="2020949"/>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16" name="Tekstballon: rechthoek 15">
            <a:extLst>
              <a:ext uri="{FF2B5EF4-FFF2-40B4-BE49-F238E27FC236}">
                <a16:creationId xmlns:a16="http://schemas.microsoft.com/office/drawing/2014/main" id="{346964A4-21CB-4D2B-A13E-74727C72E949}"/>
              </a:ext>
            </a:extLst>
          </p:cNvPr>
          <p:cNvSpPr/>
          <p:nvPr/>
        </p:nvSpPr>
        <p:spPr>
          <a:xfrm>
            <a:off x="3059853" y="3933056"/>
            <a:ext cx="864085" cy="360040"/>
          </a:xfrm>
          <a:prstGeom prst="wedgeRectCallout">
            <a:avLst>
              <a:gd name="adj1" fmla="val 71321"/>
              <a:gd name="adj2" fmla="val 195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Sluiting horeca en scholen</a:t>
            </a:r>
          </a:p>
        </p:txBody>
      </p:sp>
      <p:sp>
        <p:nvSpPr>
          <p:cNvPr id="17" name="Tekstballon: rechthoek 16">
            <a:extLst>
              <a:ext uri="{FF2B5EF4-FFF2-40B4-BE49-F238E27FC236}">
                <a16:creationId xmlns:a16="http://schemas.microsoft.com/office/drawing/2014/main" id="{1239A791-7AA6-4826-9B5D-12CF20E36C2C}"/>
              </a:ext>
            </a:extLst>
          </p:cNvPr>
          <p:cNvSpPr/>
          <p:nvPr/>
        </p:nvSpPr>
        <p:spPr>
          <a:xfrm>
            <a:off x="4500010" y="3933056"/>
            <a:ext cx="936086" cy="432048"/>
          </a:xfrm>
          <a:prstGeom prst="wedgeRectCallout">
            <a:avLst>
              <a:gd name="adj1" fmla="val -64265"/>
              <a:gd name="adj2" fmla="val 168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Start “intelligente lockdown”</a:t>
            </a:r>
          </a:p>
        </p:txBody>
      </p:sp>
      <p:sp>
        <p:nvSpPr>
          <p:cNvPr id="18" name="Tekstvak 17">
            <a:extLst>
              <a:ext uri="{FF2B5EF4-FFF2-40B4-BE49-F238E27FC236}">
                <a16:creationId xmlns:a16="http://schemas.microsoft.com/office/drawing/2014/main" id="{5E85E2B5-5A57-46F3-A679-D704DF445F2E}"/>
              </a:ext>
            </a:extLst>
          </p:cNvPr>
          <p:cNvSpPr txBox="1"/>
          <p:nvPr/>
        </p:nvSpPr>
        <p:spPr>
          <a:xfrm>
            <a:off x="5844273" y="5422528"/>
            <a:ext cx="576054" cy="246221"/>
          </a:xfrm>
          <a:prstGeom prst="rect">
            <a:avLst/>
          </a:prstGeom>
          <a:noFill/>
        </p:spPr>
        <p:txBody>
          <a:bodyPr wrap="square" rtlCol="0">
            <a:spAutoFit/>
          </a:bodyPr>
          <a:lstStyle/>
          <a:p>
            <a:r>
              <a:rPr lang="nl-NL" sz="1000" dirty="0"/>
              <a:t>-33%</a:t>
            </a:r>
          </a:p>
        </p:txBody>
      </p:sp>
      <p:sp>
        <p:nvSpPr>
          <p:cNvPr id="24" name="Tekstvak 23">
            <a:extLst>
              <a:ext uri="{FF2B5EF4-FFF2-40B4-BE49-F238E27FC236}">
                <a16:creationId xmlns:a16="http://schemas.microsoft.com/office/drawing/2014/main" id="{8E30300A-1073-4992-95A8-89902D3BBD82}"/>
              </a:ext>
            </a:extLst>
          </p:cNvPr>
          <p:cNvSpPr txBox="1"/>
          <p:nvPr/>
        </p:nvSpPr>
        <p:spPr>
          <a:xfrm>
            <a:off x="5844273" y="4908117"/>
            <a:ext cx="576054" cy="246221"/>
          </a:xfrm>
          <a:prstGeom prst="rect">
            <a:avLst/>
          </a:prstGeom>
          <a:noFill/>
        </p:spPr>
        <p:txBody>
          <a:bodyPr wrap="square" rtlCol="0">
            <a:spAutoFit/>
          </a:bodyPr>
          <a:lstStyle/>
          <a:p>
            <a:r>
              <a:rPr lang="nl-NL" sz="1000" dirty="0"/>
              <a:t>-23%</a:t>
            </a:r>
          </a:p>
        </p:txBody>
      </p:sp>
    </p:spTree>
    <p:extLst>
      <p:ext uri="{BB962C8B-B14F-4D97-AF65-F5344CB8AC3E}">
        <p14:creationId xmlns:p14="http://schemas.microsoft.com/office/powerpoint/2010/main" val="326746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8618692" cy="4952628"/>
          </a:xfrm>
        </p:spPr>
        <p:txBody>
          <a:bodyPr/>
          <a:lstStyle/>
          <a:p>
            <a:pPr marL="0" indent="0">
              <a:buNone/>
            </a:pPr>
            <a:r>
              <a:rPr lang="nl-NL" dirty="0"/>
              <a:t>Vacatureontwikkeling Rijnmond per week</a:t>
            </a:r>
          </a:p>
          <a:p>
            <a:r>
              <a:rPr lang="nl-NL" dirty="0"/>
              <a:t>De daling van het aantal vacatures, bij directe werkgevers, over de afgelopen vier weken (t.o.v. 2019) is nog steeds groot (-21%). Bij intermediairs stijgt het aantal vacatures met 14%. </a:t>
            </a:r>
          </a:p>
          <a:p>
            <a:r>
              <a:rPr lang="nl-NL" dirty="0"/>
              <a:t>Bij directe werkgevers is de daling nog steeds het grootst op niveau 3-4 (-27%) en op niveau 1-2 </a:t>
            </a:r>
            <a:br>
              <a:rPr lang="nl-NL" dirty="0"/>
            </a:br>
            <a:r>
              <a:rPr lang="nl-NL" dirty="0"/>
              <a:t>(-20%). Op het niveau HBO-WO is de daling -15%. </a:t>
            </a:r>
          </a:p>
          <a:p>
            <a:r>
              <a:rPr lang="nl-NL" dirty="0"/>
              <a:t>Over de afgelopen vier weken </a:t>
            </a:r>
            <a:br>
              <a:rPr lang="nl-NL" dirty="0"/>
            </a:br>
            <a:r>
              <a:rPr lang="nl-NL" dirty="0"/>
              <a:t>stijgt het aantal vacatures bij </a:t>
            </a:r>
            <a:br>
              <a:rPr lang="nl-NL" dirty="0"/>
            </a:br>
            <a:r>
              <a:rPr lang="nl-NL" dirty="0"/>
              <a:t>intermediairs. De stijging is het hoogst</a:t>
            </a:r>
            <a:br>
              <a:rPr lang="nl-NL" dirty="0"/>
            </a:br>
            <a:r>
              <a:rPr lang="nl-NL" dirty="0"/>
              <a:t>op niveau 1-2 met 18%. HBO-WO stijgt</a:t>
            </a:r>
            <a:br>
              <a:rPr lang="nl-NL" dirty="0"/>
            </a:br>
            <a:r>
              <a:rPr lang="nl-NL" dirty="0"/>
              <a:t>met 16%. </a:t>
            </a:r>
          </a:p>
          <a:p>
            <a:r>
              <a:rPr lang="nl-NL" dirty="0"/>
              <a:t>Het aantal online vacatures ligt </a:t>
            </a:r>
            <a:br>
              <a:rPr lang="nl-NL" dirty="0"/>
            </a:br>
            <a:r>
              <a:rPr lang="nl-NL" dirty="0"/>
              <a:t>op het niveau van dezelfde periode in </a:t>
            </a:r>
            <a:br>
              <a:rPr lang="nl-NL" dirty="0"/>
            </a:br>
            <a:r>
              <a:rPr lang="nl-NL" dirty="0"/>
              <a:t>2018. </a:t>
            </a:r>
          </a:p>
        </p:txBody>
      </p:sp>
      <p:pic>
        <p:nvPicPr>
          <p:cNvPr id="5" name="Afbeelding 4">
            <a:extLst>
              <a:ext uri="{FF2B5EF4-FFF2-40B4-BE49-F238E27FC236}">
                <a16:creationId xmlns:a16="http://schemas.microsoft.com/office/drawing/2014/main" id="{F5DF8069-F421-4573-8A4A-74CC81C42223}"/>
              </a:ext>
            </a:extLst>
          </p:cNvPr>
          <p:cNvPicPr>
            <a:picLocks noChangeAspect="1"/>
          </p:cNvPicPr>
          <p:nvPr/>
        </p:nvPicPr>
        <p:blipFill>
          <a:blip r:embed="rId3"/>
          <a:stretch>
            <a:fillRect/>
          </a:stretch>
        </p:blipFill>
        <p:spPr>
          <a:xfrm>
            <a:off x="4073591" y="3429000"/>
            <a:ext cx="4815711" cy="2811995"/>
          </a:xfrm>
          <a:prstGeom prst="rect">
            <a:avLst/>
          </a:prstGeom>
        </p:spPr>
      </p:pic>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392815" cy="772121"/>
          </a:xfrm>
        </p:spPr>
        <p:txBody>
          <a:bodyPr/>
          <a:lstStyle/>
          <a:p>
            <a:r>
              <a:rPr lang="nl-NL" dirty="0"/>
              <a:t>Herstel Vacatures bij intermediairs</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7</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444208" y="6429857"/>
            <a:ext cx="2163705" cy="215444"/>
          </a:xfrm>
          <a:prstGeom prst="rect">
            <a:avLst/>
          </a:prstGeom>
          <a:noFill/>
        </p:spPr>
        <p:txBody>
          <a:bodyPr wrap="square" rtlCol="0">
            <a:spAutoFit/>
          </a:bodyPr>
          <a:lstStyle/>
          <a:p>
            <a:pPr algn="r"/>
            <a:r>
              <a:rPr lang="nl-NL" sz="800" dirty="0"/>
              <a:t>Bron: JobFeed.nl (10-06-2020)</a:t>
            </a:r>
          </a:p>
        </p:txBody>
      </p:sp>
      <p:sp>
        <p:nvSpPr>
          <p:cNvPr id="12" name="Rechthoek 11">
            <a:extLst>
              <a:ext uri="{FF2B5EF4-FFF2-40B4-BE49-F238E27FC236}">
                <a16:creationId xmlns:a16="http://schemas.microsoft.com/office/drawing/2014/main" id="{BBFAE6ED-B283-4199-B547-2F77F6879AE8}"/>
              </a:ext>
            </a:extLst>
          </p:cNvPr>
          <p:cNvSpPr/>
          <p:nvPr/>
        </p:nvSpPr>
        <p:spPr>
          <a:xfrm>
            <a:off x="7092280" y="3785545"/>
            <a:ext cx="1152128" cy="2539585"/>
          </a:xfrm>
          <a:prstGeom prst="rect">
            <a:avLst/>
          </a:prstGeom>
          <a:noFill/>
          <a:ln>
            <a:solidFill>
              <a:srgbClr val="EC1B27"/>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nl-NL" sz="1200" dirty="0">
              <a:solidFill>
                <a:schemeClr val="tx1"/>
              </a:solidFill>
            </a:endParaRPr>
          </a:p>
        </p:txBody>
      </p:sp>
    </p:spTree>
    <p:extLst>
      <p:ext uri="{BB962C8B-B14F-4D97-AF65-F5344CB8AC3E}">
        <p14:creationId xmlns:p14="http://schemas.microsoft.com/office/powerpoint/2010/main" val="2632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erticale tekst 7">
            <a:extLst>
              <a:ext uri="{FF2B5EF4-FFF2-40B4-BE49-F238E27FC236}">
                <a16:creationId xmlns:a16="http://schemas.microsoft.com/office/drawing/2014/main" id="{AA4C7EE7-A12D-4665-982B-CA1BF8A916DB}"/>
              </a:ext>
            </a:extLst>
          </p:cNvPr>
          <p:cNvSpPr>
            <a:spLocks noGrp="1"/>
          </p:cNvSpPr>
          <p:nvPr>
            <p:ph type="body" orient="vert" idx="1"/>
          </p:nvPr>
        </p:nvSpPr>
        <p:spPr>
          <a:xfrm>
            <a:off x="267187" y="1456638"/>
            <a:ext cx="5672965" cy="4952628"/>
          </a:xfrm>
        </p:spPr>
        <p:txBody>
          <a:bodyPr/>
          <a:lstStyle/>
          <a:p>
            <a:pPr marL="0" indent="0">
              <a:buNone/>
            </a:pPr>
            <a:r>
              <a:rPr lang="nl-NL" dirty="0"/>
              <a:t>Aantal WW-uitkeringen in Groot-Rijnmond stijgt met 4% (1.246 uitkeringen) en landelijk is de stijging 3,1%. De stijging in april was 19,3%. </a:t>
            </a:r>
          </a:p>
          <a:p>
            <a:r>
              <a:rPr lang="nl-NL" dirty="0"/>
              <a:t>Horeca heeft te maken met zeer grote krimp. </a:t>
            </a:r>
          </a:p>
          <a:p>
            <a:r>
              <a:rPr lang="nl-NL" dirty="0"/>
              <a:t>Detailhandel non-food grote krimp.</a:t>
            </a:r>
          </a:p>
          <a:p>
            <a:r>
              <a:rPr lang="nl-NL" dirty="0"/>
              <a:t>Detailhandel Food nagenoeg geen krimp.</a:t>
            </a:r>
          </a:p>
          <a:p>
            <a:pPr marL="0" indent="0">
              <a:buNone/>
            </a:pPr>
            <a:r>
              <a:rPr lang="nl-NL" dirty="0"/>
              <a:t>Veel werknemers in deze sectoren hebben een flexibel contract. </a:t>
            </a:r>
          </a:p>
          <a:p>
            <a:r>
              <a:rPr lang="nl-NL" dirty="0"/>
              <a:t>Medewerkers met flexibel contract in de horeca is meer dan 65% en in de detailhandel non-food 50%. </a:t>
            </a:r>
          </a:p>
          <a:p>
            <a:pPr marL="0" indent="0">
              <a:buNone/>
            </a:pPr>
            <a:r>
              <a:rPr lang="nl-NL" b="1" dirty="0"/>
              <a:t>Aantal WW-uitkeringen Rijnmond</a:t>
            </a:r>
          </a:p>
          <a:p>
            <a:pPr marL="0" indent="0">
              <a:buNone/>
            </a:pPr>
            <a:r>
              <a:rPr lang="nl-NL" dirty="0"/>
              <a:t>WW-uitkeringen 27.140, maand mutatie 4,2%. </a:t>
            </a:r>
          </a:p>
          <a:p>
            <a:pPr marL="0" indent="0">
              <a:buNone/>
            </a:pPr>
            <a:r>
              <a:rPr lang="nl-NL" dirty="0"/>
              <a:t>WW-uitkeringen Rotterdam 15.030, maand mutatie 4,8%.</a:t>
            </a:r>
          </a:p>
          <a:p>
            <a:pPr marL="0" indent="0">
              <a:buNone/>
            </a:pPr>
            <a:endParaRPr lang="nl-NL" dirty="0"/>
          </a:p>
          <a:p>
            <a:pPr marL="0" indent="0">
              <a:buNone/>
            </a:pPr>
            <a:endParaRPr lang="nl-NL" dirty="0"/>
          </a:p>
          <a:p>
            <a:pPr marL="0" indent="0">
              <a:buNone/>
            </a:pPr>
            <a:endParaRPr lang="nl-NL" dirty="0"/>
          </a:p>
        </p:txBody>
      </p:sp>
      <p:sp>
        <p:nvSpPr>
          <p:cNvPr id="7" name="Titel 6">
            <a:extLst>
              <a:ext uri="{FF2B5EF4-FFF2-40B4-BE49-F238E27FC236}">
                <a16:creationId xmlns:a16="http://schemas.microsoft.com/office/drawing/2014/main" id="{12E305F3-BCC3-4537-8BD6-E2ED6D986118}"/>
              </a:ext>
            </a:extLst>
          </p:cNvPr>
          <p:cNvSpPr>
            <a:spLocks noGrp="1"/>
          </p:cNvSpPr>
          <p:nvPr>
            <p:ph type="title"/>
          </p:nvPr>
        </p:nvSpPr>
        <p:spPr>
          <a:xfrm>
            <a:off x="411433" y="548679"/>
            <a:ext cx="6968879" cy="772121"/>
          </a:xfrm>
        </p:spPr>
        <p:txBody>
          <a:bodyPr/>
          <a:lstStyle/>
          <a:p>
            <a:r>
              <a:rPr lang="nl-NL" dirty="0"/>
              <a:t>Toename WW-uitkeringen in mei minder groot</a:t>
            </a:r>
          </a:p>
        </p:txBody>
      </p:sp>
      <p:sp>
        <p:nvSpPr>
          <p:cNvPr id="3" name="Tijdelijke aanduiding voor voettekst 2">
            <a:extLst>
              <a:ext uri="{FF2B5EF4-FFF2-40B4-BE49-F238E27FC236}">
                <a16:creationId xmlns:a16="http://schemas.microsoft.com/office/drawing/2014/main" id="{CFF35B50-D898-4D96-A895-E791C50E8EAC}"/>
              </a:ext>
            </a:extLst>
          </p:cNvPr>
          <p:cNvSpPr>
            <a:spLocks noGrp="1"/>
          </p:cNvSpPr>
          <p:nvPr>
            <p:ph type="ftr" sz="quarter" idx="11"/>
          </p:nvPr>
        </p:nvSpPr>
        <p:spPr/>
        <p:txBody>
          <a:bodyPr/>
          <a:lstStyle/>
          <a:p>
            <a:r>
              <a:rPr lang="nl-NL" dirty="0"/>
              <a:t>Economische impact van het Corona virus Rotterdam, update 16 juni 2020</a:t>
            </a:r>
          </a:p>
        </p:txBody>
      </p:sp>
      <p:sp>
        <p:nvSpPr>
          <p:cNvPr id="4" name="Tijdelijke aanduiding voor dianummer 3">
            <a:extLst>
              <a:ext uri="{FF2B5EF4-FFF2-40B4-BE49-F238E27FC236}">
                <a16:creationId xmlns:a16="http://schemas.microsoft.com/office/drawing/2014/main" id="{59A9AB7A-5865-4B15-808B-E93A46B54417}"/>
              </a:ext>
            </a:extLst>
          </p:cNvPr>
          <p:cNvSpPr>
            <a:spLocks noGrp="1"/>
          </p:cNvSpPr>
          <p:nvPr>
            <p:ph type="sldNum" sz="quarter" idx="12"/>
          </p:nvPr>
        </p:nvSpPr>
        <p:spPr/>
        <p:txBody>
          <a:bodyPr/>
          <a:lstStyle/>
          <a:p>
            <a:fld id="{B4EA553A-67CD-4E13-A6D0-281E6147E909}" type="slidenum">
              <a:rPr lang="nl-NL" smtClean="0"/>
              <a:t>8</a:t>
            </a:fld>
            <a:endParaRPr lang="nl-NL" dirty="0"/>
          </a:p>
        </p:txBody>
      </p:sp>
      <p:sp>
        <p:nvSpPr>
          <p:cNvPr id="9" name="Tijdelijke aanduiding voor tekst 8">
            <a:extLst>
              <a:ext uri="{FF2B5EF4-FFF2-40B4-BE49-F238E27FC236}">
                <a16:creationId xmlns:a16="http://schemas.microsoft.com/office/drawing/2014/main" id="{1511A6BA-9EF6-490A-A1D8-BF73ADA19CF9}"/>
              </a:ext>
            </a:extLst>
          </p:cNvPr>
          <p:cNvSpPr>
            <a:spLocks noGrp="1"/>
          </p:cNvSpPr>
          <p:nvPr>
            <p:ph type="body" sz="quarter" idx="22"/>
          </p:nvPr>
        </p:nvSpPr>
        <p:spPr/>
        <p:txBody>
          <a:bodyPr/>
          <a:lstStyle/>
          <a:p>
            <a:endParaRPr lang="nl-NL" dirty="0"/>
          </a:p>
        </p:txBody>
      </p:sp>
      <p:sp>
        <p:nvSpPr>
          <p:cNvPr id="13" name="Tekstvak 12">
            <a:extLst>
              <a:ext uri="{FF2B5EF4-FFF2-40B4-BE49-F238E27FC236}">
                <a16:creationId xmlns:a16="http://schemas.microsoft.com/office/drawing/2014/main" id="{50ED20B4-6FE2-4132-BE62-208696CA24D6}"/>
              </a:ext>
            </a:extLst>
          </p:cNvPr>
          <p:cNvSpPr txBox="1"/>
          <p:nvPr/>
        </p:nvSpPr>
        <p:spPr>
          <a:xfrm>
            <a:off x="6372200" y="6366882"/>
            <a:ext cx="2626585" cy="338554"/>
          </a:xfrm>
          <a:prstGeom prst="rect">
            <a:avLst/>
          </a:prstGeom>
          <a:noFill/>
        </p:spPr>
        <p:txBody>
          <a:bodyPr wrap="square" rtlCol="0">
            <a:spAutoFit/>
          </a:bodyPr>
          <a:lstStyle/>
          <a:p>
            <a:pPr algn="r"/>
            <a:r>
              <a:rPr lang="nl-NL" sz="800" dirty="0"/>
              <a:t>Bron: UWV, Nieuwsflits arbeidsmarkt, (mei 2020)</a:t>
            </a:r>
            <a:br>
              <a:rPr lang="nl-NL" sz="800" dirty="0"/>
            </a:br>
            <a:r>
              <a:rPr lang="nl-NL" sz="800" dirty="0"/>
              <a:t>Publicatiedatum 18 juni 2020</a:t>
            </a:r>
          </a:p>
        </p:txBody>
      </p:sp>
      <p:pic>
        <p:nvPicPr>
          <p:cNvPr id="2" name="Afbeelding 1">
            <a:extLst>
              <a:ext uri="{FF2B5EF4-FFF2-40B4-BE49-F238E27FC236}">
                <a16:creationId xmlns:a16="http://schemas.microsoft.com/office/drawing/2014/main" id="{86C64A74-AF7F-40FD-AA41-D4D0A6A34FEE}"/>
              </a:ext>
            </a:extLst>
          </p:cNvPr>
          <p:cNvPicPr>
            <a:picLocks noChangeAspect="1"/>
          </p:cNvPicPr>
          <p:nvPr/>
        </p:nvPicPr>
        <p:blipFill>
          <a:blip r:embed="rId3"/>
          <a:stretch>
            <a:fillRect/>
          </a:stretch>
        </p:blipFill>
        <p:spPr>
          <a:xfrm>
            <a:off x="6054078" y="1556792"/>
            <a:ext cx="2786952" cy="1664255"/>
          </a:xfrm>
          <a:prstGeom prst="rect">
            <a:avLst/>
          </a:prstGeom>
        </p:spPr>
      </p:pic>
      <p:pic>
        <p:nvPicPr>
          <p:cNvPr id="10" name="Afbeelding 9">
            <a:extLst>
              <a:ext uri="{FF2B5EF4-FFF2-40B4-BE49-F238E27FC236}">
                <a16:creationId xmlns:a16="http://schemas.microsoft.com/office/drawing/2014/main" id="{1010C2A7-D8B4-4261-8169-10669986ABCA}"/>
              </a:ext>
            </a:extLst>
          </p:cNvPr>
          <p:cNvPicPr>
            <a:picLocks noChangeAspect="1"/>
          </p:cNvPicPr>
          <p:nvPr/>
        </p:nvPicPr>
        <p:blipFill>
          <a:blip r:embed="rId4"/>
          <a:stretch>
            <a:fillRect/>
          </a:stretch>
        </p:blipFill>
        <p:spPr>
          <a:xfrm>
            <a:off x="6214445" y="3356885"/>
            <a:ext cx="2626585" cy="2600506"/>
          </a:xfrm>
          <a:prstGeom prst="rect">
            <a:avLst/>
          </a:prstGeom>
        </p:spPr>
      </p:pic>
    </p:spTree>
    <p:extLst>
      <p:ext uri="{BB962C8B-B14F-4D97-AF65-F5344CB8AC3E}">
        <p14:creationId xmlns:p14="http://schemas.microsoft.com/office/powerpoint/2010/main" val="44951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EC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Slide Number Placeholder 3"/>
          <p:cNvSpPr>
            <a:spLocks noGrp="1"/>
          </p:cNvSpPr>
          <p:nvPr>
            <p:ph type="sldNum" sz="quarter" idx="12"/>
          </p:nvPr>
        </p:nvSpPr>
        <p:spPr/>
        <p:txBody>
          <a:bodyPr/>
          <a:lstStyle/>
          <a:p>
            <a:fld id="{7A682FF0-AA75-4B92-A405-2DF373EE1C9D}" type="slidenum">
              <a:rPr lang="nl-NL" smtClean="0"/>
              <a:t>9</a:t>
            </a:fld>
            <a:endParaRPr lang="nl-NL" dirty="0"/>
          </a:p>
        </p:txBody>
      </p:sp>
      <p:sp>
        <p:nvSpPr>
          <p:cNvPr id="6" name="Title 5"/>
          <p:cNvSpPr>
            <a:spLocks noGrp="1"/>
          </p:cNvSpPr>
          <p:nvPr>
            <p:ph type="title"/>
          </p:nvPr>
        </p:nvSpPr>
        <p:spPr>
          <a:xfrm>
            <a:off x="1332000" y="3042939"/>
            <a:ext cx="6480000" cy="772121"/>
          </a:xfrm>
        </p:spPr>
        <p:txBody>
          <a:bodyPr anchor="ctr"/>
          <a:lstStyle/>
          <a:p>
            <a:pPr algn="ctr">
              <a:lnSpc>
                <a:spcPct val="150000"/>
              </a:lnSpc>
            </a:pPr>
            <a:r>
              <a:rPr lang="nl-NL" dirty="0">
                <a:solidFill>
                  <a:schemeClr val="bg1"/>
                </a:solidFill>
              </a:rPr>
              <a:t>(prognoses) Economische ontwikkelingen</a:t>
            </a:r>
          </a:p>
        </p:txBody>
      </p:sp>
      <p:sp>
        <p:nvSpPr>
          <p:cNvPr id="2" name="Tijdelijke aanduiding voor voettekst 1">
            <a:extLst>
              <a:ext uri="{FF2B5EF4-FFF2-40B4-BE49-F238E27FC236}">
                <a16:creationId xmlns:a16="http://schemas.microsoft.com/office/drawing/2014/main" id="{219671EC-2575-4F5C-BDD7-657FA0E2DC0B}"/>
              </a:ext>
            </a:extLst>
          </p:cNvPr>
          <p:cNvSpPr>
            <a:spLocks noGrp="1"/>
          </p:cNvSpPr>
          <p:nvPr>
            <p:ph type="ftr" sz="quarter" idx="11"/>
          </p:nvPr>
        </p:nvSpPr>
        <p:spPr/>
        <p:txBody>
          <a:bodyPr/>
          <a:lstStyle/>
          <a:p>
            <a:r>
              <a:rPr lang="nl-NL" dirty="0"/>
              <a:t>Economische impact van het Corona virus Rotterdam, update 16 juni 2020</a:t>
            </a:r>
          </a:p>
        </p:txBody>
      </p:sp>
    </p:spTree>
    <p:extLst>
      <p:ext uri="{BB962C8B-B14F-4D97-AF65-F5344CB8AC3E}">
        <p14:creationId xmlns:p14="http://schemas.microsoft.com/office/powerpoint/2010/main" val="426600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aae7547cc82ae1c28c7a4172cb63063d15ca"/>
</p:tagLst>
</file>

<file path=ppt/theme/theme1.xml><?xml version="1.0" encoding="utf-8"?>
<a:theme xmlns:a="http://schemas.openxmlformats.org/drawingml/2006/main" name="1_Corporate template-set WSPR">
  <a:themeElements>
    <a:clrScheme name="Aangepast 3">
      <a:dk1>
        <a:sysClr val="windowText" lastClr="000000"/>
      </a:dk1>
      <a:lt1>
        <a:sysClr val="window" lastClr="FFFFFF"/>
      </a:lt1>
      <a:dk2>
        <a:srgbClr val="000000"/>
      </a:dk2>
      <a:lt2>
        <a:srgbClr val="FFFFFF"/>
      </a:lt2>
      <a:accent1>
        <a:srgbClr val="0070C0"/>
      </a:accent1>
      <a:accent2>
        <a:srgbClr val="669900"/>
      </a:accent2>
      <a:accent3>
        <a:srgbClr val="EC1B27"/>
      </a:accent3>
      <a:accent4>
        <a:srgbClr val="A81E23"/>
      </a:accent4>
      <a:accent5>
        <a:srgbClr val="B5727C"/>
      </a:accent5>
      <a:accent6>
        <a:srgbClr val="F498A6"/>
      </a:accent6>
      <a:hlink>
        <a:srgbClr val="EC1B27"/>
      </a:hlink>
      <a:folHlink>
        <a:srgbClr val="EC1B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3094</Words>
  <Application>Microsoft Office PowerPoint</Application>
  <PresentationFormat>Diavoorstelling (4:3)</PresentationFormat>
  <Paragraphs>343</Paragraphs>
  <Slides>32</Slides>
  <Notes>19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Calibri</vt:lpstr>
      <vt:lpstr>Open Sans</vt:lpstr>
      <vt:lpstr>Wingdings</vt:lpstr>
      <vt:lpstr>1_Corporate template-set WSPR</vt:lpstr>
      <vt:lpstr>Economische impact Corona  Rijnmond-Rotterdam  Juni 2020 Aad van der Werf Strategisch arbeidsmarkt adviseurs Versie: update 16 juni 2020</vt:lpstr>
      <vt:lpstr>Inhoudsopgave</vt:lpstr>
      <vt:lpstr>Samenvatting</vt:lpstr>
      <vt:lpstr>Economisch overzicht</vt:lpstr>
      <vt:lpstr>Zeer grote krimp in sectoren</vt:lpstr>
      <vt:lpstr>Sterke afname vacaturevraag lijkt te stabiliseren</vt:lpstr>
      <vt:lpstr>Herstel Vacatures bij intermediairs</vt:lpstr>
      <vt:lpstr>Toename WW-uitkeringen in mei minder groot</vt:lpstr>
      <vt:lpstr>(prognoses) Economische ontwikkelingen</vt:lpstr>
      <vt:lpstr>Landelijke Economische gevolgen door Corona</vt:lpstr>
      <vt:lpstr>Prognoses Regionale Economie</vt:lpstr>
      <vt:lpstr>Ontwikkeling uitkeringen</vt:lpstr>
      <vt:lpstr>Toename WW-uitkeringen in mei minder groot</vt:lpstr>
      <vt:lpstr>Aanvragen uitkering Participatiewet (exclusief TOZO)</vt:lpstr>
      <vt:lpstr>Tijdelijke overbruggingsregeling (TOZO)</vt:lpstr>
      <vt:lpstr>Ontwikkeling NOW-regeling</vt:lpstr>
      <vt:lpstr>Ontwikkeling NOW-regeling </vt:lpstr>
      <vt:lpstr>Ontwikkeling NOW-regeling Rijnmond </vt:lpstr>
      <vt:lpstr>Ontwikkeling sectoren</vt:lpstr>
      <vt:lpstr>Impact werkgelegenheid en vacatures</vt:lpstr>
      <vt:lpstr>Werknemers in (krimp) sectoren</vt:lpstr>
      <vt:lpstr>Toelichting op sectoren</vt:lpstr>
      <vt:lpstr>Ontwikkeling vacatures Rijnmond</vt:lpstr>
      <vt:lpstr>Vacatureontwikkeling</vt:lpstr>
      <vt:lpstr>Vacatureontwikkeling intermediairs</vt:lpstr>
      <vt:lpstr>Vacatureontwikkeling naar opleidingsniveau</vt:lpstr>
      <vt:lpstr>Vacatureontwikkeling sectoren</vt:lpstr>
      <vt:lpstr>Vacatureontwikkeling HBO-WO</vt:lpstr>
      <vt:lpstr>Vacatureontwikkeling niveau 3-4</vt:lpstr>
      <vt:lpstr>Vacatureontwikkeling niveau 1-2</vt:lpstr>
      <vt:lpstr>Toelichting en vragen over sectoren</vt:lpstr>
      <vt:lpstr>Colofon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robbert@pptdesign.nl</dc:creator>
  <cp:lastModifiedBy>Werf A.S. van der (Aad)</cp:lastModifiedBy>
  <cp:revision>914</cp:revision>
  <cp:lastPrinted>2020-02-03T07:53:42Z</cp:lastPrinted>
  <dcterms:created xsi:type="dcterms:W3CDTF">2015-12-31T12:53:46Z</dcterms:created>
  <dcterms:modified xsi:type="dcterms:W3CDTF">2020-06-29T09:38:37Z</dcterms:modified>
</cp:coreProperties>
</file>